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6" r:id="rId3"/>
    <p:sldMasterId id="2147483671" r:id="rId4"/>
  </p:sldMasterIdLst>
  <p:notesMasterIdLst>
    <p:notesMasterId r:id="rId35"/>
  </p:notesMasterIdLst>
  <p:sldIdLst>
    <p:sldId id="260" r:id="rId5"/>
    <p:sldId id="305" r:id="rId6"/>
    <p:sldId id="311" r:id="rId7"/>
    <p:sldId id="314" r:id="rId8"/>
    <p:sldId id="315" r:id="rId9"/>
    <p:sldId id="316" r:id="rId10"/>
    <p:sldId id="344" r:id="rId11"/>
    <p:sldId id="364" r:id="rId12"/>
    <p:sldId id="416" r:id="rId13"/>
    <p:sldId id="358" r:id="rId14"/>
    <p:sldId id="376" r:id="rId15"/>
    <p:sldId id="403" r:id="rId16"/>
    <p:sldId id="405" r:id="rId17"/>
    <p:sldId id="390" r:id="rId18"/>
    <p:sldId id="391" r:id="rId19"/>
    <p:sldId id="393" r:id="rId20"/>
    <p:sldId id="406" r:id="rId21"/>
    <p:sldId id="411" r:id="rId22"/>
    <p:sldId id="415" r:id="rId23"/>
    <p:sldId id="418" r:id="rId24"/>
    <p:sldId id="423" r:id="rId25"/>
    <p:sldId id="419" r:id="rId26"/>
    <p:sldId id="417" r:id="rId27"/>
    <p:sldId id="413" r:id="rId28"/>
    <p:sldId id="422" r:id="rId29"/>
    <p:sldId id="420" r:id="rId30"/>
    <p:sldId id="421" r:id="rId31"/>
    <p:sldId id="397" r:id="rId32"/>
    <p:sldId id="400" r:id="rId33"/>
    <p:sldId id="385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FF44"/>
    <a:srgbClr val="800000"/>
    <a:srgbClr val="004080"/>
    <a:srgbClr val="CC0000"/>
    <a:srgbClr val="FFFFFF"/>
    <a:srgbClr val="990000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74517E-9566-4845-B2F5-194541975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43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65B862-A16B-F040-8F2F-AA0FCF6E34DC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7ECE4C-608C-1046-9BA5-598B12F1CBE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D68E9-B6B4-A84E-936E-7482C1B2A8DB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97D769-6D89-DB4B-A153-D4B2DEEF8C17}" type="slidenum">
              <a:rPr lang="en-US"/>
              <a:pPr/>
              <a:t>30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F74CA-6666-AB4C-A184-43E9117CB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2D26B-0FE5-FC45-8A07-E791CF3C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30D3F-0F34-494C-ADAD-2222A03F6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17830-0F53-F441-9194-C4AEE5B4D79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8/22/14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4FFB-830A-BE49-841C-2BC3B5E2BE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17830-0F53-F441-9194-C4AEE5B4D79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8/22/14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4FFB-830A-BE49-841C-2BC3B5E2BE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17830-0F53-F441-9194-C4AEE5B4D79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8/22/14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4FFB-830A-BE49-841C-2BC3B5E2BEF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96DA-FE8F-8E43-9F69-C4CCB3FDE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4420F-DE6C-AE48-83DD-EE107A7BD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8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273A1-24EC-2B42-A0A2-5B4C3266A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6E157-2AF5-0340-B1BB-DD8DDDFB3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1B612-5346-6E43-965B-372D88608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A37A0-833C-CF4B-947D-0F231E84D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DFCC-252B-6D4F-A205-57209A4F2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39B64-491C-1045-A700-68A99BEFD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BEAA8-F5EA-3241-AF58-7F143472C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BE2A4-2152-C44E-928E-F55CDA4F2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0B69FBE-9FA0-0B43-9AC9-B5EA79A87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D917830-0F53-F441-9194-C4AEE5B4D792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8/22/14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6784FFB-830A-BE49-841C-2BC3B5E2BEF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D917830-0F53-F441-9194-C4AEE5B4D792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8/22/14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6784FFB-830A-BE49-841C-2BC3B5E2BEF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72B96DA-FE8F-8E43-9F69-C4CCB3FDEC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8/22/14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2B4420F-DE6C-AE48-83DD-EE107A7BD8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2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6" Type="http://schemas.openxmlformats.org/officeDocument/2006/relationships/image" Target="../media/image41.png"/><Relationship Id="rId7" Type="http://schemas.openxmlformats.org/officeDocument/2006/relationships/image" Target="../media/image42.tiff"/><Relationship Id="rId8" Type="http://schemas.openxmlformats.org/officeDocument/2006/relationships/image" Target="../media/image43.tiff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tif"/><Relationship Id="rId5" Type="http://schemas.openxmlformats.org/officeDocument/2006/relationships/image" Target="../media/image56.tiff"/><Relationship Id="rId6" Type="http://schemas.openxmlformats.org/officeDocument/2006/relationships/image" Target="../media/image57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hyperlink" Target="http://canwepublishopenprojects.wikispaces.com/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jpeg"/><Relationship Id="rId3" Type="http://schemas.openxmlformats.org/officeDocument/2006/relationships/image" Target="../media/image8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91.png"/><Relationship Id="rId7" Type="http://schemas.openxmlformats.org/officeDocument/2006/relationships/image" Target="../media/image92.jpeg"/><Relationship Id="rId8" Type="http://schemas.openxmlformats.org/officeDocument/2006/relationships/image" Target="../media/image93.jpeg"/><Relationship Id="rId9" Type="http://schemas.openxmlformats.org/officeDocument/2006/relationships/image" Target="../media/image94.jpeg"/><Relationship Id="rId10" Type="http://schemas.openxmlformats.org/officeDocument/2006/relationships/image" Target="../media/image9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gif"/><Relationship Id="rId5" Type="http://schemas.openxmlformats.org/officeDocument/2006/relationships/image" Target="../media/image23.gif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28.tiff"/><Relationship Id="rId6" Type="http://schemas.openxmlformats.org/officeDocument/2006/relationships/image" Target="../media/image29.tiff"/><Relationship Id="rId7" Type="http://schemas.openxmlformats.org/officeDocument/2006/relationships/image" Target="../media/image30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2133600" y="5257800"/>
            <a:ext cx="4800600" cy="1600200"/>
          </a:xfrm>
          <a:prstGeom prst="roundRect">
            <a:avLst>
              <a:gd name="adj" fmla="val 0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endParaRPr lang="en-US" sz="9600" dirty="0">
              <a:ln>
                <a:solidFill>
                  <a:srgbClr val="800000"/>
                </a:solidFill>
              </a:ln>
              <a:effectLst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0" y="2438400"/>
            <a:ext cx="9144000" cy="381000"/>
          </a:xfrm>
          <a:prstGeom prst="roundRect">
            <a:avLst>
              <a:gd name="adj" fmla="val 0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 sz="9600" dirty="0">
              <a:ln>
                <a:solidFill>
                  <a:srgbClr val="800000"/>
                </a:solidFill>
              </a:ln>
              <a:effectLst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9144000" cy="24384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4400" dirty="0" smtClean="0">
                <a:ln>
                  <a:solidFill>
                    <a:srgbClr val="800000"/>
                  </a:solidFill>
                </a:ln>
                <a:effectLst/>
              </a:rPr>
              <a:t>Open </a:t>
            </a:r>
            <a:r>
              <a:rPr lang="en-US" sz="4400" dirty="0" smtClean="0">
                <a:ln>
                  <a:solidFill>
                    <a:srgbClr val="800000"/>
                  </a:solidFill>
                </a:ln>
                <a:effectLst/>
              </a:rPr>
              <a:t>Science Orienteering</a:t>
            </a:r>
            <a:endParaRPr lang="en-US" sz="4400" dirty="0">
              <a:ln>
                <a:solidFill>
                  <a:srgbClr val="800000"/>
                </a:solidFill>
              </a:ln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38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A/Prof Matthew Todd, School of Chemistry, University of Sydney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2819400"/>
            <a:ext cx="9144000" cy="2438400"/>
          </a:xfrm>
          <a:prstGeom prst="roundRect">
            <a:avLst>
              <a:gd name="adj" fmla="val 0"/>
            </a:avLst>
          </a:prstGeom>
          <a:solidFill>
            <a:srgbClr val="8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endParaRPr lang="en-US" sz="9600" dirty="0">
              <a:ln>
                <a:solidFill>
                  <a:srgbClr val="800000"/>
                </a:solidFill>
              </a:ln>
              <a:effectLst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61815" y="5486400"/>
            <a:ext cx="1896415" cy="394119"/>
            <a:chOff x="3505200" y="5769689"/>
            <a:chExt cx="1896415" cy="3941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200" y="5791200"/>
              <a:ext cx="381000" cy="372608"/>
            </a:xfrm>
            <a:prstGeom prst="rect">
              <a:avLst/>
            </a:prstGeom>
            <a:effectLst>
              <a:softEdge rad="508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818429" y="5769689"/>
              <a:ext cx="1583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mattoddchem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0" y="5257800"/>
            <a:ext cx="2209800" cy="1600200"/>
          </a:xfrm>
          <a:prstGeom prst="roundRect">
            <a:avLst>
              <a:gd name="adj" fmla="val 0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endParaRPr lang="en-US" sz="9600" dirty="0">
              <a:ln>
                <a:solidFill>
                  <a:srgbClr val="800000"/>
                </a:solidFill>
              </a:ln>
              <a:effectLst/>
            </a:endParaRPr>
          </a:p>
        </p:txBody>
      </p:sp>
      <p:grpSp>
        <p:nvGrpSpPr>
          <p:cNvPr id="14" name="Group 35"/>
          <p:cNvGrpSpPr/>
          <p:nvPr/>
        </p:nvGrpSpPr>
        <p:grpSpPr>
          <a:xfrm>
            <a:off x="3619500" y="2884503"/>
            <a:ext cx="1981200" cy="1839897"/>
            <a:chOff x="6012107" y="576062"/>
            <a:chExt cx="2348088" cy="2373297"/>
          </a:xfrm>
        </p:grpSpPr>
        <p:pic>
          <p:nvPicPr>
            <p:cNvPr id="15" name="Picture 14" descr="man ic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5474" y="2036845"/>
              <a:ext cx="912514" cy="912514"/>
            </a:xfrm>
            <a:prstGeom prst="rect">
              <a:avLst/>
            </a:prstGeom>
          </p:spPr>
        </p:pic>
        <p:pic>
          <p:nvPicPr>
            <p:cNvPr id="16" name="Picture 15" descr="man ic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7681" y="1274043"/>
              <a:ext cx="912514" cy="912514"/>
            </a:xfrm>
            <a:prstGeom prst="rect">
              <a:avLst/>
            </a:prstGeom>
          </p:spPr>
        </p:pic>
        <p:pic>
          <p:nvPicPr>
            <p:cNvPr id="17" name="Picture 16" descr="man ic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2107" y="1274043"/>
              <a:ext cx="912514" cy="912514"/>
            </a:xfrm>
            <a:prstGeom prst="rect">
              <a:avLst/>
            </a:prstGeom>
          </p:spPr>
        </p:pic>
        <p:pic>
          <p:nvPicPr>
            <p:cNvPr id="18" name="Picture 17" descr="man ic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1731" y="1745596"/>
              <a:ext cx="912514" cy="912514"/>
            </a:xfrm>
            <a:prstGeom prst="rect">
              <a:avLst/>
            </a:prstGeom>
          </p:spPr>
        </p:pic>
        <p:pic>
          <p:nvPicPr>
            <p:cNvPr id="19" name="Picture 18" descr="man ic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6017" y="1745596"/>
              <a:ext cx="912514" cy="912514"/>
            </a:xfrm>
            <a:prstGeom prst="rect">
              <a:avLst/>
            </a:prstGeom>
          </p:spPr>
        </p:pic>
        <p:pic>
          <p:nvPicPr>
            <p:cNvPr id="20" name="Picture 19" descr="man ic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6073" y="833082"/>
              <a:ext cx="912514" cy="912514"/>
            </a:xfrm>
            <a:prstGeom prst="rect">
              <a:avLst/>
            </a:prstGeom>
          </p:spPr>
        </p:pic>
        <p:pic>
          <p:nvPicPr>
            <p:cNvPr id="21" name="Picture 20" descr="man ic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9217" y="817786"/>
              <a:ext cx="912514" cy="912514"/>
            </a:xfrm>
            <a:prstGeom prst="rect">
              <a:avLst/>
            </a:prstGeom>
          </p:spPr>
        </p:pic>
        <p:pic>
          <p:nvPicPr>
            <p:cNvPr id="22" name="Picture 21" descr="man ic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5474" y="576062"/>
              <a:ext cx="912514" cy="912514"/>
            </a:xfrm>
            <a:prstGeom prst="rect">
              <a:avLst/>
            </a:prstGeom>
          </p:spPr>
        </p:pic>
        <p:pic>
          <p:nvPicPr>
            <p:cNvPr id="23" name="Picture 22" descr="worl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8364" y="1032319"/>
              <a:ext cx="1435574" cy="143557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510203" y="6205379"/>
            <a:ext cx="4199639" cy="369332"/>
            <a:chOff x="2362200" y="6488668"/>
            <a:chExt cx="4199639" cy="3693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62200" y="6496050"/>
              <a:ext cx="361950" cy="361950"/>
            </a:xfrm>
            <a:prstGeom prst="rect">
              <a:avLst/>
            </a:prstGeom>
            <a:effectLst>
              <a:softEdge rad="50800"/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2658206" y="6488668"/>
              <a:ext cx="3903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http://</a:t>
              </a:r>
              <a:r>
                <a:rPr lang="en-US" dirty="0" err="1" smtClean="0">
                  <a:solidFill>
                    <a:schemeClr val="bg1"/>
                  </a:solidFill>
                </a:rPr>
                <a:t>intermolecular.wordpress.com</a:t>
              </a:r>
              <a:r>
                <a:rPr lang="en-US" dirty="0" smtClean="0">
                  <a:solidFill>
                    <a:schemeClr val="bg1"/>
                  </a:solidFill>
                </a:rPr>
                <a:t>/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6934200" y="5257800"/>
            <a:ext cx="2209800" cy="1600200"/>
          </a:xfrm>
          <a:prstGeom prst="roundRect">
            <a:avLst>
              <a:gd name="adj" fmla="val 0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endParaRPr lang="en-US" sz="9600" dirty="0">
              <a:ln>
                <a:solidFill>
                  <a:srgbClr val="800000"/>
                </a:solidFill>
              </a:ln>
              <a:effectLst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400" y="47244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Open Science, Open Issues</a:t>
            </a:r>
            <a:r>
              <a:rPr lang="en-US" dirty="0" smtClean="0">
                <a:solidFill>
                  <a:schemeClr val="bg1"/>
                </a:solidFill>
              </a:rPr>
              <a:t>, Rio, August 22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2014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644626" y="5888911"/>
            <a:ext cx="1930792" cy="369332"/>
            <a:chOff x="3649171" y="6096000"/>
            <a:chExt cx="1930792" cy="369332"/>
          </a:xfrm>
        </p:grpSpPr>
        <p:pic>
          <p:nvPicPr>
            <p:cNvPr id="35" name="Picture 34" descr="plus-badg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9171" y="6128266"/>
              <a:ext cx="309937" cy="3048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962400" y="6096000"/>
              <a:ext cx="1617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Matthew Todd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8" y="0"/>
            <a:ext cx="9149718" cy="6858000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2097583" y="152400"/>
            <a:ext cx="49488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Calibri"/>
              </a:rPr>
              <a:t>Great Starting Points</a:t>
            </a:r>
            <a:endParaRPr lang="en-US" sz="44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10/30</a:t>
            </a:r>
            <a:endParaRPr lang="en-US" dirty="0"/>
          </a:p>
        </p:txBody>
      </p:sp>
      <p:pic>
        <p:nvPicPr>
          <p:cNvPr id="9" name="Picture 8" descr="Screen shot 2012-09-14 at 3.28.0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14400"/>
            <a:ext cx="8906876" cy="32004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8600" y="4191000"/>
            <a:ext cx="8686800" cy="2514600"/>
          </a:xfrm>
          <a:prstGeom prst="roundRect">
            <a:avLst>
              <a:gd name="adj" fmla="val 761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white"/>
              </a:solidFill>
            </a:endParaRPr>
          </a:p>
        </p:txBody>
      </p:sp>
      <p:pic>
        <p:nvPicPr>
          <p:cNvPr id="10" name="Picture 9" descr="Hi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257974"/>
            <a:ext cx="8412761" cy="2447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8" y="0"/>
            <a:ext cx="9149718" cy="6858000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2069352" y="152400"/>
            <a:ext cx="500537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Calibri"/>
              </a:rPr>
              <a:t>Open Source Malaria</a:t>
            </a:r>
            <a:endParaRPr lang="en-US" sz="44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152400"/>
            <a:ext cx="745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11/30</a:t>
            </a:r>
            <a:endParaRPr lang="en-US" dirty="0"/>
          </a:p>
        </p:txBody>
      </p:sp>
      <p:pic>
        <p:nvPicPr>
          <p:cNvPr id="11" name="Picture 10" descr="Screen shot 2011-10-23 at 10.23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8785629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3429000"/>
            <a:ext cx="434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http://www.thesynapticleap.org/node/343</a:t>
            </a:r>
            <a:endParaRPr lang="en-US" dirty="0"/>
          </a:p>
        </p:txBody>
      </p:sp>
      <p:pic>
        <p:nvPicPr>
          <p:cNvPr id="2" name="Picture 1" descr="OSDD_Malaria_Logo_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21088"/>
            <a:ext cx="2233329" cy="2232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4797152"/>
            <a:ext cx="4755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chemeClr val="tx1">
                      <a:lumMod val="65000"/>
                      <a:alpha val="76000"/>
                    </a:schemeClr>
                  </a:solidFill>
                </a:ln>
              </a:rPr>
              <a:t>Landing page:</a:t>
            </a:r>
          </a:p>
          <a:p>
            <a:pPr algn="ctr"/>
            <a:r>
              <a:rPr lang="en-US" sz="2800" dirty="0">
                <a:ln>
                  <a:solidFill>
                    <a:schemeClr val="tx1">
                      <a:lumMod val="65000"/>
                      <a:alpha val="76000"/>
                    </a:schemeClr>
                  </a:solidFill>
                </a:ln>
              </a:rPr>
              <a:t>http://</a:t>
            </a:r>
            <a:r>
              <a:rPr lang="en-US" sz="2800" dirty="0" err="1" smtClean="0">
                <a:ln>
                  <a:solidFill>
                    <a:schemeClr val="tx1">
                      <a:lumMod val="65000"/>
                      <a:alpha val="76000"/>
                    </a:schemeClr>
                  </a:solidFill>
                </a:ln>
              </a:rPr>
              <a:t>opensourcemalaria.org</a:t>
            </a:r>
            <a:endParaRPr lang="en-US" sz="2800" dirty="0">
              <a:ln>
                <a:solidFill>
                  <a:schemeClr val="tx1">
                    <a:lumMod val="65000"/>
                    <a:alpha val="76000"/>
                  </a:schemeClr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2360" y="1412776"/>
            <a:ext cx="488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57FF44"/>
                </a:solidFill>
                <a:latin typeface="Symbol" charset="2"/>
                <a:cs typeface="Symbol" charset="2"/>
              </a:rPr>
              <a:t>e</a:t>
            </a:r>
            <a:endParaRPr lang="en-US" sz="5400" dirty="0">
              <a:solidFill>
                <a:srgbClr val="57FF44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8" y="0"/>
            <a:ext cx="9149718" cy="6858000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2017489" y="152400"/>
            <a:ext cx="51090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C0504D">
                    <a:lumMod val="50000"/>
                  </a:srgbClr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OSM Series Summary</a:t>
            </a:r>
            <a:endParaRPr lang="en-US" sz="4400" dirty="0">
              <a:solidFill>
                <a:srgbClr val="C0504D">
                  <a:lumMod val="50000"/>
                </a:srgbClr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9600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12/30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914400"/>
            <a:ext cx="9144000" cy="5791200"/>
          </a:xfrm>
          <a:prstGeom prst="roundRect">
            <a:avLst>
              <a:gd name="adj" fmla="val 5935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6324600"/>
            <a:ext cx="7074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err="1" smtClean="0">
                <a:solidFill>
                  <a:prstClr val="black"/>
                </a:solidFill>
              </a:rPr>
              <a:t>openwetware.org/wiki/OpenSourceMalaria:Compound_Series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5562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C0504D">
                    <a:lumMod val="75000"/>
                  </a:srgbClr>
                </a:solidFill>
              </a:rPr>
              <a:t>Series typically not exhausted - Decision points made to move to another.</a:t>
            </a:r>
          </a:p>
          <a:p>
            <a:pPr algn="ctr"/>
            <a:r>
              <a:rPr lang="en-US" b="1" i="1" dirty="0" smtClean="0">
                <a:solidFill>
                  <a:srgbClr val="C0504D">
                    <a:lumMod val="75000"/>
                  </a:srgbClr>
                </a:solidFill>
              </a:rPr>
              <a:t>Anyone free to employ OSM infrastructure to explore these series</a:t>
            </a:r>
            <a:endParaRPr lang="en-US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7" name="Picture 16" descr="SAR Summary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1320800"/>
            <a:ext cx="88646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29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8" y="-27384"/>
            <a:ext cx="9149718" cy="6858000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388868" y="152400"/>
            <a:ext cx="836639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C0504D">
                    <a:lumMod val="50000"/>
                  </a:srgbClr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Openness Activates the Community</a:t>
            </a:r>
            <a:endParaRPr lang="en-US" sz="4400" dirty="0">
              <a:solidFill>
                <a:srgbClr val="C0504D">
                  <a:lumMod val="50000"/>
                </a:srgbClr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1" y="6417236"/>
            <a:ext cx="869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Open Source Drug Discovery – A Limited Tutorial,</a:t>
            </a:r>
            <a:r>
              <a:rPr lang="en-US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i="1" dirty="0">
                <a:solidFill>
                  <a:prstClr val="white"/>
                </a:solidFill>
                <a:latin typeface="Arial" charset="0"/>
              </a:rPr>
              <a:t>Parasitology</a:t>
            </a:r>
            <a:r>
              <a:rPr lang="en-US" dirty="0">
                <a:solidFill>
                  <a:prstClr val="white"/>
                </a:solidFill>
                <a:latin typeface="Arial" charset="0"/>
              </a:rPr>
              <a:t>, </a:t>
            </a:r>
            <a:r>
              <a:rPr lang="en-US" b="1" dirty="0" smtClean="0">
                <a:solidFill>
                  <a:prstClr val="white"/>
                </a:solidFill>
                <a:latin typeface="Arial" charset="0"/>
              </a:rPr>
              <a:t>2014</a:t>
            </a:r>
            <a:r>
              <a:rPr lang="en-US" dirty="0" smtClean="0">
                <a:solidFill>
                  <a:prstClr val="white"/>
                </a:solidFill>
                <a:latin typeface="Arial" charset="0"/>
              </a:rPr>
              <a:t>, </a:t>
            </a:r>
            <a:r>
              <a:rPr lang="en-US" i="1" dirty="0" smtClean="0">
                <a:solidFill>
                  <a:prstClr val="white"/>
                </a:solidFill>
                <a:latin typeface="Arial" charset="0"/>
              </a:rPr>
              <a:t>141</a:t>
            </a:r>
            <a:r>
              <a:rPr lang="en-US" dirty="0" smtClean="0">
                <a:solidFill>
                  <a:prstClr val="white"/>
                </a:solidFill>
                <a:latin typeface="Arial" charset="0"/>
              </a:rPr>
              <a:t>, 148–157</a:t>
            </a: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001" y="3048000"/>
            <a:ext cx="205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ONLINE LAB BOOKS</a:t>
            </a:r>
            <a:endParaRPr lang="en-US" sz="1600" i="1" dirty="0">
              <a:solidFill>
                <a:prstClr val="black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4607" y="3048000"/>
            <a:ext cx="224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DATA MANAGEMENT</a:t>
            </a:r>
            <a:endParaRPr lang="en-US" sz="1600" i="1" dirty="0">
              <a:solidFill>
                <a:prstClr val="black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599" y="3048000"/>
            <a:ext cx="308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OPEN PROJECT </a:t>
            </a:r>
            <a:r>
              <a:rPr lang="en-US" i="1" dirty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MANAGEMENT</a:t>
            </a:r>
            <a:endParaRPr lang="en-US" sz="1600" i="1" dirty="0">
              <a:solidFill>
                <a:prstClr val="black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5610" y="5620754"/>
            <a:ext cx="208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ONLINE MEETINGS</a:t>
            </a:r>
            <a:endParaRPr lang="en-US" sz="1600" i="1" dirty="0">
              <a:solidFill>
                <a:prstClr val="black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pic>
        <p:nvPicPr>
          <p:cNvPr id="21" name="Picture 20" descr="Screen shot 2013-05-16 at 2.44.4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743" y="1345198"/>
            <a:ext cx="3718019" cy="1739073"/>
          </a:xfrm>
          <a:prstGeom prst="rect">
            <a:avLst/>
          </a:prstGeom>
          <a:effectLst>
            <a:glow rad="101600">
              <a:schemeClr val="bg2">
                <a:lumMod val="60000"/>
                <a:lumOff val="40000"/>
                <a:alpha val="75000"/>
              </a:schemeClr>
            </a:glow>
          </a:effectLst>
        </p:spPr>
      </p:pic>
      <p:pic>
        <p:nvPicPr>
          <p:cNvPr id="22" name="Picture 21" descr="Data Management Crop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429" y="1588319"/>
            <a:ext cx="2563934" cy="1495952"/>
          </a:xfrm>
          <a:prstGeom prst="rect">
            <a:avLst/>
          </a:prstGeom>
          <a:effectLst>
            <a:glow rad="101600">
              <a:schemeClr val="bg2">
                <a:lumMod val="60000"/>
                <a:lumOff val="40000"/>
                <a:alpha val="75000"/>
              </a:schemeClr>
            </a:glow>
          </a:effectLst>
        </p:spPr>
      </p:pic>
      <p:pic>
        <p:nvPicPr>
          <p:cNvPr id="26" name="Picture 25" descr="Screen shot 2013-09-10 at 5.51.28 PM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1" y="1246481"/>
            <a:ext cx="2051049" cy="1837790"/>
          </a:xfrm>
          <a:prstGeom prst="rect">
            <a:avLst/>
          </a:prstGeom>
          <a:effectLst>
            <a:glow rad="101600">
              <a:schemeClr val="bg2">
                <a:lumMod val="60000"/>
                <a:lumOff val="40000"/>
                <a:alpha val="75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96129" y="5605365"/>
            <a:ext cx="367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ALERT </a:t>
            </a:r>
            <a:r>
              <a:rPr lang="en-US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MECHANISMS </a:t>
            </a:r>
            <a:r>
              <a:rPr lang="en-US" sz="2000" b="1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@O_S_M</a:t>
            </a:r>
            <a:endParaRPr lang="en-US" sz="2000" b="1" i="1" dirty="0">
              <a:solidFill>
                <a:prstClr val="black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40789" t="19474" r="17837" b="16666"/>
          <a:stretch/>
        </p:blipFill>
        <p:spPr>
          <a:xfrm>
            <a:off x="6159427" y="3580743"/>
            <a:ext cx="2826730" cy="2726844"/>
          </a:xfrm>
          <a:prstGeom prst="rect">
            <a:avLst/>
          </a:prstGeom>
          <a:effectLst>
            <a:glow rad="101600">
              <a:srgbClr val="920014">
                <a:alpha val="75000"/>
              </a:srgbClr>
            </a:glow>
          </a:effectLst>
        </p:spPr>
      </p:pic>
      <p:pic>
        <p:nvPicPr>
          <p:cNvPr id="2" name="Picture 1" descr="Screen shot 2014-05-20 at 12.07.37 PM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9" y="4066638"/>
            <a:ext cx="3665557" cy="1398631"/>
          </a:xfrm>
          <a:prstGeom prst="rect">
            <a:avLst/>
          </a:prstGeom>
          <a:effectLst>
            <a:glow rad="101600">
              <a:schemeClr val="bg2">
                <a:lumMod val="60000"/>
                <a:lumOff val="40000"/>
                <a:alpha val="75000"/>
              </a:schemeClr>
            </a:glow>
          </a:effectLst>
        </p:spPr>
      </p:pic>
      <p:pic>
        <p:nvPicPr>
          <p:cNvPr id="3" name="Picture 2" descr="Screen shot 2014-05-20 at 12.10.07 PM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97" y="3851834"/>
            <a:ext cx="2044114" cy="1613436"/>
          </a:xfrm>
          <a:prstGeom prst="rect">
            <a:avLst/>
          </a:prstGeom>
          <a:effectLst>
            <a:glow rad="101600">
              <a:schemeClr val="bg2">
                <a:lumMod val="60000"/>
                <a:lumOff val="40000"/>
                <a:alpha val="75000"/>
              </a:schemeClr>
            </a:glow>
          </a:effectLst>
        </p:spPr>
      </p:pic>
      <p:pic>
        <p:nvPicPr>
          <p:cNvPr id="4" name="Picture 3" descr="twitter-ic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77" y="6020692"/>
            <a:ext cx="485834" cy="4858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46193" y="44624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13/30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8986" y="3286725"/>
            <a:ext cx="84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57FF44"/>
                </a:solidFill>
                <a:latin typeface="Symbol" charset="2"/>
                <a:cs typeface="Symbol" charset="2"/>
              </a:rPr>
              <a:t>a</a:t>
            </a:r>
            <a:r>
              <a:rPr lang="en-US" sz="3600" dirty="0" err="1" smtClean="0">
                <a:solidFill>
                  <a:srgbClr val="57FF44"/>
                </a:solidFill>
                <a:latin typeface="Symbol" charset="2"/>
                <a:cs typeface="Symbol" charset="2"/>
              </a:rPr>
              <a:t>,b</a:t>
            </a:r>
            <a:endParaRPr lang="en-US" sz="3600" dirty="0">
              <a:solidFill>
                <a:srgbClr val="57FF44"/>
              </a:solidFill>
              <a:latin typeface="Symbol" charset="2"/>
              <a:cs typeface="Symbol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49256" y="5805264"/>
            <a:ext cx="37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57FF44"/>
                </a:solidFill>
                <a:latin typeface="Symbol" charset="2"/>
                <a:cs typeface="Symbol" charset="2"/>
              </a:rPr>
              <a:t>g</a:t>
            </a:r>
            <a:endParaRPr lang="en-US" sz="3600" dirty="0">
              <a:solidFill>
                <a:srgbClr val="57FF44"/>
              </a:solidFill>
              <a:latin typeface="Symbol" charset="2"/>
              <a:cs typeface="Symbol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504" y="6021288"/>
            <a:ext cx="412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57FF44"/>
                </a:solidFill>
                <a:latin typeface="Symbol" charset="2"/>
                <a:cs typeface="Symbol" charset="2"/>
              </a:rPr>
              <a:t>d</a:t>
            </a:r>
            <a:endParaRPr lang="en-US" sz="3600" dirty="0">
              <a:solidFill>
                <a:srgbClr val="57FF44"/>
              </a:solidFill>
              <a:latin typeface="Symbol" charset="2"/>
              <a:cs typeface="Symbol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32440" y="4869160"/>
            <a:ext cx="37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57FF44"/>
                </a:solidFill>
                <a:latin typeface="Symbol" charset="2"/>
                <a:cs typeface="Symbol" charset="2"/>
              </a:rPr>
              <a:t>g</a:t>
            </a:r>
            <a:endParaRPr lang="en-US" sz="3600" dirty="0">
              <a:solidFill>
                <a:srgbClr val="57FF44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0562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2948" t="36529" r="17522" b="49996"/>
          <a:stretch/>
        </p:blipFill>
        <p:spPr>
          <a:xfrm>
            <a:off x="234462" y="1266023"/>
            <a:ext cx="4493846" cy="957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696450"/>
            <a:ext cx="3653692" cy="548053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439605" y="1445924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2735" t="20921" r="17094" b="17198"/>
          <a:stretch/>
        </p:blipFill>
        <p:spPr>
          <a:xfrm>
            <a:off x="234462" y="2326885"/>
            <a:ext cx="4493846" cy="4326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2948" t="66778" r="17522" b="18974"/>
          <a:stretch/>
        </p:blipFill>
        <p:spPr>
          <a:xfrm>
            <a:off x="234462" y="122985"/>
            <a:ext cx="4493846" cy="1012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50336" y="1315575"/>
            <a:ext cx="393290" cy="1500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/30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7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2544" t="18304" r="16886" b="43505"/>
          <a:stretch/>
        </p:blipFill>
        <p:spPr>
          <a:xfrm>
            <a:off x="127645" y="360975"/>
            <a:ext cx="4285605" cy="2521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903" t="7222" r="11805" b="15278"/>
          <a:stretch/>
        </p:blipFill>
        <p:spPr>
          <a:xfrm>
            <a:off x="4556125" y="360975"/>
            <a:ext cx="4538083" cy="267115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3804605" y="961292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8993" t="18333" r="27604" b="20666"/>
          <a:stretch/>
        </p:blipFill>
        <p:spPr>
          <a:xfrm>
            <a:off x="127644" y="3093526"/>
            <a:ext cx="4285605" cy="3764474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742" y="3492501"/>
            <a:ext cx="4529258" cy="320675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10" name="Right Arrow 9"/>
          <p:cNvSpPr/>
          <p:nvPr/>
        </p:nvSpPr>
        <p:spPr>
          <a:xfrm>
            <a:off x="4066921" y="5481988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29600" y="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/30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2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667" t="21579" r="16374" b="17602"/>
          <a:stretch/>
        </p:blipFill>
        <p:spPr>
          <a:xfrm>
            <a:off x="240631" y="481914"/>
            <a:ext cx="4346599" cy="3937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0789" t="19474" r="17837" b="16666"/>
          <a:stretch/>
        </p:blipFill>
        <p:spPr>
          <a:xfrm>
            <a:off x="5013159" y="481914"/>
            <a:ext cx="3984918" cy="384410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8400" y="4648200"/>
            <a:ext cx="4648200" cy="1905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ulfonamide Comparis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684716"/>
            <a:ext cx="4212477" cy="17922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29600" y="762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/30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5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8" y="0"/>
            <a:ext cx="9149718" cy="6858000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722483" y="152400"/>
            <a:ext cx="569912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C0504D">
                    <a:lumMod val="50000"/>
                  </a:srgbClr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Current Focus – Series 4</a:t>
            </a:r>
            <a:endParaRPr lang="en-US" sz="4400" dirty="0">
              <a:solidFill>
                <a:srgbClr val="C0504D">
                  <a:lumMod val="50000"/>
                </a:srgbClr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914400"/>
            <a:ext cx="9144000" cy="5791200"/>
          </a:xfrm>
          <a:prstGeom prst="roundRect">
            <a:avLst>
              <a:gd name="adj" fmla="val 5935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Current</a:t>
            </a:r>
          </a:p>
        </p:txBody>
      </p:sp>
      <p:pic>
        <p:nvPicPr>
          <p:cNvPr id="2" name="Picture 1" descr="Blog on Amid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4749735" cy="2603437"/>
          </a:xfrm>
          <a:prstGeom prst="rect">
            <a:avLst/>
          </a:prstGeom>
        </p:spPr>
      </p:pic>
      <p:pic>
        <p:nvPicPr>
          <p:cNvPr id="6" name="Picture 5" descr="Recent Synthesis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03" y="1087853"/>
            <a:ext cx="2359152" cy="24963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64088" y="3644348"/>
            <a:ext cx="3672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CC0000"/>
                </a:solidFill>
                <a:latin typeface="Arial" charset="0"/>
              </a:rPr>
              <a:t>What OSM Needs Now</a:t>
            </a:r>
            <a:endParaRPr lang="en-US" b="1" i="1" dirty="0">
              <a:solidFill>
                <a:srgbClr val="CC00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Analog design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Organic synthesis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Prediction of 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pharmacophore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On-call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hERG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 assay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Data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curation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/automation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Contacts at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CROs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Law/Economics of Downstream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5865" y="2160731"/>
            <a:ext cx="1122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920014"/>
                </a:solidFill>
              </a:rPr>
              <a:t>Rapid Parasite Clearance in Mice</a:t>
            </a:r>
            <a:endParaRPr lang="en-US" sz="1600" i="1" dirty="0">
              <a:solidFill>
                <a:srgbClr val="920014"/>
              </a:solidFill>
            </a:endParaRPr>
          </a:p>
        </p:txBody>
      </p:sp>
      <p:pic>
        <p:nvPicPr>
          <p:cNvPr id="8" name="Picture 7" descr="Screen shot 2014-05-20 at 2.49.58 PM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85254"/>
            <a:ext cx="2343587" cy="2391266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  <p:pic>
        <p:nvPicPr>
          <p:cNvPr id="10" name="Picture 9" descr="Screen shot 2014-05-20 at 2.57.11 PM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97" y="3685254"/>
            <a:ext cx="1985605" cy="2391266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8229600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17/30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8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8" y="0"/>
            <a:ext cx="9149718" cy="6858000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285813" y="152400"/>
            <a:ext cx="657250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C0504D">
                    <a:lumMod val="50000"/>
                  </a:srgbClr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Metabolic </a:t>
            </a:r>
            <a:r>
              <a:rPr lang="en-US" sz="4400" dirty="0" smtClean="0">
                <a:solidFill>
                  <a:srgbClr val="C0504D">
                    <a:lumMod val="50000"/>
                  </a:srgbClr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Stability </a:t>
            </a:r>
            <a:r>
              <a:rPr lang="en-US" sz="4400" dirty="0" smtClean="0">
                <a:solidFill>
                  <a:srgbClr val="C0504D">
                    <a:lumMod val="50000"/>
                  </a:srgbClr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  <a:sym typeface="Wingdings"/>
              </a:rPr>
              <a:t> Pfizer</a:t>
            </a:r>
            <a:endParaRPr lang="en-US" sz="4400" dirty="0">
              <a:solidFill>
                <a:srgbClr val="C0504D">
                  <a:lumMod val="50000"/>
                </a:srgbClr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914400"/>
            <a:ext cx="9144000" cy="5791200"/>
          </a:xfrm>
          <a:prstGeom prst="roundRect">
            <a:avLst>
              <a:gd name="adj" fmla="val 5935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Current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18</a:t>
            </a:r>
            <a:r>
              <a:rPr lang="en-US" dirty="0" smtClean="0">
                <a:solidFill>
                  <a:prstClr val="white"/>
                </a:solidFill>
              </a:rPr>
              <a:t>/30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149080"/>
            <a:ext cx="2664296" cy="2336259"/>
          </a:xfrm>
          <a:prstGeom prst="rect">
            <a:avLst/>
          </a:prstGeom>
        </p:spPr>
      </p:pic>
      <p:pic>
        <p:nvPicPr>
          <p:cNvPr id="6" name="Picture 5" descr="Frontrunn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2952328" cy="5294198"/>
          </a:xfrm>
          <a:prstGeom prst="rect">
            <a:avLst/>
          </a:prstGeom>
        </p:spPr>
      </p:pic>
      <p:pic>
        <p:nvPicPr>
          <p:cNvPr id="7" name="Picture 6" descr="MMV639565Cr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68760"/>
            <a:ext cx="4706810" cy="30611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76256" y="6309320"/>
            <a:ext cx="1328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</a:rPr>
              <a:t>Chris Swain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8" y="0"/>
            <a:ext cx="9149718" cy="6858000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860013" y="-99392"/>
            <a:ext cx="742412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C0504D">
                    <a:lumMod val="50000"/>
                  </a:srgbClr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Start of Open Source TB Project</a:t>
            </a:r>
            <a:endParaRPr lang="en-US" sz="4400" dirty="0">
              <a:solidFill>
                <a:srgbClr val="C0504D">
                  <a:lumMod val="50000"/>
                </a:srgbClr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620688"/>
            <a:ext cx="9144000" cy="6237312"/>
          </a:xfrm>
          <a:prstGeom prst="roundRect">
            <a:avLst>
              <a:gd name="adj" fmla="val 5935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Current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19/30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95026"/>
            <a:ext cx="2525514" cy="217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979811"/>
            <a:ext cx="2376264" cy="205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5125" y="1002481"/>
            <a:ext cx="2317275" cy="199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779" y="3068960"/>
            <a:ext cx="2259013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975843"/>
            <a:ext cx="2376264" cy="206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3" y="2996952"/>
            <a:ext cx="23420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4988591"/>
            <a:ext cx="2160240" cy="186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28 Imagen" descr="Compound 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91680" y="908720"/>
            <a:ext cx="1136030" cy="1213725"/>
          </a:xfrm>
          <a:prstGeom prst="rect">
            <a:avLst/>
          </a:prstGeom>
        </p:spPr>
      </p:pic>
      <p:pic>
        <p:nvPicPr>
          <p:cNvPr id="18" name="29 Imagen" descr="Compound 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80312" y="3203516"/>
            <a:ext cx="1060419" cy="1199729"/>
          </a:xfrm>
          <a:prstGeom prst="rect">
            <a:avLst/>
          </a:prstGeom>
        </p:spPr>
      </p:pic>
      <p:pic>
        <p:nvPicPr>
          <p:cNvPr id="19" name="30 Imagen" descr="Kab 109-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23728" y="5085184"/>
            <a:ext cx="1458681" cy="1237254"/>
          </a:xfrm>
          <a:prstGeom prst="rect">
            <a:avLst/>
          </a:prstGeom>
        </p:spPr>
      </p:pic>
      <p:pic>
        <p:nvPicPr>
          <p:cNvPr id="20" name="31 Imagen" descr="Compound 10C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092280" y="908720"/>
            <a:ext cx="1412220" cy="1402790"/>
          </a:xfrm>
          <a:prstGeom prst="rect">
            <a:avLst/>
          </a:prstGeom>
        </p:spPr>
      </p:pic>
      <p:pic>
        <p:nvPicPr>
          <p:cNvPr id="21" name="33 Imagen" descr="Compound 6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60032" y="908720"/>
            <a:ext cx="958336" cy="1319300"/>
          </a:xfrm>
          <a:prstGeom prst="rect">
            <a:avLst/>
          </a:prstGeom>
        </p:spPr>
      </p:pic>
      <p:pic>
        <p:nvPicPr>
          <p:cNvPr id="22" name="34 Imagen" descr="Compound 10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35696" y="3140968"/>
            <a:ext cx="1089644" cy="1168099"/>
          </a:xfrm>
          <a:prstGeom prst="rect">
            <a:avLst/>
          </a:prstGeom>
        </p:spPr>
      </p:pic>
      <p:pic>
        <p:nvPicPr>
          <p:cNvPr id="23" name="35 Imagen" descr="Compound 10B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27984" y="3204002"/>
            <a:ext cx="1434872" cy="12560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39952" y="5733256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Light"/>
                <a:cs typeface="Avenir Light"/>
              </a:rPr>
              <a:t>With Jamie </a:t>
            </a:r>
            <a:r>
              <a:rPr lang="en-US" dirty="0" err="1" smtClean="0">
                <a:solidFill>
                  <a:schemeClr val="bg1"/>
                </a:solidFill>
                <a:latin typeface="Avenir Light"/>
                <a:cs typeface="Avenir Light"/>
              </a:rPr>
              <a:t>Triccas</a:t>
            </a:r>
            <a:r>
              <a:rPr lang="en-US" dirty="0" smtClean="0">
                <a:solidFill>
                  <a:schemeClr val="bg1"/>
                </a:solidFill>
                <a:latin typeface="Avenir Light"/>
                <a:cs typeface="Avenir Light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Avenir Light"/>
                <a:cs typeface="Avenir Light"/>
              </a:rPr>
              <a:t>Usyd</a:t>
            </a:r>
            <a:r>
              <a:rPr lang="en-US" dirty="0" smtClean="0">
                <a:solidFill>
                  <a:schemeClr val="bg1"/>
                </a:solidFill>
                <a:latin typeface="Avenir Light"/>
                <a:cs typeface="Avenir Light"/>
              </a:rPr>
              <a:t> Medicine, and GSK </a:t>
            </a:r>
            <a:r>
              <a:rPr lang="en-US" dirty="0" err="1" smtClean="0">
                <a:solidFill>
                  <a:schemeClr val="bg1"/>
                </a:solidFill>
                <a:latin typeface="Avenir Light"/>
                <a:cs typeface="Avenir Light"/>
              </a:rPr>
              <a:t>Tres</a:t>
            </a:r>
            <a:r>
              <a:rPr lang="en-US" dirty="0" smtClean="0">
                <a:solidFill>
                  <a:schemeClr val="bg1"/>
                </a:solidFill>
                <a:latin typeface="Avenir Light"/>
                <a:cs typeface="Avenir Light"/>
              </a:rPr>
              <a:t> Cantos</a:t>
            </a:r>
            <a:endParaRPr lang="en-US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22511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0-04-05 at 9.41.28 PM.png"/>
          <p:cNvPicPr>
            <a:picLocks noChangeAspect="1"/>
          </p:cNvPicPr>
          <p:nvPr/>
        </p:nvPicPr>
        <p:blipFill>
          <a:blip r:embed="rId3"/>
          <a:srcRect l="16268"/>
          <a:stretch>
            <a:fillRect/>
          </a:stretch>
        </p:blipFill>
        <p:spPr>
          <a:xfrm>
            <a:off x="4928791" y="3688218"/>
            <a:ext cx="3895901" cy="2451498"/>
          </a:xfrm>
          <a:prstGeom prst="roundRect">
            <a:avLst>
              <a:gd name="adj" fmla="val 455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967707" y="625601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http://www3.imperial.ac.uk/schisto; http://bit.ly/9azFHv 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546100"/>
            <a:ext cx="9144000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Open Project #1: Bilharzia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261257" y="3673704"/>
            <a:ext cx="4310743" cy="2459402"/>
            <a:chOff x="261257" y="2785897"/>
            <a:chExt cx="4557486" cy="2600176"/>
          </a:xfrm>
        </p:grpSpPr>
        <p:pic>
          <p:nvPicPr>
            <p:cNvPr id="9" name="Picture 8" descr="Screen shot 2010-04-05 at 9.20.53 PM.png"/>
            <p:cNvPicPr>
              <a:picLocks noChangeAspect="1"/>
            </p:cNvPicPr>
            <p:nvPr/>
          </p:nvPicPr>
          <p:blipFill>
            <a:blip r:embed="rId4"/>
            <a:srcRect l="4611" t="28736" r="3678" b="29229"/>
            <a:stretch>
              <a:fillRect/>
            </a:stretch>
          </p:blipFill>
          <p:spPr>
            <a:xfrm>
              <a:off x="261257" y="3287832"/>
              <a:ext cx="4557486" cy="1588968"/>
            </a:xfrm>
            <a:prstGeom prst="roundRect">
              <a:avLst>
                <a:gd name="adj" fmla="val 455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3" name="Picture 12" descr="Screen shot 2010-04-05 at 9.20.53 PM.png"/>
            <p:cNvPicPr>
              <a:picLocks noChangeAspect="1"/>
            </p:cNvPicPr>
            <p:nvPr/>
          </p:nvPicPr>
          <p:blipFill>
            <a:blip r:embed="rId4"/>
            <a:srcRect l="4611" r="3678" b="83662"/>
            <a:stretch>
              <a:fillRect/>
            </a:stretch>
          </p:blipFill>
          <p:spPr>
            <a:xfrm>
              <a:off x="261257" y="2785897"/>
              <a:ext cx="4557486" cy="617596"/>
            </a:xfrm>
            <a:prstGeom prst="roundRect">
              <a:avLst>
                <a:gd name="adj" fmla="val 1697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5" name="Picture 14" descr="Screen shot 2010-04-05 at 9.20.53 PM.png"/>
            <p:cNvPicPr>
              <a:picLocks noChangeAspect="1"/>
            </p:cNvPicPr>
            <p:nvPr/>
          </p:nvPicPr>
          <p:blipFill>
            <a:blip r:embed="rId4"/>
            <a:srcRect l="4611" t="64819" r="3678"/>
            <a:stretch>
              <a:fillRect/>
            </a:stretch>
          </p:blipFill>
          <p:spPr>
            <a:xfrm>
              <a:off x="261257" y="4056202"/>
              <a:ext cx="4557486" cy="1329871"/>
            </a:xfrm>
            <a:prstGeom prst="roundRect">
              <a:avLst>
                <a:gd name="adj" fmla="val 455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524000"/>
            <a:ext cx="3034710" cy="1905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05800" y="152400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dirty="0" smtClean="0"/>
              <a:t>/</a:t>
            </a:r>
            <a:r>
              <a:rPr lang="en-US" dirty="0" smtClean="0"/>
              <a:t>30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8" y="0"/>
            <a:ext cx="9149718" cy="6858000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371932" y="-99392"/>
            <a:ext cx="640031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C0504D">
                    <a:lumMod val="50000"/>
                  </a:srgbClr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Anatomy of an Open Paper</a:t>
            </a:r>
            <a:endParaRPr lang="en-US" sz="4400" dirty="0">
              <a:solidFill>
                <a:srgbClr val="C0504D">
                  <a:lumMod val="50000"/>
                </a:srgbClr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620688"/>
            <a:ext cx="9144000" cy="6237312"/>
          </a:xfrm>
          <a:prstGeom prst="roundRect">
            <a:avLst>
              <a:gd name="adj" fmla="val 5935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Current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20/30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 descr="Screen Shot 2014-08-22 at 9.28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7202636" cy="1714416"/>
          </a:xfrm>
          <a:prstGeom prst="rect">
            <a:avLst/>
          </a:prstGeom>
          <a:effectLst>
            <a:glow rad="101600">
              <a:schemeClr val="bg2">
                <a:lumMod val="60000"/>
                <a:lumOff val="40000"/>
                <a:alpha val="75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7596336" y="1484784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Avenir Light"/>
                <a:cs typeface="Avenir Light"/>
              </a:rPr>
              <a:t>Paper</a:t>
            </a:r>
            <a:endParaRPr lang="en-US" b="1" dirty="0">
              <a:solidFill>
                <a:schemeClr val="bg2"/>
              </a:solidFill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02964" y="341970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Avenir Light"/>
                <a:cs typeface="Avenir Light"/>
              </a:rPr>
              <a:t>Human Proof</a:t>
            </a:r>
            <a:endParaRPr lang="en-US" b="1" dirty="0">
              <a:solidFill>
                <a:schemeClr val="bg2"/>
              </a:solidFill>
              <a:latin typeface="Avenir Light"/>
              <a:cs typeface="Avenir Light"/>
            </a:endParaRPr>
          </a:p>
        </p:txBody>
      </p:sp>
      <p:pic>
        <p:nvPicPr>
          <p:cNvPr id="7" name="Picture 6" descr="Screen Shot 2014-08-22 at 9.34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64904"/>
            <a:ext cx="5292204" cy="2013506"/>
          </a:xfrm>
          <a:prstGeom prst="rect">
            <a:avLst/>
          </a:prstGeom>
          <a:effectLst>
            <a:glow rad="101600">
              <a:schemeClr val="bg2">
                <a:lumMod val="60000"/>
                <a:lumOff val="40000"/>
                <a:alpha val="75000"/>
              </a:schemeClr>
            </a:glow>
          </a:effectLst>
        </p:spPr>
      </p:pic>
      <p:pic>
        <p:nvPicPr>
          <p:cNvPr id="8" name="Picture 7" descr="Screen Shot 2014-08-22 at 9.27.2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1128"/>
            <a:ext cx="7375128" cy="787746"/>
          </a:xfrm>
          <a:prstGeom prst="rect">
            <a:avLst/>
          </a:prstGeom>
          <a:effectLst>
            <a:glow rad="101600">
              <a:schemeClr val="bg2">
                <a:lumMod val="60000"/>
                <a:lumOff val="40000"/>
                <a:alpha val="75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7596336" y="478786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Avenir Light"/>
                <a:cs typeface="Avenir Light"/>
              </a:rPr>
              <a:t>Data Treat</a:t>
            </a:r>
            <a:endParaRPr lang="en-US" b="1" dirty="0">
              <a:solidFill>
                <a:schemeClr val="bg2"/>
              </a:solidFill>
              <a:latin typeface="Avenir Light"/>
              <a:cs typeface="Avenir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1880" y="602128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Avenir Light"/>
                <a:cs typeface="Avenir Light"/>
              </a:rPr>
              <a:t>Icing on the cake?</a:t>
            </a:r>
            <a:endParaRPr lang="en-US" b="1" dirty="0">
              <a:solidFill>
                <a:schemeClr val="bg2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613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8" y="0"/>
            <a:ext cx="9149718" cy="6858000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374958" y="-99392"/>
            <a:ext cx="63942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C0504D">
                    <a:lumMod val="50000"/>
                  </a:srgbClr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Lab Notebook Archive as SI</a:t>
            </a:r>
            <a:endParaRPr lang="en-US" sz="4400" dirty="0">
              <a:solidFill>
                <a:srgbClr val="C0504D">
                  <a:lumMod val="50000"/>
                </a:srgbClr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620688"/>
            <a:ext cx="9144000" cy="6237312"/>
          </a:xfrm>
          <a:prstGeom prst="roundRect">
            <a:avLst>
              <a:gd name="adj" fmla="val 5935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Current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21/30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6178561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Light"/>
                <a:cs typeface="Avenir Light"/>
              </a:rPr>
              <a:t>http://</a:t>
            </a:r>
            <a:r>
              <a:rPr lang="en-US" dirty="0" err="1">
                <a:solidFill>
                  <a:schemeClr val="bg1"/>
                </a:solidFill>
                <a:latin typeface="Avenir Light"/>
                <a:cs typeface="Avenir Light"/>
              </a:rPr>
              <a:t>ses.library.usyd.edu.au</a:t>
            </a:r>
            <a:r>
              <a:rPr lang="en-US" dirty="0">
                <a:solidFill>
                  <a:schemeClr val="bg1"/>
                </a:solidFill>
                <a:latin typeface="Avenir Light"/>
                <a:cs typeface="Avenir Light"/>
              </a:rPr>
              <a:t>/handle/2123/10461</a:t>
            </a:r>
          </a:p>
        </p:txBody>
      </p:sp>
      <p:pic>
        <p:nvPicPr>
          <p:cNvPr id="3" name="Picture 2" descr="Screen Shot 2014-07-14 at 9.52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" y="1096516"/>
            <a:ext cx="8994032" cy="48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8" y="0"/>
            <a:ext cx="9149718" cy="6858000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799134" y="-99392"/>
            <a:ext cx="754590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C0504D">
                    <a:lumMod val="50000"/>
                  </a:srgbClr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Working with JC on Many Issues</a:t>
            </a:r>
            <a:endParaRPr lang="en-US" sz="4400" dirty="0">
              <a:solidFill>
                <a:srgbClr val="C0504D">
                  <a:lumMod val="50000"/>
                </a:srgbClr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620688"/>
            <a:ext cx="9144000" cy="6237312"/>
          </a:xfrm>
          <a:prstGeom prst="roundRect">
            <a:avLst>
              <a:gd name="adj" fmla="val 5935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Current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22/30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 descr="Screen Shot 2014-07-13 at 2.23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132856"/>
            <a:ext cx="8429889" cy="2664296"/>
          </a:xfrm>
          <a:prstGeom prst="rect">
            <a:avLst/>
          </a:prstGeom>
          <a:effectLst>
            <a:glow rad="101600">
              <a:schemeClr val="accent5">
                <a:lumMod val="60000"/>
                <a:lumOff val="40000"/>
                <a:alpha val="75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1907704" y="6021288"/>
            <a:ext cx="523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4"/>
              </a:rPr>
              <a:t>http://canwepublishopenprojects.wikispaces.com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/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March 19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, 2009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0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46193" y="44624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</a:t>
            </a:r>
            <a:r>
              <a:rPr lang="en-US" dirty="0" smtClean="0"/>
              <a:t>/</a:t>
            </a:r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5" name="Picture 4" descr="Screen Shot 2014-08-22 at 9.10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54668"/>
            <a:ext cx="6804248" cy="3590356"/>
          </a:xfrm>
          <a:prstGeom prst="rect">
            <a:avLst/>
          </a:prstGeom>
          <a:effectLst>
            <a:glow rad="114300">
              <a:schemeClr val="tx1">
                <a:lumMod val="75000"/>
                <a:alpha val="75000"/>
              </a:schemeClr>
            </a:glow>
          </a:effectLst>
        </p:spPr>
      </p:pic>
      <p:pic>
        <p:nvPicPr>
          <p:cNvPr id="8" name="Picture 7" descr="Screen Shot 2014-08-22 at 9.14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62" y="2132856"/>
            <a:ext cx="6740872" cy="2296890"/>
          </a:xfrm>
          <a:prstGeom prst="rect">
            <a:avLst/>
          </a:prstGeom>
          <a:effectLst>
            <a:glow rad="114300">
              <a:schemeClr val="tx1">
                <a:lumMod val="75000"/>
                <a:alpha val="75000"/>
              </a:schemeClr>
            </a:glow>
          </a:effectLst>
        </p:spPr>
      </p:pic>
      <p:pic>
        <p:nvPicPr>
          <p:cNvPr id="6" name="Picture 5" descr="Screen Shot 2014-08-22 at 9.13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7617544" cy="2738892"/>
          </a:xfrm>
          <a:prstGeom prst="rect">
            <a:avLst/>
          </a:prstGeom>
          <a:effectLst>
            <a:glow rad="114300">
              <a:schemeClr val="tx1">
                <a:lumMod val="7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858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676846" y="262389"/>
            <a:ext cx="77904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Calibri"/>
              </a:rPr>
              <a:t>Is Open Source Drug Discovery Realistic?</a:t>
            </a:r>
            <a:endParaRPr lang="en-US" sz="36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6193" y="44624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24/30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52736"/>
            <a:ext cx="7759700" cy="537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080" y="6525344"/>
            <a:ext cx="8148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www.fda.gov</a:t>
            </a:r>
            <a:r>
              <a:rPr lang="en-US" sz="1200" dirty="0"/>
              <a:t>/</a:t>
            </a:r>
            <a:r>
              <a:rPr lang="en-US" sz="1200" dirty="0" err="1"/>
              <a:t>scienceresearch</a:t>
            </a:r>
            <a:r>
              <a:rPr lang="en-US" sz="1200" dirty="0"/>
              <a:t>/</a:t>
            </a:r>
            <a:r>
              <a:rPr lang="en-US" sz="1200" dirty="0" err="1"/>
              <a:t>specialtopics</a:t>
            </a:r>
            <a:r>
              <a:rPr lang="en-US" sz="1200" dirty="0"/>
              <a:t>/</a:t>
            </a:r>
            <a:r>
              <a:rPr lang="en-US" sz="1200" dirty="0" err="1"/>
              <a:t>criticalpathinitiative</a:t>
            </a:r>
            <a:r>
              <a:rPr lang="en-US" sz="1200" dirty="0"/>
              <a:t>/</a:t>
            </a:r>
            <a:r>
              <a:rPr lang="en-US" sz="1200" dirty="0" err="1"/>
              <a:t>criticalpathopportunitiesreports</a:t>
            </a:r>
            <a:r>
              <a:rPr lang="en-US" sz="1200" dirty="0"/>
              <a:t>/ucm077262.htm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5696" y="1376772"/>
            <a:ext cx="2201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Avenir Light"/>
                <a:cs typeface="Avenir Light"/>
              </a:rPr>
              <a:t>100% Obvious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376772"/>
            <a:ext cx="2041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latin typeface="Avenir Light"/>
                <a:cs typeface="Avenir Light"/>
              </a:rPr>
              <a:t>29% Obvious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  <a:latin typeface="Avenir Light"/>
              <a:cs typeface="Avenir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91022" y="1376772"/>
            <a:ext cx="2041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Avenir Light"/>
                <a:cs typeface="Avenir Light"/>
              </a:rPr>
              <a:t>89% Obvious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888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676846" y="262389"/>
            <a:ext cx="77904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Calibri"/>
              </a:rPr>
              <a:t>Is Open Source Drug Discovery Realistic?</a:t>
            </a:r>
            <a:endParaRPr lang="en-US" sz="36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6193" y="44624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25/30</a:t>
            </a:r>
            <a:endParaRPr lang="en-US" dirty="0"/>
          </a:p>
        </p:txBody>
      </p:sp>
      <p:pic>
        <p:nvPicPr>
          <p:cNvPr id="2" name="Picture 1" descr="Screen Shot 2014-07-10 at 9.51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52736"/>
            <a:ext cx="4911204" cy="2011629"/>
          </a:xfrm>
          <a:prstGeom prst="rect">
            <a:avLst/>
          </a:prstGeom>
          <a:effectLst>
            <a:glow rad="101600">
              <a:schemeClr val="tx1">
                <a:lumMod val="65000"/>
                <a:alpha val="75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7092280" y="134076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Light"/>
                <a:cs typeface="Avenir Light"/>
              </a:rPr>
              <a:t>WHO/TDR meeting, Geneva, Sept 2013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6067653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Light"/>
                <a:cs typeface="Avenir Light"/>
              </a:rPr>
              <a:t>Rockefeller Bellagio Center</a:t>
            </a:r>
            <a:r>
              <a:rPr lang="en-US" dirty="0" smtClean="0">
                <a:latin typeface="Avenir Light"/>
                <a:cs typeface="Avenir Light"/>
              </a:rPr>
              <a:t>, July 2014,</a:t>
            </a:r>
            <a:r>
              <a:rPr lang="en-US" dirty="0" smtClean="0">
                <a:solidFill>
                  <a:srgbClr val="FF6600"/>
                </a:solidFill>
                <a:latin typeface="Avenir Light"/>
                <a:cs typeface="Avenir Light"/>
              </a:rPr>
              <a:t> </a:t>
            </a:r>
            <a:r>
              <a:rPr lang="en-US" dirty="0" smtClean="0">
                <a:latin typeface="Avenir Light"/>
                <a:cs typeface="Avenir Light"/>
              </a:rPr>
              <a:t>#</a:t>
            </a:r>
            <a:r>
              <a:rPr lang="en-US" dirty="0" err="1" smtClean="0">
                <a:latin typeface="Avenir Light"/>
                <a:cs typeface="Avenir Light"/>
              </a:rPr>
              <a:t>opensourcepharma</a:t>
            </a:r>
            <a:endParaRPr lang="en-US" dirty="0" smtClean="0">
              <a:latin typeface="Avenir Light"/>
              <a:cs typeface="Avenir Light"/>
            </a:endParaRPr>
          </a:p>
          <a:p>
            <a:pPr algn="ctr"/>
            <a:r>
              <a:rPr lang="en-US" dirty="0">
                <a:latin typeface="Avenir Light"/>
                <a:cs typeface="Avenir Light"/>
              </a:rPr>
              <a:t>http://</a:t>
            </a:r>
            <a:r>
              <a:rPr lang="en-US" dirty="0" err="1">
                <a:latin typeface="Avenir Light"/>
                <a:cs typeface="Avenir Light"/>
              </a:rPr>
              <a:t>www.opensourcepharma.net</a:t>
            </a:r>
            <a:r>
              <a:rPr lang="en-US" dirty="0" smtClean="0">
                <a:latin typeface="Avenir Light"/>
                <a:cs typeface="Avenir Light"/>
              </a:rPr>
              <a:t>/, @</a:t>
            </a:r>
            <a:r>
              <a:rPr lang="en-US" dirty="0" err="1" smtClean="0">
                <a:latin typeface="Avenir Light"/>
                <a:cs typeface="Avenir Light"/>
              </a:rPr>
              <a:t>OSPInfo</a:t>
            </a:r>
            <a:endParaRPr lang="en-US" dirty="0">
              <a:latin typeface="Avenir Light"/>
              <a:cs typeface="Avenir Light"/>
            </a:endParaRPr>
          </a:p>
        </p:txBody>
      </p:sp>
      <p:pic>
        <p:nvPicPr>
          <p:cNvPr id="4" name="Picture 3" descr="Screen Shot 2014-07-10 at 9.54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40968"/>
            <a:ext cx="7128792" cy="2924768"/>
          </a:xfrm>
          <a:prstGeom prst="rect">
            <a:avLst/>
          </a:prstGeom>
          <a:effectLst>
            <a:glow rad="101600">
              <a:schemeClr val="tx1">
                <a:lumMod val="6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0374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782324" y="262389"/>
            <a:ext cx="55794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Calibri"/>
              </a:rPr>
              <a:t>Break a Monolithic Structure</a:t>
            </a:r>
            <a:endParaRPr lang="en-US" sz="36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6193" y="44624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26/30</a:t>
            </a:r>
            <a:endParaRPr lang="en-US" dirty="0"/>
          </a:p>
        </p:txBody>
      </p:sp>
      <p:pic>
        <p:nvPicPr>
          <p:cNvPr id="2" name="Picture 1" descr="Tab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" y="1988840"/>
            <a:ext cx="911573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7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3354646" y="262389"/>
            <a:ext cx="24348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Calibri"/>
              </a:rPr>
              <a:t>Reconstruct</a:t>
            </a:r>
            <a:endParaRPr lang="en-US" sz="36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6193" y="44624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27/30</a:t>
            </a:r>
            <a:endParaRPr lang="en-US" dirty="0"/>
          </a:p>
        </p:txBody>
      </p:sp>
      <p:pic>
        <p:nvPicPr>
          <p:cNvPr id="3" name="Picture 2" descr="Puzzle_Krypt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8034348" cy="5030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6237312"/>
            <a:ext cx="8693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venir Light"/>
                <a:cs typeface="Avenir Light"/>
              </a:rPr>
              <a:t>Nimble, self-assembly encouraged through openness</a:t>
            </a:r>
            <a:endParaRPr lang="en-US" sz="28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42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29600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28/30</a:t>
            </a:r>
            <a:endParaRPr lang="en-US" dirty="0"/>
          </a:p>
        </p:txBody>
      </p:sp>
      <p:pic>
        <p:nvPicPr>
          <p:cNvPr id="5" name="Picture 4" descr="Sprint Fin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6924"/>
            <a:ext cx="8800744" cy="5861076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3069068" y="152400"/>
            <a:ext cx="30059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Calibri"/>
              </a:rPr>
              <a:t>The Analogy</a:t>
            </a:r>
            <a:endParaRPr lang="en-US" sz="44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0" y="0"/>
            <a:ext cx="52578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00200" y="6629400"/>
            <a:ext cx="1510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http://bit.ly/13zFJ6s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29600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29/30</a:t>
            </a:r>
            <a:endParaRPr lang="en-US" dirty="0"/>
          </a:p>
        </p:txBody>
      </p:sp>
      <p:pic>
        <p:nvPicPr>
          <p:cNvPr id="5" name="Picture 4" descr="Sprint Fin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6924"/>
            <a:ext cx="8800744" cy="58610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2667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unnels crop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0"/>
            <a:ext cx="2759526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62400" y="0"/>
            <a:ext cx="10668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3069068" y="152400"/>
            <a:ext cx="30059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Calibri"/>
              </a:rPr>
              <a:t>The Analogy</a:t>
            </a:r>
            <a:endParaRPr lang="en-US" sz="44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0" y="0"/>
            <a:ext cx="52578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0" y="3962400"/>
            <a:ext cx="4191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16275" y="1691849"/>
            <a:ext cx="8975325" cy="4121121"/>
            <a:chOff x="-21825" y="1691849"/>
            <a:chExt cx="8975325" cy="4121121"/>
          </a:xfrm>
        </p:grpSpPr>
        <p:grpSp>
          <p:nvGrpSpPr>
            <p:cNvPr id="3" name="Group 40"/>
            <p:cNvGrpSpPr/>
            <p:nvPr/>
          </p:nvGrpSpPr>
          <p:grpSpPr>
            <a:xfrm>
              <a:off x="-21825" y="1691849"/>
              <a:ext cx="4612875" cy="4121121"/>
              <a:chOff x="-21825" y="1691849"/>
              <a:chExt cx="4612875" cy="4121121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150040" y="1691849"/>
                <a:ext cx="4279900" cy="4121121"/>
              </a:xfrm>
              <a:prstGeom prst="roundRect">
                <a:avLst>
                  <a:gd name="adj" fmla="val 7612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Notched Right Arrow 3"/>
              <p:cNvSpPr/>
              <p:nvPr/>
            </p:nvSpPr>
            <p:spPr>
              <a:xfrm>
                <a:off x="1065351" y="2531201"/>
                <a:ext cx="764609" cy="310729"/>
              </a:xfrm>
              <a:prstGeom prst="notchedRightArrow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5" name="Picture 4" descr="man icon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21825" y="2054043"/>
                <a:ext cx="1265045" cy="126504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Picture 5" descr="book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26005" y="4149441"/>
                <a:ext cx="1265045" cy="1265045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" name="Picture 12" descr="calendar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0698" y="2798058"/>
                <a:ext cx="1899386" cy="18993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Picture 13" descr="dollar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59142" y="2798058"/>
                <a:ext cx="1899386" cy="18993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 descr="man icon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26005" y="2054043"/>
                <a:ext cx="1265045" cy="126504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Picture 15" descr="man icon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52091" y="4149441"/>
                <a:ext cx="1265045" cy="1265045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Picture 16" descr="book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1825" y="4149441"/>
                <a:ext cx="1265045" cy="1265045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Picture 17" descr="book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2091" y="2054043"/>
                <a:ext cx="1265045" cy="126504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Notched Right Arrow 18"/>
              <p:cNvSpPr/>
              <p:nvPr/>
            </p:nvSpPr>
            <p:spPr>
              <a:xfrm>
                <a:off x="2739267" y="2531201"/>
                <a:ext cx="764609" cy="310729"/>
              </a:xfrm>
              <a:prstGeom prst="notchedRightArrow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Notched Right Arrow 19"/>
              <p:cNvSpPr/>
              <p:nvPr/>
            </p:nvSpPr>
            <p:spPr>
              <a:xfrm flipH="1">
                <a:off x="2739267" y="4626599"/>
                <a:ext cx="764609" cy="310729"/>
              </a:xfrm>
              <a:prstGeom prst="notchedRightArrow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Notched Right Arrow 20"/>
              <p:cNvSpPr/>
              <p:nvPr/>
            </p:nvSpPr>
            <p:spPr>
              <a:xfrm flipH="1">
                <a:off x="1065351" y="4626599"/>
                <a:ext cx="764609" cy="310729"/>
              </a:xfrm>
              <a:prstGeom prst="notchedRightArrow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Notched Right Arrow 21"/>
              <p:cNvSpPr/>
              <p:nvPr/>
            </p:nvSpPr>
            <p:spPr>
              <a:xfrm rot="5400000" flipV="1">
                <a:off x="3434880" y="3592386"/>
                <a:ext cx="1056891" cy="310731"/>
              </a:xfrm>
              <a:prstGeom prst="notchedRightArrow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Notched Right Arrow 22"/>
              <p:cNvSpPr/>
              <p:nvPr/>
            </p:nvSpPr>
            <p:spPr>
              <a:xfrm rot="16200000">
                <a:off x="82252" y="3592386"/>
                <a:ext cx="1056891" cy="310731"/>
              </a:xfrm>
              <a:prstGeom prst="notchedRightArrow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39"/>
            <p:cNvGrpSpPr/>
            <p:nvPr/>
          </p:nvGrpSpPr>
          <p:grpSpPr>
            <a:xfrm>
              <a:off x="4673600" y="1691849"/>
              <a:ext cx="4279900" cy="4121121"/>
              <a:chOff x="4673600" y="1691849"/>
              <a:chExt cx="4279900" cy="4121121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4673600" y="1691849"/>
                <a:ext cx="4279900" cy="4121121"/>
              </a:xfrm>
              <a:prstGeom prst="roundRect">
                <a:avLst>
                  <a:gd name="adj" fmla="val 7612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" name="Group 36"/>
              <p:cNvGrpSpPr/>
              <p:nvPr/>
            </p:nvGrpSpPr>
            <p:grpSpPr>
              <a:xfrm>
                <a:off x="5710207" y="4045461"/>
                <a:ext cx="2216480" cy="1303966"/>
                <a:chOff x="6012107" y="2608105"/>
                <a:chExt cx="2216480" cy="1303966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4" name="Picture 33" descr="cent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24621" y="2608105"/>
                  <a:ext cx="1303966" cy="1303966"/>
                </a:xfrm>
                <a:prstGeom prst="rect">
                  <a:avLst/>
                </a:prstGeom>
              </p:spPr>
            </p:pic>
            <p:pic>
              <p:nvPicPr>
                <p:cNvPr id="35" name="Picture 34" descr="stopwatch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12107" y="2626876"/>
                  <a:ext cx="1266424" cy="1266424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35"/>
              <p:cNvGrpSpPr/>
              <p:nvPr/>
            </p:nvGrpSpPr>
            <p:grpSpPr>
              <a:xfrm>
                <a:off x="5644403" y="2013418"/>
                <a:ext cx="2348088" cy="2373297"/>
                <a:chOff x="6012107" y="576062"/>
                <a:chExt cx="2348088" cy="237329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4" name="Picture 23" descr="man icon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735474" y="2036845"/>
                  <a:ext cx="912514" cy="912514"/>
                </a:xfrm>
                <a:prstGeom prst="rect">
                  <a:avLst/>
                </a:prstGeom>
              </p:spPr>
            </p:pic>
            <p:pic>
              <p:nvPicPr>
                <p:cNvPr id="25" name="Picture 24" descr="man icon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447681" y="1274043"/>
                  <a:ext cx="912514" cy="912514"/>
                </a:xfrm>
                <a:prstGeom prst="rect">
                  <a:avLst/>
                </a:prstGeom>
              </p:spPr>
            </p:pic>
            <p:pic>
              <p:nvPicPr>
                <p:cNvPr id="27" name="Picture 26" descr="man icon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012107" y="1274043"/>
                  <a:ext cx="912514" cy="912514"/>
                </a:xfrm>
                <a:prstGeom prst="rect">
                  <a:avLst/>
                </a:prstGeom>
              </p:spPr>
            </p:pic>
            <p:pic>
              <p:nvPicPr>
                <p:cNvPr id="28" name="Picture 27" descr="man icon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191731" y="1745596"/>
                  <a:ext cx="912514" cy="912514"/>
                </a:xfrm>
                <a:prstGeom prst="rect">
                  <a:avLst/>
                </a:prstGeom>
              </p:spPr>
            </p:pic>
            <p:pic>
              <p:nvPicPr>
                <p:cNvPr id="29" name="Picture 28" descr="man icon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366017" y="1745596"/>
                  <a:ext cx="912514" cy="912514"/>
                </a:xfrm>
                <a:prstGeom prst="rect">
                  <a:avLst/>
                </a:prstGeom>
              </p:spPr>
            </p:pic>
            <p:pic>
              <p:nvPicPr>
                <p:cNvPr id="30" name="Picture 29" descr="man icon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316073" y="833082"/>
                  <a:ext cx="912514" cy="912514"/>
                </a:xfrm>
                <a:prstGeom prst="rect">
                  <a:avLst/>
                </a:prstGeom>
              </p:spPr>
            </p:pic>
            <p:pic>
              <p:nvPicPr>
                <p:cNvPr id="31" name="Picture 30" descr="man icon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279217" y="817786"/>
                  <a:ext cx="912514" cy="912514"/>
                </a:xfrm>
                <a:prstGeom prst="rect">
                  <a:avLst/>
                </a:prstGeom>
              </p:spPr>
            </p:pic>
            <p:pic>
              <p:nvPicPr>
                <p:cNvPr id="26" name="Picture 25" descr="man icon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735474" y="576062"/>
                  <a:ext cx="912514" cy="912514"/>
                </a:xfrm>
                <a:prstGeom prst="rect">
                  <a:avLst/>
                </a:prstGeom>
              </p:spPr>
            </p:pic>
            <p:pic>
              <p:nvPicPr>
                <p:cNvPr id="32" name="Picture 31" descr="world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68364" y="1032319"/>
                  <a:ext cx="1435574" cy="143557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0" y="546100"/>
            <a:ext cx="9144000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AU" sz="4400" dirty="0" smtClean="0">
                <a:solidFill>
                  <a:prstClr val="black"/>
                </a:solidFill>
                <a:latin typeface="Calibri"/>
              </a:rPr>
              <a:t>It was a speed issue</a:t>
            </a:r>
            <a:endParaRPr lang="en-AU" sz="4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05800" y="152400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r>
              <a:rPr lang="en-US" dirty="0" smtClean="0"/>
              <a:t>/</a:t>
            </a:r>
            <a:r>
              <a:rPr lang="en-US" dirty="0" smtClean="0"/>
              <a:t>30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228600" y="3505200"/>
            <a:ext cx="8534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accent6"/>
                </a:solidFill>
              </a:rPr>
              <a:t>Sydney</a:t>
            </a:r>
            <a:r>
              <a:rPr lang="en-GB" sz="1400" dirty="0" smtClean="0"/>
              <a:t>: Michael </a:t>
            </a:r>
            <a:r>
              <a:rPr lang="en-GB" sz="1400" dirty="0" err="1" smtClean="0"/>
              <a:t>Woelfe</a:t>
            </a:r>
            <a:r>
              <a:rPr lang="en-GB" sz="1400" dirty="0" smtClean="0"/>
              <a:t>, Paul </a:t>
            </a:r>
            <a:r>
              <a:rPr lang="en-GB" sz="1400" dirty="0" err="1" smtClean="0"/>
              <a:t>Ylioja</a:t>
            </a:r>
            <a:r>
              <a:rPr lang="en-GB" sz="1400" dirty="0" smtClean="0"/>
              <a:t>, Murray Robertson, Alice Williamson, Mike Robins, Kat </a:t>
            </a:r>
            <a:r>
              <a:rPr lang="en-GB" sz="1400" dirty="0" err="1" smtClean="0"/>
              <a:t>Badiola</a:t>
            </a:r>
            <a:r>
              <a:rPr lang="en-GB" sz="1400" dirty="0" smtClean="0"/>
              <a:t>, Jimmy </a:t>
            </a:r>
            <a:r>
              <a:rPr lang="en-GB" sz="1400" dirty="0" err="1" smtClean="0"/>
              <a:t>Cronshaw</a:t>
            </a:r>
            <a:r>
              <a:rPr lang="en-GB" sz="1400" dirty="0" smtClean="0"/>
              <a:t>, Zoe Hungerford, Laura White, Clara Chen, Angela </a:t>
            </a:r>
            <a:r>
              <a:rPr lang="en-GB" sz="1400" dirty="0" err="1" smtClean="0"/>
              <a:t>Butera</a:t>
            </a:r>
            <a:r>
              <a:rPr lang="en-GB" sz="1400" dirty="0" smtClean="0"/>
              <a:t>, </a:t>
            </a:r>
            <a:r>
              <a:rPr lang="en-GB" sz="1400" dirty="0" err="1" smtClean="0"/>
              <a:t>Matin</a:t>
            </a:r>
            <a:r>
              <a:rPr lang="en-GB" sz="1400" dirty="0" smtClean="0"/>
              <a:t> Dean, Althea Tsang, Jo </a:t>
            </a:r>
            <a:r>
              <a:rPr lang="en-GB" sz="1400" dirty="0" err="1" smtClean="0"/>
              <a:t>Ubels</a:t>
            </a:r>
            <a:r>
              <a:rPr lang="en-GB" sz="1400" dirty="0" smtClean="0"/>
              <a:t>, Tom MacDonald, Ingo </a:t>
            </a:r>
            <a:r>
              <a:rPr lang="en-GB" sz="1400" dirty="0" err="1" smtClean="0"/>
              <a:t>Topolnicki</a:t>
            </a:r>
            <a:r>
              <a:rPr lang="en-GB" sz="1400" dirty="0" smtClean="0"/>
              <a:t>, Carmen Tran </a:t>
            </a:r>
            <a:r>
              <a:rPr lang="en-GB" sz="1400" b="1" dirty="0" smtClean="0">
                <a:solidFill>
                  <a:srgbClr val="F79646"/>
                </a:solidFill>
              </a:rPr>
              <a:t>WHO/TDR</a:t>
            </a:r>
            <a:r>
              <a:rPr lang="en-GB" sz="1400" dirty="0" smtClean="0"/>
              <a:t>: </a:t>
            </a:r>
            <a:r>
              <a:rPr lang="en-GB" sz="1400" dirty="0" err="1" smtClean="0"/>
              <a:t>Piero</a:t>
            </a:r>
            <a:r>
              <a:rPr lang="en-GB" sz="1400" dirty="0" smtClean="0"/>
              <a:t> </a:t>
            </a:r>
            <a:r>
              <a:rPr lang="en-GB" sz="1400" dirty="0" err="1" smtClean="0"/>
              <a:t>Olliaro</a:t>
            </a:r>
            <a:r>
              <a:rPr lang="en-GB" sz="1400" dirty="0" smtClean="0"/>
              <a:t> </a:t>
            </a:r>
            <a:r>
              <a:rPr lang="en-GB" sz="1400" b="1" dirty="0" err="1" smtClean="0">
                <a:solidFill>
                  <a:srgbClr val="F79646"/>
                </a:solidFill>
              </a:rPr>
              <a:t>Syncom</a:t>
            </a:r>
            <a:r>
              <a:rPr lang="en-GB" sz="1400" b="1" dirty="0" smtClean="0">
                <a:solidFill>
                  <a:srgbClr val="F79646"/>
                </a:solidFill>
              </a:rPr>
              <a:t> B.V.</a:t>
            </a:r>
            <a:r>
              <a:rPr lang="en-GB" sz="1400" dirty="0" smtClean="0"/>
              <a:t>: Jean-Paul </a:t>
            </a:r>
            <a:r>
              <a:rPr lang="en-GB" sz="1400" dirty="0" err="1" smtClean="0"/>
              <a:t>Seerden</a:t>
            </a:r>
            <a:r>
              <a:rPr lang="en-GB" sz="1400" dirty="0" smtClean="0"/>
              <a:t> </a:t>
            </a:r>
            <a:r>
              <a:rPr lang="en-GB" sz="1400" b="1" dirty="0" smtClean="0">
                <a:solidFill>
                  <a:srgbClr val="F79646"/>
                </a:solidFill>
              </a:rPr>
              <a:t>MMV</a:t>
            </a:r>
            <a:r>
              <a:rPr lang="en-GB" sz="1400" dirty="0" smtClean="0"/>
              <a:t>: Tim Wells, Paul Willis and Jeremy Burrows </a:t>
            </a:r>
            <a:r>
              <a:rPr lang="en-GB" sz="1400" b="1" dirty="0" smtClean="0">
                <a:solidFill>
                  <a:srgbClr val="F79646"/>
                </a:solidFill>
              </a:rPr>
              <a:t>GSK</a:t>
            </a:r>
            <a:r>
              <a:rPr lang="en-GB" sz="1400" dirty="0" smtClean="0"/>
              <a:t>: Javier </a:t>
            </a:r>
            <a:r>
              <a:rPr lang="en-GB" sz="1400" dirty="0" err="1" smtClean="0"/>
              <a:t>Gamo</a:t>
            </a:r>
            <a:r>
              <a:rPr lang="en-GB" sz="1400" dirty="0" smtClean="0"/>
              <a:t> and Felix Calderon </a:t>
            </a:r>
            <a:r>
              <a:rPr lang="en-GB" sz="1400" b="1" dirty="0" smtClean="0">
                <a:solidFill>
                  <a:srgbClr val="F79646"/>
                </a:solidFill>
              </a:rPr>
              <a:t>Southampton</a:t>
            </a:r>
            <a:r>
              <a:rPr lang="en-GB" sz="1400" dirty="0" smtClean="0"/>
              <a:t>: Jeremy Frey and team </a:t>
            </a:r>
            <a:r>
              <a:rPr lang="en-GB" sz="1400" b="1" dirty="0" err="1" smtClean="0">
                <a:solidFill>
                  <a:srgbClr val="F79646"/>
                </a:solidFill>
              </a:rPr>
              <a:t>ChEMBL</a:t>
            </a:r>
            <a:r>
              <a:rPr lang="en-GB" sz="1400" dirty="0" smtClean="0"/>
              <a:t>: John </a:t>
            </a:r>
            <a:r>
              <a:rPr lang="en-GB" sz="1400" dirty="0" err="1" smtClean="0"/>
              <a:t>Overington</a:t>
            </a:r>
            <a:r>
              <a:rPr lang="en-GB" sz="1400" dirty="0"/>
              <a:t>,</a:t>
            </a:r>
            <a:r>
              <a:rPr lang="en-GB" sz="1400" dirty="0" smtClean="0"/>
              <a:t> Iain Wallace, George </a:t>
            </a:r>
            <a:r>
              <a:rPr lang="en-GB" sz="1400" dirty="0" err="1" smtClean="0"/>
              <a:t>Papadatos</a:t>
            </a:r>
            <a:r>
              <a:rPr lang="en-GB" sz="1400" dirty="0" smtClean="0"/>
              <a:t> </a:t>
            </a:r>
            <a:r>
              <a:rPr lang="en-GB" sz="1400" b="1" dirty="0">
                <a:solidFill>
                  <a:srgbClr val="F79646"/>
                </a:solidFill>
              </a:rPr>
              <a:t>ANU</a:t>
            </a:r>
            <a:r>
              <a:rPr lang="en-GB" sz="1400" dirty="0" smtClean="0"/>
              <a:t>: </a:t>
            </a:r>
            <a:r>
              <a:rPr lang="en-GB" sz="1400" dirty="0" err="1" smtClean="0"/>
              <a:t>Kiaran</a:t>
            </a:r>
            <a:r>
              <a:rPr lang="en-GB" sz="1400" dirty="0" smtClean="0"/>
              <a:t> Kirk Adelaide Dennis and Adele </a:t>
            </a:r>
            <a:r>
              <a:rPr lang="en-GB" sz="1400" dirty="0" err="1" smtClean="0"/>
              <a:t>Lehane</a:t>
            </a:r>
            <a:r>
              <a:rPr lang="en-GB" sz="1400" dirty="0" smtClean="0"/>
              <a:t> </a:t>
            </a:r>
            <a:r>
              <a:rPr lang="en-GB" sz="1400" b="1" dirty="0" smtClean="0">
                <a:solidFill>
                  <a:srgbClr val="F79646"/>
                </a:solidFill>
              </a:rPr>
              <a:t>OSDD India</a:t>
            </a:r>
            <a:r>
              <a:rPr lang="en-GB" sz="1400" dirty="0" smtClean="0"/>
              <a:t>: Sanjay </a:t>
            </a:r>
            <a:r>
              <a:rPr lang="en-GB" sz="1400" dirty="0" err="1" smtClean="0"/>
              <a:t>Batra</a:t>
            </a:r>
            <a:r>
              <a:rPr lang="en-GB" sz="1400" dirty="0" smtClean="0"/>
              <a:t>, </a:t>
            </a:r>
            <a:r>
              <a:rPr lang="en-GB" sz="1400" dirty="0" err="1" smtClean="0"/>
              <a:t>Soumya</a:t>
            </a:r>
            <a:r>
              <a:rPr lang="en-GB" sz="1400" dirty="0" smtClean="0"/>
              <a:t> Bhattacharyya</a:t>
            </a:r>
            <a:r>
              <a:rPr lang="en-GB" sz="1400" dirty="0" smtClean="0">
                <a:solidFill>
                  <a:srgbClr val="F79646"/>
                </a:solidFill>
              </a:rPr>
              <a:t> </a:t>
            </a:r>
            <a:r>
              <a:rPr lang="en-GB" sz="1400" b="1" dirty="0" err="1" smtClean="0">
                <a:solidFill>
                  <a:srgbClr val="F79646"/>
                </a:solidFill>
              </a:rPr>
              <a:t>Eskitis</a:t>
            </a:r>
            <a:r>
              <a:rPr lang="en-GB" sz="1400" dirty="0" smtClean="0"/>
              <a:t>: Vicky Avery, Sabine Fletcher, Sandra Duffy </a:t>
            </a:r>
            <a:r>
              <a:rPr lang="en-GB" sz="1400" b="1" dirty="0" err="1" smtClean="0">
                <a:solidFill>
                  <a:srgbClr val="F79646"/>
                </a:solidFill>
              </a:rPr>
              <a:t>Monash</a:t>
            </a:r>
            <a:r>
              <a:rPr lang="en-GB" sz="1400" dirty="0" smtClean="0"/>
              <a:t>: Sue </a:t>
            </a:r>
            <a:r>
              <a:rPr lang="en-GB" sz="1400" dirty="0" err="1" smtClean="0"/>
              <a:t>Charman</a:t>
            </a:r>
            <a:r>
              <a:rPr lang="en-GB" sz="1400" dirty="0" smtClean="0"/>
              <a:t>, Karen White. </a:t>
            </a:r>
            <a:r>
              <a:rPr lang="en-GB" sz="1400" b="1" dirty="0" smtClean="0">
                <a:solidFill>
                  <a:srgbClr val="F79646"/>
                </a:solidFill>
              </a:rPr>
              <a:t>Melbourne</a:t>
            </a:r>
            <a:r>
              <a:rPr lang="en-GB" sz="1400" dirty="0" smtClean="0"/>
              <a:t>: Stuart Ralph, James Pham </a:t>
            </a:r>
            <a:r>
              <a:rPr lang="en-GB" sz="1400" b="1" dirty="0" smtClean="0">
                <a:solidFill>
                  <a:srgbClr val="F79646"/>
                </a:solidFill>
              </a:rPr>
              <a:t>Basel</a:t>
            </a:r>
            <a:r>
              <a:rPr lang="en-GB" sz="1400" dirty="0" smtClean="0"/>
              <a:t>: Sergio </a:t>
            </a:r>
            <a:r>
              <a:rPr lang="en-GB" sz="1400" dirty="0" err="1" smtClean="0"/>
              <a:t>Wittlin</a:t>
            </a:r>
            <a:r>
              <a:rPr lang="en-GB" sz="1400" dirty="0" smtClean="0"/>
              <a:t> </a:t>
            </a:r>
            <a:r>
              <a:rPr lang="en-GB" sz="1400" b="1" dirty="0" smtClean="0">
                <a:solidFill>
                  <a:srgbClr val="F79646"/>
                </a:solidFill>
              </a:rPr>
              <a:t>Edinburgh</a:t>
            </a:r>
            <a:r>
              <a:rPr lang="en-GB" sz="1400" dirty="0" smtClean="0"/>
              <a:t>: Patrick Thompson, Devon Scott, </a:t>
            </a:r>
            <a:r>
              <a:rPr lang="en-GB" sz="1400" dirty="0" err="1" smtClean="0"/>
              <a:t>Eduvie</a:t>
            </a:r>
            <a:r>
              <a:rPr lang="en-GB" sz="1400" dirty="0" smtClean="0"/>
              <a:t> </a:t>
            </a:r>
            <a:r>
              <a:rPr lang="en-GB" sz="1400" dirty="0" err="1" smtClean="0"/>
              <a:t>Omene</a:t>
            </a:r>
            <a:r>
              <a:rPr lang="en-GB" sz="1400" dirty="0" smtClean="0"/>
              <a:t> </a:t>
            </a:r>
            <a:r>
              <a:rPr lang="en-GB" sz="1400" b="1" dirty="0">
                <a:solidFill>
                  <a:srgbClr val="F79646"/>
                </a:solidFill>
              </a:rPr>
              <a:t>Stockholm</a:t>
            </a:r>
            <a:r>
              <a:rPr lang="en-GB" sz="1400" dirty="0" smtClean="0"/>
              <a:t>: Sabin </a:t>
            </a:r>
            <a:r>
              <a:rPr lang="en-GB" sz="1400" dirty="0" err="1" smtClean="0"/>
              <a:t>Llona</a:t>
            </a:r>
            <a:r>
              <a:rPr lang="en-GB" sz="1400" dirty="0" smtClean="0"/>
              <a:t> </a:t>
            </a:r>
            <a:r>
              <a:rPr lang="en-GB" sz="1400" dirty="0" err="1" smtClean="0"/>
              <a:t>Minguez</a:t>
            </a:r>
            <a:r>
              <a:rPr lang="en-GB" sz="1400" dirty="0" smtClean="0"/>
              <a:t> </a:t>
            </a:r>
            <a:r>
              <a:rPr lang="en-GB" sz="1400" b="1" dirty="0">
                <a:solidFill>
                  <a:srgbClr val="F79646"/>
                </a:solidFill>
              </a:rPr>
              <a:t>UCSD</a:t>
            </a:r>
            <a:r>
              <a:rPr lang="en-GB" sz="1400" dirty="0" smtClean="0"/>
              <a:t>: Stephan Meister </a:t>
            </a:r>
            <a:r>
              <a:rPr lang="en-GB" sz="1400" b="1" dirty="0">
                <a:solidFill>
                  <a:srgbClr val="F79646"/>
                </a:solidFill>
              </a:rPr>
              <a:t>Lawrence </a:t>
            </a:r>
            <a:r>
              <a:rPr lang="en-GB" sz="1400" b="1" dirty="0" err="1">
                <a:solidFill>
                  <a:srgbClr val="F79646"/>
                </a:solidFill>
              </a:rPr>
              <a:t>Uni</a:t>
            </a:r>
            <a:r>
              <a:rPr lang="en-GB" sz="1400" b="1" dirty="0"/>
              <a:t>:</a:t>
            </a:r>
            <a:r>
              <a:rPr lang="en-GB" sz="1400" b="1" dirty="0">
                <a:solidFill>
                  <a:srgbClr val="F79646"/>
                </a:solidFill>
              </a:rPr>
              <a:t> </a:t>
            </a:r>
            <a:r>
              <a:rPr lang="en-GB" sz="1400" dirty="0" smtClean="0"/>
              <a:t>Stefan </a:t>
            </a:r>
            <a:r>
              <a:rPr lang="en-GB" sz="1400" dirty="0" err="1" smtClean="0"/>
              <a:t>Debbert</a:t>
            </a:r>
            <a:r>
              <a:rPr lang="en-GB" sz="1400" dirty="0" smtClean="0"/>
              <a:t> </a:t>
            </a:r>
            <a:r>
              <a:rPr lang="en-GB" sz="1400" b="1" dirty="0" smtClean="0">
                <a:solidFill>
                  <a:srgbClr val="F79646"/>
                </a:solidFill>
              </a:rPr>
              <a:t>Other Online</a:t>
            </a:r>
            <a:r>
              <a:rPr lang="en-GB" sz="1400" dirty="0" smtClean="0"/>
              <a:t>: Chris </a:t>
            </a:r>
            <a:r>
              <a:rPr lang="en-GB" sz="1400" dirty="0" err="1" smtClean="0"/>
              <a:t>Southan</a:t>
            </a:r>
            <a:r>
              <a:rPr lang="en-GB" sz="1400" dirty="0" smtClean="0"/>
              <a:t>, Jonathan </a:t>
            </a:r>
            <a:r>
              <a:rPr lang="en-GB" sz="1400" dirty="0" err="1" smtClean="0"/>
              <a:t>Baell</a:t>
            </a:r>
            <a:r>
              <a:rPr lang="en-GB" sz="1400" dirty="0" smtClean="0"/>
              <a:t>, Chris Swain </a:t>
            </a:r>
            <a:r>
              <a:rPr lang="en-GB" sz="1400" i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and many others </a:t>
            </a:r>
            <a:endParaRPr lang="en-US" sz="1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3735" name="Picture 9" descr="Col_Landscape_smaller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873750"/>
            <a:ext cx="3095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1757" y="5873751"/>
            <a:ext cx="109625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3144" y="5873750"/>
            <a:ext cx="847725" cy="6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creen shot 2011-10-03 at 9.28.1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873750"/>
            <a:ext cx="2438400" cy="687010"/>
          </a:xfrm>
          <a:prstGeom prst="rect">
            <a:avLst/>
          </a:prstGeom>
        </p:spPr>
      </p:pic>
      <p:pic>
        <p:nvPicPr>
          <p:cNvPr id="10" name="Picture 9" descr="Murra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6385" y="821433"/>
            <a:ext cx="2325855" cy="2319535"/>
          </a:xfrm>
          <a:prstGeom prst="rect">
            <a:avLst/>
          </a:prstGeom>
        </p:spPr>
      </p:pic>
      <p:pic>
        <p:nvPicPr>
          <p:cNvPr id="11" name="Picture 10" descr="Michae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836712"/>
            <a:ext cx="2839318" cy="23195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44408" y="1524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8" name="Picture 7" descr="Pau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816" y="821433"/>
            <a:ext cx="1746428" cy="2319535"/>
          </a:xfrm>
          <a:prstGeom prst="rect">
            <a:avLst/>
          </a:prstGeom>
        </p:spPr>
      </p:pic>
      <p:pic>
        <p:nvPicPr>
          <p:cNvPr id="2" name="Picture 1" descr="Alic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836712"/>
            <a:ext cx="2304256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5" descr="PZQ TSL"/>
          <p:cNvPicPr>
            <a:picLocks noChangeAspect="1" noChangeArrowheads="1"/>
          </p:cNvPicPr>
          <p:nvPr/>
        </p:nvPicPr>
        <p:blipFill>
          <a:blip r:embed="rId3"/>
          <a:srcRect l="298"/>
          <a:stretch>
            <a:fillRect/>
          </a:stretch>
        </p:blipFill>
        <p:spPr bwMode="auto">
          <a:xfrm>
            <a:off x="0" y="1061541"/>
            <a:ext cx="9144000" cy="290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546100"/>
            <a:ext cx="9144000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AU" sz="4400" dirty="0" smtClean="0">
                <a:solidFill>
                  <a:prstClr val="black"/>
                </a:solidFill>
                <a:latin typeface="Calibri"/>
              </a:rPr>
              <a:t>2005: Synaptic Leap and </a:t>
            </a:r>
            <a:r>
              <a:rPr lang="en-AU" sz="4400" dirty="0" err="1" smtClean="0">
                <a:solidFill>
                  <a:prstClr val="black"/>
                </a:solidFill>
                <a:latin typeface="Calibri"/>
              </a:rPr>
              <a:t>Usefulchem</a:t>
            </a:r>
            <a:endParaRPr lang="en-AU" sz="4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05800" y="152400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/</a:t>
            </a:r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2" name="Picture 1" descr="Screen Shot 2014-07-13 at 2.16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77072"/>
            <a:ext cx="5110832" cy="2673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0352" y="4869160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57FF44"/>
                </a:solidFill>
                <a:latin typeface="Symbol" charset="2"/>
                <a:cs typeface="Symbol" charset="2"/>
              </a:rPr>
              <a:t>a</a:t>
            </a:r>
            <a:endParaRPr lang="en-US" sz="5400" dirty="0">
              <a:solidFill>
                <a:srgbClr val="57FF44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14402" y="1381006"/>
            <a:ext cx="7315198" cy="1863691"/>
          </a:xfrm>
          <a:prstGeom prst="roundRect">
            <a:avLst>
              <a:gd name="adj" fmla="val 761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white"/>
              </a:solidFill>
            </a:endParaRPr>
          </a:p>
        </p:txBody>
      </p:sp>
      <p:pic>
        <p:nvPicPr>
          <p:cNvPr id="6" name="Picture 5" descr="Screen shot 2010-05-25 at 11.00.38 PM.png"/>
          <p:cNvPicPr>
            <a:picLocks noChangeAspect="1"/>
          </p:cNvPicPr>
          <p:nvPr/>
        </p:nvPicPr>
        <p:blipFill>
          <a:blip r:embed="rId2"/>
          <a:srcRect b="11433"/>
          <a:stretch>
            <a:fillRect/>
          </a:stretch>
        </p:blipFill>
        <p:spPr>
          <a:xfrm>
            <a:off x="1323571" y="3286789"/>
            <a:ext cx="6348090" cy="3571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3571" y="1554549"/>
            <a:ext cx="1196438" cy="74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t="14345" b="11159"/>
          <a:stretch>
            <a:fillRect/>
          </a:stretch>
        </p:blipFill>
        <p:spPr bwMode="auto">
          <a:xfrm>
            <a:off x="1323571" y="2342134"/>
            <a:ext cx="1196438" cy="72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786" y="1468665"/>
            <a:ext cx="4100527" cy="166112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33400"/>
            <a:ext cx="9144000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AU" sz="4400" dirty="0" smtClean="0">
                <a:solidFill>
                  <a:prstClr val="black"/>
                </a:solidFill>
                <a:latin typeface="Calibri"/>
              </a:rPr>
              <a:t>Funding and Lab Books</a:t>
            </a:r>
          </a:p>
        </p:txBody>
      </p:sp>
      <p:pic>
        <p:nvPicPr>
          <p:cNvPr id="12" name="Picture 11" descr="Screen shot 2010-05-25 at 11.00.38 PM.png"/>
          <p:cNvPicPr>
            <a:picLocks noChangeAspect="1"/>
          </p:cNvPicPr>
          <p:nvPr/>
        </p:nvPicPr>
        <p:blipFill>
          <a:blip r:embed="rId2"/>
          <a:srcRect t="20407" b="1760"/>
          <a:stretch>
            <a:fillRect/>
          </a:stretch>
        </p:blipFill>
        <p:spPr>
          <a:xfrm>
            <a:off x="1323571" y="3719596"/>
            <a:ext cx="6348090" cy="31384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05800" y="152400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/</a:t>
            </a:r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28384" y="4869160"/>
            <a:ext cx="56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57FF44"/>
                </a:solidFill>
                <a:latin typeface="Symbol" charset="2"/>
                <a:cs typeface="Symbol" charset="2"/>
              </a:rPr>
              <a:t>b</a:t>
            </a:r>
            <a:endParaRPr lang="en-US" sz="5400" dirty="0">
              <a:solidFill>
                <a:srgbClr val="57FF44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4654252"/>
            <a:ext cx="8767520" cy="1863691"/>
          </a:xfrm>
          <a:prstGeom prst="roundRect">
            <a:avLst>
              <a:gd name="adj" fmla="val 761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402" y="1533406"/>
            <a:ext cx="7315198" cy="2903706"/>
          </a:xfrm>
          <a:prstGeom prst="roundRect">
            <a:avLst>
              <a:gd name="adj" fmla="val 761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546100"/>
            <a:ext cx="9144000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AU" sz="4400" dirty="0" smtClean="0">
                <a:solidFill>
                  <a:prstClr val="black"/>
                </a:solidFill>
                <a:latin typeface="Calibri"/>
              </a:rPr>
              <a:t>Openness and the </a:t>
            </a:r>
            <a:r>
              <a:rPr lang="en-AU" sz="4400" dirty="0" smtClean="0">
                <a:solidFill>
                  <a:prstClr val="black"/>
                </a:solidFill>
                <a:latin typeface="Calibri"/>
              </a:rPr>
              <a:t>Commercial Sector</a:t>
            </a:r>
          </a:p>
        </p:txBody>
      </p:sp>
      <p:pic>
        <p:nvPicPr>
          <p:cNvPr id="8" name="Picture 7" descr="Screen shot 2010-05-25 at 11.13.4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636912"/>
            <a:ext cx="4769259" cy="1698005"/>
          </a:xfrm>
          <a:prstGeom prst="rect">
            <a:avLst/>
          </a:prstGeom>
        </p:spPr>
      </p:pic>
      <p:pic>
        <p:nvPicPr>
          <p:cNvPr id="10" name="Picture 9" descr="Syncom 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20" y="4692352"/>
            <a:ext cx="1905000" cy="1905000"/>
          </a:xfrm>
          <a:prstGeom prst="rect">
            <a:avLst/>
          </a:prstGeom>
        </p:spPr>
      </p:pic>
      <p:pic>
        <p:nvPicPr>
          <p:cNvPr id="13" name="Picture 12" descr="Interve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420" y="5225752"/>
            <a:ext cx="3543300" cy="787400"/>
          </a:xfrm>
          <a:prstGeom prst="rect">
            <a:avLst/>
          </a:prstGeom>
        </p:spPr>
      </p:pic>
      <p:pic>
        <p:nvPicPr>
          <p:cNvPr id="14" name="Picture 13" descr="logosolvay_bleu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220" y="4997152"/>
            <a:ext cx="1143000" cy="114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6820" y="5073352"/>
            <a:ext cx="1803400" cy="977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05800" y="152400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/</a:t>
            </a:r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2" name="Picture 1" descr="Generic Classical Resoluti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28800"/>
            <a:ext cx="3384376" cy="9852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16416" y="2492896"/>
            <a:ext cx="469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57FF44"/>
                </a:solidFill>
                <a:latin typeface="Symbol" charset="2"/>
                <a:cs typeface="Symbol" charset="2"/>
              </a:rPr>
              <a:t>g</a:t>
            </a:r>
            <a:endParaRPr lang="en-US" sz="5400" dirty="0">
              <a:solidFill>
                <a:srgbClr val="57FF44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62000" y="2057400"/>
            <a:ext cx="7696198" cy="3800594"/>
          </a:xfrm>
          <a:prstGeom prst="roundRect">
            <a:avLst>
              <a:gd name="adj" fmla="val 761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546100"/>
            <a:ext cx="9144000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AU" sz="4400" dirty="0" smtClean="0">
                <a:solidFill>
                  <a:prstClr val="black"/>
                </a:solidFill>
                <a:latin typeface="Calibri"/>
              </a:rPr>
              <a:t>Publishing the Solution</a:t>
            </a:r>
            <a:endParaRPr lang="en-AU" sz="44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Summary Oct 20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62200"/>
            <a:ext cx="7656195" cy="3177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5983069"/>
            <a:ext cx="6531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Details of Route: </a:t>
            </a:r>
            <a:r>
              <a:rPr lang="en-US" i="1" dirty="0" err="1" smtClean="0"/>
              <a:t>PLoS</a:t>
            </a:r>
            <a:r>
              <a:rPr lang="en-US" i="1" dirty="0" smtClean="0"/>
              <a:t> NTD</a:t>
            </a:r>
            <a:r>
              <a:rPr lang="en-US" dirty="0" smtClean="0"/>
              <a:t> </a:t>
            </a:r>
            <a:r>
              <a:rPr lang="en-US" b="1" dirty="0" smtClean="0"/>
              <a:t>2011</a:t>
            </a:r>
            <a:r>
              <a:rPr lang="en-US" dirty="0" smtClean="0"/>
              <a:t>, 5(9): e1260 </a:t>
            </a:r>
          </a:p>
          <a:p>
            <a:pPr algn="ctr"/>
            <a:r>
              <a:rPr lang="en-US" dirty="0" smtClean="0"/>
              <a:t>Full Description of Project: </a:t>
            </a:r>
            <a:r>
              <a:rPr lang="en-US" i="1" dirty="0" smtClean="0"/>
              <a:t>Nature Chemistry</a:t>
            </a:r>
            <a:r>
              <a:rPr lang="en-US" dirty="0" smtClean="0"/>
              <a:t> </a:t>
            </a:r>
            <a:r>
              <a:rPr lang="en-US" b="1" dirty="0" smtClean="0"/>
              <a:t>2011</a:t>
            </a:r>
            <a:r>
              <a:rPr lang="en-US" dirty="0" smtClean="0"/>
              <a:t>, </a:t>
            </a:r>
            <a:r>
              <a:rPr lang="en-US" i="1" dirty="0" smtClean="0"/>
              <a:t>3</a:t>
            </a:r>
            <a:r>
              <a:rPr lang="en-US" dirty="0" smtClean="0"/>
              <a:t>, 745-748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05800" y="152400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/</a:t>
            </a:r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72400" y="5905822"/>
            <a:ext cx="526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57FF44"/>
                </a:solidFill>
                <a:latin typeface="Symbol" charset="2"/>
                <a:cs typeface="Symbol" charset="2"/>
              </a:rPr>
              <a:t>d</a:t>
            </a:r>
            <a:endParaRPr lang="en-US" sz="5400" dirty="0">
              <a:solidFill>
                <a:srgbClr val="57FF44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lum bright="-26000" contrast="-2000"/>
            <a:alphaModFix amt="43000"/>
          </a:blip>
          <a:stretch>
            <a:fillRect/>
          </a:stretch>
        </p:blipFill>
        <p:spPr>
          <a:xfrm>
            <a:off x="-5718" y="0"/>
            <a:ext cx="9149718" cy="6858000"/>
          </a:xfrm>
          <a:prstGeom prst="rect">
            <a:avLst/>
          </a:prstGeom>
        </p:spPr>
      </p:pic>
      <p:sp>
        <p:nvSpPr>
          <p:cNvPr id="15" name="Notched Right Arrow 14"/>
          <p:cNvSpPr/>
          <p:nvPr/>
        </p:nvSpPr>
        <p:spPr>
          <a:xfrm>
            <a:off x="2426731" y="940243"/>
            <a:ext cx="3977788" cy="835611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Notched Right Arrow 3"/>
          <p:cNvSpPr/>
          <p:nvPr/>
        </p:nvSpPr>
        <p:spPr>
          <a:xfrm rot="5400000">
            <a:off x="1118299" y="3504548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man icon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16954" y="2785583"/>
            <a:ext cx="645794" cy="645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book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15562" y="3774427"/>
            <a:ext cx="648579" cy="648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70044" y="1880606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C0504D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HIT</a:t>
            </a:r>
            <a:endParaRPr lang="en-US" sz="2400" b="1" dirty="0">
              <a:solidFill>
                <a:srgbClr val="C0504D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8728" y="1934646"/>
            <a:ext cx="984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C0504D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LEAD?</a:t>
            </a:r>
            <a:endParaRPr lang="en-US" sz="2400" b="1" dirty="0">
              <a:solidFill>
                <a:srgbClr val="C0504D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pic>
        <p:nvPicPr>
          <p:cNvPr id="10" name="Picture 9" descr="HIT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04" y="601562"/>
            <a:ext cx="1601147" cy="131957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4260000" sx="102000" sy="102000" algn="tl" rotWithShape="0">
              <a:schemeClr val="accent1">
                <a:alpha val="43000"/>
              </a:schemeClr>
            </a:outerShdw>
          </a:effectLst>
        </p:spPr>
      </p:pic>
      <p:pic>
        <p:nvPicPr>
          <p:cNvPr id="11" name="Picture 10" descr="LEAD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380" y="601562"/>
            <a:ext cx="1907756" cy="131957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4260000" sx="102000" sy="102000" algn="tl" rotWithShape="0">
              <a:schemeClr val="accent1">
                <a:alpha val="43000"/>
              </a:schemeClr>
            </a:outerShdw>
          </a:effectLst>
        </p:spPr>
      </p:pic>
      <p:pic>
        <p:nvPicPr>
          <p:cNvPr id="12" name="Picture 11" descr="OSD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5167" y="94586"/>
            <a:ext cx="1496286" cy="20966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4260000" sx="102000" sy="102000" algn="tl" rotWithShape="0">
              <a:schemeClr val="accent1">
                <a:alpha val="43000"/>
              </a:schemeClr>
            </a:outerShdw>
          </a:effectLst>
        </p:spPr>
      </p:pic>
      <p:sp>
        <p:nvSpPr>
          <p:cNvPr id="13" name="Notched Right Arrow 12"/>
          <p:cNvSpPr/>
          <p:nvPr/>
        </p:nvSpPr>
        <p:spPr>
          <a:xfrm rot="5400000">
            <a:off x="1118299" y="4496177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Notched Right Arrow 15"/>
          <p:cNvSpPr/>
          <p:nvPr/>
        </p:nvSpPr>
        <p:spPr>
          <a:xfrm rot="5400000">
            <a:off x="1118299" y="5485021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 descr="book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015562" y="5754903"/>
            <a:ext cx="648579" cy="648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Notched Right Arrow 17"/>
          <p:cNvSpPr/>
          <p:nvPr/>
        </p:nvSpPr>
        <p:spPr>
          <a:xfrm rot="5400000">
            <a:off x="1118299" y="2515704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man icon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16954" y="4766056"/>
            <a:ext cx="645794" cy="645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Notched Right Arrow 30"/>
          <p:cNvSpPr/>
          <p:nvPr/>
        </p:nvSpPr>
        <p:spPr>
          <a:xfrm rot="16200000" flipV="1">
            <a:off x="7453073" y="3591389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2" name="Picture 31" descr="man icon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7351728" y="2889791"/>
            <a:ext cx="645794" cy="645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book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350336" y="3843901"/>
            <a:ext cx="648579" cy="648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Notched Right Arrow 33"/>
          <p:cNvSpPr/>
          <p:nvPr/>
        </p:nvSpPr>
        <p:spPr>
          <a:xfrm rot="16200000" flipV="1">
            <a:off x="7453073" y="4548284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Notched Right Arrow 34"/>
          <p:cNvSpPr/>
          <p:nvPr/>
        </p:nvSpPr>
        <p:spPr>
          <a:xfrm rot="16200000" flipV="1">
            <a:off x="7453074" y="5502394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Picture 35" descr="book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350336" y="5754903"/>
            <a:ext cx="648579" cy="648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Notched Right Arrow 36"/>
          <p:cNvSpPr/>
          <p:nvPr/>
        </p:nvSpPr>
        <p:spPr>
          <a:xfrm rot="16200000" flipV="1">
            <a:off x="7453073" y="2637279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 descr="man icon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7351728" y="4800796"/>
            <a:ext cx="645794" cy="645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Notched Right Arrow 38"/>
          <p:cNvSpPr/>
          <p:nvPr/>
        </p:nvSpPr>
        <p:spPr>
          <a:xfrm rot="10800000" flipH="1">
            <a:off x="1646894" y="5980838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0" name="Picture 39" descr="man icon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072751" y="5756295"/>
            <a:ext cx="645794" cy="645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Notched Right Arrow 40"/>
          <p:cNvSpPr/>
          <p:nvPr/>
        </p:nvSpPr>
        <p:spPr>
          <a:xfrm rot="10800000" flipH="1">
            <a:off x="2701298" y="5980838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2" name="Picture 41" descr="book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127155" y="5754903"/>
            <a:ext cx="648579" cy="648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Notched Right Arrow 42"/>
          <p:cNvSpPr/>
          <p:nvPr/>
        </p:nvSpPr>
        <p:spPr>
          <a:xfrm rot="10800000" flipH="1">
            <a:off x="3758487" y="5980838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4" name="Picture 43" descr="man icon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184344" y="5756295"/>
            <a:ext cx="645794" cy="645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Notched Right Arrow 44"/>
          <p:cNvSpPr/>
          <p:nvPr/>
        </p:nvSpPr>
        <p:spPr>
          <a:xfrm rot="10800000" flipH="1">
            <a:off x="4812891" y="5980838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6" name="Picture 45" descr="book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5238748" y="5754903"/>
            <a:ext cx="648579" cy="648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Notched Right Arrow 46"/>
          <p:cNvSpPr/>
          <p:nvPr/>
        </p:nvSpPr>
        <p:spPr>
          <a:xfrm rot="10800000" flipH="1">
            <a:off x="5870080" y="5980838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8" name="Picture 47" descr="man icon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6295937" y="5756295"/>
            <a:ext cx="645794" cy="645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Notched Right Arrow 48"/>
          <p:cNvSpPr/>
          <p:nvPr/>
        </p:nvSpPr>
        <p:spPr>
          <a:xfrm rot="10800000" flipH="1">
            <a:off x="6924484" y="5980838"/>
            <a:ext cx="443104" cy="196708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0" name="Picture 49" descr="calenda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8864" y="6141768"/>
            <a:ext cx="748459" cy="748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 descr="dolla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7276" y="6141768"/>
            <a:ext cx="748459" cy="748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2494291" y="6315275"/>
            <a:ext cx="401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solidFill>
                  <a:srgbClr val="C0504D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C</a:t>
            </a:r>
            <a:r>
              <a:rPr lang="en-US" sz="2000" b="1" i="1" dirty="0" smtClean="0">
                <a:solidFill>
                  <a:srgbClr val="C0504D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ONVENTIONAL </a:t>
            </a:r>
            <a:r>
              <a:rPr lang="en-US" sz="2400" b="1" i="1" dirty="0" smtClean="0">
                <a:solidFill>
                  <a:srgbClr val="C0504D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D</a:t>
            </a:r>
            <a:r>
              <a:rPr lang="en-US" sz="2000" b="1" i="1" dirty="0" smtClean="0">
                <a:solidFill>
                  <a:srgbClr val="C0504D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RUG </a:t>
            </a:r>
            <a:r>
              <a:rPr lang="en-US" sz="2400" b="1" i="1" dirty="0" smtClean="0">
                <a:solidFill>
                  <a:srgbClr val="C0504D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D</a:t>
            </a:r>
            <a:r>
              <a:rPr lang="en-US" sz="2000" b="1" i="1" dirty="0" smtClean="0">
                <a:solidFill>
                  <a:srgbClr val="C0504D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ISCOVERY</a:t>
            </a:r>
            <a:endParaRPr lang="en-US" sz="2000" b="1" i="1" dirty="0">
              <a:solidFill>
                <a:srgbClr val="C0504D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305800" y="152400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8</a:t>
            </a:r>
            <a:r>
              <a:rPr lang="en-US" dirty="0" smtClean="0">
                <a:solidFill>
                  <a:prstClr val="black"/>
                </a:solidFill>
              </a:rPr>
              <a:t>/30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8" y="0"/>
            <a:ext cx="9149718" cy="6858000"/>
          </a:xfrm>
          <a:prstGeom prst="rect">
            <a:avLst/>
          </a:prstGeom>
        </p:spPr>
      </p:pic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299006" y="152400"/>
            <a:ext cx="65460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Calibri"/>
              </a:rPr>
              <a:t>Usefulchem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Calibri"/>
              </a:rPr>
              <a:t> Malaria Project</a:t>
            </a:r>
            <a:endParaRPr lang="en-US" sz="4400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152400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/30</a:t>
            </a:r>
            <a:endParaRPr lang="en-US" dirty="0"/>
          </a:p>
        </p:txBody>
      </p:sp>
      <p:pic>
        <p:nvPicPr>
          <p:cNvPr id="2" name="Picture 1" descr="Screen Shot 2014-07-13 at 3.48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0" y="3284984"/>
            <a:ext cx="6156176" cy="2456252"/>
          </a:xfrm>
          <a:prstGeom prst="rect">
            <a:avLst/>
          </a:prstGeom>
          <a:effectLst>
            <a:glow rad="101600">
              <a:schemeClr val="bg2">
                <a:lumMod val="40000"/>
                <a:lumOff val="60000"/>
                <a:alpha val="75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683568" y="6018004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Bradley, Jean-Claude, Rosenthal, Philip, </a:t>
            </a:r>
            <a:r>
              <a:rPr lang="en-US" sz="1600" dirty="0" err="1"/>
              <a:t>Guha</a:t>
            </a:r>
            <a:r>
              <a:rPr lang="en-US" sz="1600" dirty="0"/>
              <a:t>, </a:t>
            </a:r>
            <a:r>
              <a:rPr lang="en-US" sz="1600" dirty="0" err="1"/>
              <a:t>Rajarshi</a:t>
            </a:r>
            <a:r>
              <a:rPr lang="en-US" sz="1600" dirty="0"/>
              <a:t>, </a:t>
            </a:r>
            <a:r>
              <a:rPr lang="en-US" sz="1600" dirty="0" err="1"/>
              <a:t>Mirza</a:t>
            </a:r>
            <a:r>
              <a:rPr lang="en-US" sz="1600" dirty="0"/>
              <a:t>, Khalid, and Gut, Jiri. Open Notebook Science – Falcipain-2 Preliminary Results. Available from Nature </a:t>
            </a:r>
            <a:r>
              <a:rPr lang="en-US" sz="1600" dirty="0" err="1"/>
              <a:t>Precedings</a:t>
            </a:r>
            <a:r>
              <a:rPr lang="en-US" sz="1600" dirty="0"/>
              <a:t> &lt;http://</a:t>
            </a:r>
            <a:r>
              <a:rPr lang="en-US" sz="1600" dirty="0" err="1"/>
              <a:t>dx.doi.org</a:t>
            </a:r>
            <a:r>
              <a:rPr lang="en-US" sz="1600" dirty="0"/>
              <a:t>/10.1038/npre.2008.2216.1&gt; (2008)</a:t>
            </a:r>
          </a:p>
        </p:txBody>
      </p:sp>
      <p:pic>
        <p:nvPicPr>
          <p:cNvPr id="4" name="Picture 3" descr="Screen Shot 2014-07-13 at 3.52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96752"/>
            <a:ext cx="5256584" cy="2008257"/>
          </a:xfrm>
          <a:prstGeom prst="rect">
            <a:avLst/>
          </a:prstGeom>
          <a:effectLst>
            <a:glow rad="101600">
              <a:schemeClr val="bg2">
                <a:lumMod val="40000"/>
                <a:lumOff val="60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0491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34547</TotalTime>
  <Words>756</Words>
  <Application>Microsoft Macintosh PowerPoint</Application>
  <PresentationFormat>On-screen Show (4:3)</PresentationFormat>
  <Paragraphs>125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Default Design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Wordy Wizard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Matthew Todd</dc:creator>
  <cp:lastModifiedBy>Matthew Todd</cp:lastModifiedBy>
  <cp:revision>268</cp:revision>
  <dcterms:created xsi:type="dcterms:W3CDTF">2013-05-11T13:19:18Z</dcterms:created>
  <dcterms:modified xsi:type="dcterms:W3CDTF">2014-08-22T17:08:55Z</dcterms:modified>
</cp:coreProperties>
</file>