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7"/>
  </p:notesMasterIdLst>
  <p:sldIdLst>
    <p:sldId id="256" r:id="rId2"/>
    <p:sldId id="285" r:id="rId3"/>
    <p:sldId id="282" r:id="rId4"/>
    <p:sldId id="278" r:id="rId5"/>
    <p:sldId id="286" r:id="rId6"/>
    <p:sldId id="279" r:id="rId7"/>
    <p:sldId id="281" r:id="rId8"/>
    <p:sldId id="290" r:id="rId9"/>
    <p:sldId id="291" r:id="rId10"/>
    <p:sldId id="283" r:id="rId11"/>
    <p:sldId id="294" r:id="rId12"/>
    <p:sldId id="289" r:id="rId13"/>
    <p:sldId id="292" r:id="rId14"/>
    <p:sldId id="295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102B9-CA79-F04D-8E29-9DFA62609B6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279C6-974E-4A48-A7C7-C7C066BD4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4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9E5-5426-F64F-9631-2925CCDBC1B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201D-6D2D-6A4C-B019-0D52834799C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201D-6D2D-6A4C-B019-0D52834799C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9E5-5426-F64F-9631-2925CCDBC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201D-6D2D-6A4C-B019-0D52834799C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9E5-5426-F64F-9631-2925CCDBC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559A201D-6D2D-6A4C-B019-0D52834799C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9E5-5426-F64F-9631-2925CCDBC1B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559A201D-6D2D-6A4C-B019-0D52834799C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9E5-5426-F64F-9631-2925CCDBC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559A201D-6D2D-6A4C-B019-0D52834799C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9E5-5426-F64F-9631-2925CCDBC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201D-6D2D-6A4C-B019-0D52834799C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9E5-5426-F64F-9631-2925CCDBC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201D-6D2D-6A4C-B019-0D52834799C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9E5-5426-F64F-9631-2925CCDBC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201D-6D2D-6A4C-B019-0D52834799C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9E5-5426-F64F-9631-2925CCDBC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201D-6D2D-6A4C-B019-0D52834799C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9E5-5426-F64F-9631-2925CCDBC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201D-6D2D-6A4C-B019-0D52834799C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9E5-5426-F64F-9631-2925CCDBC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201D-6D2D-6A4C-B019-0D52834799C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9E5-5426-F64F-9631-2925CCDBC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201D-6D2D-6A4C-B019-0D52834799C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9E5-5426-F64F-9631-2925CCDBC1B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201D-6D2D-6A4C-B019-0D52834799C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9E5-5426-F64F-9631-2925CCDBC1B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201D-6D2D-6A4C-B019-0D52834799C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9E5-5426-F64F-9631-2925CCDBC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201D-6D2D-6A4C-B019-0D52834799C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9E5-5426-F64F-9631-2925CCDBC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59A201D-6D2D-6A4C-B019-0D52834799C4}" type="datetimeFigureOut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9409E5-5426-F64F-9631-2925CCDBC1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06700" y="2809861"/>
            <a:ext cx="5949557" cy="841227"/>
          </a:xfrm>
        </p:spPr>
        <p:txBody>
          <a:bodyPr/>
          <a:lstStyle/>
          <a:p>
            <a:r>
              <a:rPr lang="en-US" sz="4000" dirty="0" err="1" smtClean="0"/>
              <a:t>Bancos</a:t>
            </a:r>
            <a:r>
              <a:rPr lang="en-US" sz="4000" dirty="0" smtClean="0"/>
              <a:t> de dados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Biologia</a:t>
            </a:r>
            <a:r>
              <a:rPr lang="en-US" sz="4000" dirty="0" smtClean="0"/>
              <a:t> Molecular</a:t>
            </a:r>
            <a:endParaRPr lang="en-US" sz="40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05310" y="3919729"/>
            <a:ext cx="8362950" cy="2166082"/>
          </a:xfrm>
        </p:spPr>
        <p:txBody>
          <a:bodyPr>
            <a:normAutofit/>
          </a:bodyPr>
          <a:lstStyle/>
          <a:p>
            <a:r>
              <a:rPr lang="en-US" sz="2200" dirty="0"/>
              <a:t>Robson Francisco de </a:t>
            </a:r>
            <a:r>
              <a:rPr lang="en-US" sz="2200" dirty="0" smtClean="0"/>
              <a:t>Souza, PhD</a:t>
            </a:r>
            <a:endParaRPr lang="en-US" sz="2200" dirty="0"/>
          </a:p>
          <a:p>
            <a:r>
              <a:rPr lang="en-US" sz="1700" dirty="0" smtClean="0"/>
              <a:t>LEEP: </a:t>
            </a:r>
            <a:r>
              <a:rPr lang="en-US" sz="1700" dirty="0" err="1" smtClean="0"/>
              <a:t>Laboratório</a:t>
            </a:r>
            <a:r>
              <a:rPr lang="en-US" sz="1700" dirty="0" smtClean="0"/>
              <a:t> de </a:t>
            </a:r>
            <a:r>
              <a:rPr lang="en-US" sz="1700" dirty="0" err="1" smtClean="0"/>
              <a:t>Estrutura</a:t>
            </a:r>
            <a:r>
              <a:rPr lang="en-US" sz="1700" dirty="0" smtClean="0"/>
              <a:t> e </a:t>
            </a:r>
            <a:r>
              <a:rPr lang="en-US" sz="1700" dirty="0" err="1" smtClean="0"/>
              <a:t>Evolução</a:t>
            </a:r>
            <a:r>
              <a:rPr lang="en-US" sz="1700" dirty="0" smtClean="0"/>
              <a:t> de </a:t>
            </a:r>
            <a:r>
              <a:rPr lang="en-US" sz="1700" dirty="0" err="1" smtClean="0"/>
              <a:t>Proteínas</a:t>
            </a:r>
            <a:endParaRPr lang="en-US" sz="1700" dirty="0"/>
          </a:p>
          <a:p>
            <a:r>
              <a:rPr lang="en-US" sz="1700" dirty="0" smtClean="0"/>
              <a:t>ICB/USP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6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5-06 at 4.14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277311"/>
            <a:ext cx="5181600" cy="28102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2163" y="406400"/>
            <a:ext cx="5162793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Bancos</a:t>
            </a:r>
            <a:r>
              <a:rPr lang="en-US" dirty="0" smtClean="0"/>
              <a:t> de dados: PDB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78813" y="6025634"/>
            <a:ext cx="4586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www.rcsb.org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pdb</a:t>
            </a:r>
            <a:r>
              <a:rPr lang="en-US" dirty="0">
                <a:solidFill>
                  <a:schemeClr val="bg1"/>
                </a:solidFill>
              </a:rPr>
              <a:t>/home/</a:t>
            </a:r>
            <a:r>
              <a:rPr lang="en-US" dirty="0" err="1">
                <a:solidFill>
                  <a:schemeClr val="bg1"/>
                </a:solidFill>
              </a:rPr>
              <a:t>home.do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00" y="3689206"/>
            <a:ext cx="2984500" cy="20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2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Desafios</a:t>
            </a:r>
            <a:r>
              <a:rPr lang="en-US" dirty="0" smtClean="0"/>
              <a:t>: </a:t>
            </a:r>
            <a:r>
              <a:rPr lang="en-US" dirty="0" err="1" smtClean="0"/>
              <a:t>integraç</a:t>
            </a:r>
            <a:r>
              <a:rPr lang="en-US" dirty="0" err="1" smtClean="0"/>
              <a:t>ão</a:t>
            </a:r>
            <a:r>
              <a:rPr lang="en-US" dirty="0" smtClean="0"/>
              <a:t> de dados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2081114"/>
            <a:ext cx="3149600" cy="2014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2500" y="2209800"/>
            <a:ext cx="3886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FFFFFF"/>
                </a:solidFill>
              </a:rPr>
              <a:t>Gen</a:t>
            </a:r>
            <a:r>
              <a:rPr lang="en-US" dirty="0" err="1" smtClean="0">
                <a:solidFill>
                  <a:srgbClr val="FFFFFF"/>
                </a:solidFill>
              </a:rPr>
              <a:t>ômica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larga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escala</a:t>
            </a: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Big data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Como </a:t>
            </a:r>
            <a:r>
              <a:rPr lang="en-US" dirty="0" err="1" smtClean="0">
                <a:solidFill>
                  <a:srgbClr val="FFFFFF"/>
                </a:solidFill>
              </a:rPr>
              <a:t>integrar</a:t>
            </a:r>
            <a:r>
              <a:rPr lang="en-US" dirty="0" smtClean="0">
                <a:solidFill>
                  <a:srgbClr val="FFFFFF"/>
                </a:solidFill>
              </a:rPr>
              <a:t> dados </a:t>
            </a:r>
            <a:r>
              <a:rPr lang="en-US" dirty="0" err="1" smtClean="0">
                <a:solidFill>
                  <a:srgbClr val="FFFFFF"/>
                </a:solidFill>
              </a:rPr>
              <a:t>diversos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Como </a:t>
            </a:r>
            <a:r>
              <a:rPr lang="en-US" dirty="0" err="1" smtClean="0">
                <a:solidFill>
                  <a:srgbClr val="FFFFFF"/>
                </a:solidFill>
              </a:rPr>
              <a:t>lidar</a:t>
            </a:r>
            <a:r>
              <a:rPr lang="en-US" dirty="0" smtClean="0">
                <a:solidFill>
                  <a:srgbClr val="FFFFFF"/>
                </a:solidFill>
              </a:rPr>
              <a:t> com o </a:t>
            </a:r>
            <a:r>
              <a:rPr lang="en-US" dirty="0" err="1" smtClean="0">
                <a:solidFill>
                  <a:srgbClr val="FFFFFF"/>
                </a:solidFill>
              </a:rPr>
              <a:t>aumento</a:t>
            </a:r>
            <a:r>
              <a:rPr lang="en-US" dirty="0" smtClean="0">
                <a:solidFill>
                  <a:srgbClr val="FFFFFF"/>
                </a:solidFill>
              </a:rPr>
              <a:t> da </a:t>
            </a:r>
            <a:r>
              <a:rPr lang="en-US" dirty="0" err="1" smtClean="0">
                <a:solidFill>
                  <a:srgbClr val="FFFFFF"/>
                </a:solidFill>
              </a:rPr>
              <a:t>quantidade</a:t>
            </a:r>
            <a:r>
              <a:rPr lang="en-US" dirty="0" smtClean="0">
                <a:solidFill>
                  <a:srgbClr val="FFFFFF"/>
                </a:solidFill>
              </a:rPr>
              <a:t> de dados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2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18" y="381000"/>
            <a:ext cx="7943850" cy="622300"/>
          </a:xfrm>
        </p:spPr>
        <p:txBody>
          <a:bodyPr/>
          <a:lstStyle/>
          <a:p>
            <a:pPr algn="ctr"/>
            <a:r>
              <a:rPr lang="en-US" dirty="0" err="1"/>
              <a:t>Bancos</a:t>
            </a:r>
            <a:r>
              <a:rPr lang="en-US" dirty="0"/>
              <a:t> de dados: </a:t>
            </a:r>
            <a:r>
              <a:rPr lang="en-US" dirty="0" err="1" smtClean="0"/>
              <a:t>genomas</a:t>
            </a:r>
            <a:r>
              <a:rPr lang="en-US" dirty="0" smtClean="0"/>
              <a:t> / KEGG</a:t>
            </a:r>
            <a:endParaRPr lang="en-US" dirty="0"/>
          </a:p>
        </p:txBody>
      </p:sp>
      <p:pic>
        <p:nvPicPr>
          <p:cNvPr id="4" name="Picture 3" descr="Screen Shot 2013-05-06 at 4.4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2" y="1511300"/>
            <a:ext cx="3934918" cy="2212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" y="3142734"/>
            <a:ext cx="197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elegans</a:t>
            </a:r>
            <a:r>
              <a:rPr lang="en-US" dirty="0" smtClean="0"/>
              <a:t> (1989)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2" y="4165599"/>
            <a:ext cx="4048470" cy="2179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843" y="1506624"/>
            <a:ext cx="4130318" cy="483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27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71288"/>
            <a:ext cx="7583487" cy="657412"/>
          </a:xfrm>
        </p:spPr>
        <p:txBody>
          <a:bodyPr/>
          <a:lstStyle/>
          <a:p>
            <a:pPr algn="ctr"/>
            <a:r>
              <a:rPr lang="en-US" dirty="0" err="1"/>
              <a:t>X</a:t>
            </a:r>
            <a:r>
              <a:rPr lang="en-US" dirty="0" err="1" smtClean="0"/>
              <a:t>fam</a:t>
            </a:r>
            <a:r>
              <a:rPr lang="en-US" dirty="0" smtClean="0"/>
              <a:t> e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231900"/>
            <a:ext cx="8026399" cy="571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 smtClean="0"/>
              <a:t>Família</a:t>
            </a:r>
            <a:r>
              <a:rPr lang="en-US" sz="1600" dirty="0" smtClean="0"/>
              <a:t> de </a:t>
            </a:r>
            <a:r>
              <a:rPr lang="en-US" sz="1600" dirty="0" err="1"/>
              <a:t>b</a:t>
            </a:r>
            <a:r>
              <a:rPr lang="en-US" sz="1600" dirty="0" err="1" smtClean="0"/>
              <a:t>anco</a:t>
            </a:r>
            <a:r>
              <a:rPr lang="en-US" sz="1600" dirty="0" smtClean="0"/>
              <a:t> de dados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usam</a:t>
            </a:r>
            <a:r>
              <a:rPr lang="en-US" sz="1600" dirty="0" smtClean="0"/>
              <a:t> a Wikipedia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anotação</a:t>
            </a:r>
            <a:r>
              <a:rPr lang="en-US" sz="1600" dirty="0" smtClean="0"/>
              <a:t> dos dados </a:t>
            </a:r>
            <a:r>
              <a:rPr lang="en-US" sz="1600" dirty="0" err="1" smtClean="0"/>
              <a:t>biológicos</a:t>
            </a:r>
            <a:endParaRPr lang="en-US" sz="1600" dirty="0"/>
          </a:p>
        </p:txBody>
      </p:sp>
      <p:pic>
        <p:nvPicPr>
          <p:cNvPr id="4" name="Picture 3" descr="Screen Shot 2013-06-07 at 4.47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886"/>
            <a:ext cx="9144000" cy="505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22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Dryad: </a:t>
            </a:r>
            <a:r>
              <a:rPr lang="en-US" dirty="0" err="1" smtClean="0"/>
              <a:t>reposit</a:t>
            </a:r>
            <a:r>
              <a:rPr lang="en-US" dirty="0" err="1" smtClean="0"/>
              <a:t>ório</a:t>
            </a:r>
            <a:r>
              <a:rPr lang="en-US" dirty="0" smtClean="0"/>
              <a:t> </a:t>
            </a:r>
            <a:r>
              <a:rPr lang="en-US" dirty="0" err="1" smtClean="0"/>
              <a:t>curado</a:t>
            </a:r>
            <a:r>
              <a:rPr lang="en-US" dirty="0" smtClean="0"/>
              <a:t> de dados de papers</a:t>
            </a:r>
            <a:endParaRPr lang="en-US" dirty="0"/>
          </a:p>
        </p:txBody>
      </p:sp>
      <p:pic>
        <p:nvPicPr>
          <p:cNvPr id="4" name="Picture 3" descr="Screen Shot 2014-08-21 at 10.4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525810"/>
            <a:ext cx="8362950" cy="3011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700" y="4736068"/>
            <a:ext cx="71346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Integra a </a:t>
            </a:r>
            <a:r>
              <a:rPr lang="en-US" dirty="0" err="1" smtClean="0">
                <a:solidFill>
                  <a:schemeClr val="bg1"/>
                </a:solidFill>
              </a:rPr>
              <a:t>submiss</a:t>
            </a:r>
            <a:r>
              <a:rPr lang="en-US" dirty="0" err="1" smtClean="0">
                <a:solidFill>
                  <a:schemeClr val="bg1"/>
                </a:solidFill>
              </a:rPr>
              <a:t>ão</a:t>
            </a:r>
            <a:r>
              <a:rPr lang="en-US" dirty="0" smtClean="0">
                <a:solidFill>
                  <a:schemeClr val="bg1"/>
                </a:solidFill>
              </a:rPr>
              <a:t> com as </a:t>
            </a:r>
            <a:r>
              <a:rPr lang="en-US" dirty="0" err="1" smtClean="0">
                <a:solidFill>
                  <a:schemeClr val="bg1"/>
                </a:solidFill>
              </a:rPr>
              <a:t>publicações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científicas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Disponibiliza</a:t>
            </a:r>
            <a:r>
              <a:rPr lang="en-US" dirty="0" smtClean="0">
                <a:solidFill>
                  <a:schemeClr val="bg1"/>
                </a:solidFill>
              </a:rPr>
              <a:t> dados sob a </a:t>
            </a:r>
            <a:r>
              <a:rPr lang="en-US" dirty="0" err="1" smtClean="0">
                <a:solidFill>
                  <a:schemeClr val="bg1"/>
                </a:solidFill>
              </a:rPr>
              <a:t>CCZero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Cobra </a:t>
            </a:r>
            <a:r>
              <a:rPr lang="en-US" dirty="0" err="1" smtClean="0">
                <a:solidFill>
                  <a:schemeClr val="bg1"/>
                </a:solidFill>
              </a:rPr>
              <a:t>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artigo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dirty="0" err="1" smtClean="0">
                <a:solidFill>
                  <a:schemeClr val="bg1"/>
                </a:solidFill>
              </a:rPr>
              <a:t>deposiç</a:t>
            </a:r>
            <a:r>
              <a:rPr lang="en-US" dirty="0" err="1" smtClean="0">
                <a:solidFill>
                  <a:schemeClr val="bg1"/>
                </a:solidFill>
              </a:rPr>
              <a:t>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das </a:t>
            </a:r>
            <a:r>
              <a:rPr lang="en-US" dirty="0" err="1" smtClean="0">
                <a:solidFill>
                  <a:schemeClr val="bg1"/>
                </a:solidFill>
              </a:rPr>
              <a:t>editoras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outras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organizaç</a:t>
            </a:r>
            <a:r>
              <a:rPr lang="en-US" dirty="0" err="1" smtClean="0">
                <a:solidFill>
                  <a:schemeClr val="bg1"/>
                </a:solidFill>
              </a:rPr>
              <a:t>ões</a:t>
            </a:r>
            <a:r>
              <a:rPr lang="en-US" dirty="0" smtClean="0">
                <a:solidFill>
                  <a:schemeClr val="bg1"/>
                </a:solidFill>
              </a:rPr>
              <a:t>!!!!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85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Desafios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25600"/>
            <a:ext cx="7583487" cy="44121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financiar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bancos</a:t>
            </a:r>
            <a:r>
              <a:rPr lang="en-US" dirty="0" smtClean="0"/>
              <a:t> de dados </a:t>
            </a:r>
            <a:r>
              <a:rPr lang="en-US" dirty="0" err="1" smtClean="0"/>
              <a:t>abertos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biologia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Fontes</a:t>
            </a:r>
            <a:r>
              <a:rPr lang="en-US" dirty="0" smtClean="0"/>
              <a:t> </a:t>
            </a:r>
            <a:r>
              <a:rPr lang="en-US" dirty="0" err="1" smtClean="0"/>
              <a:t>governamentais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sucedidas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certo</a:t>
            </a:r>
            <a:r>
              <a:rPr lang="en-US" dirty="0" smtClean="0"/>
              <a:t> </a:t>
            </a:r>
            <a:r>
              <a:rPr lang="en-US" dirty="0" err="1" smtClean="0"/>
              <a:t>ponto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individuais</a:t>
            </a:r>
            <a:r>
              <a:rPr lang="en-US" dirty="0" smtClean="0"/>
              <a:t> </a:t>
            </a:r>
            <a:r>
              <a:rPr lang="en-US" dirty="0" err="1" smtClean="0"/>
              <a:t>raramente</a:t>
            </a:r>
            <a:r>
              <a:rPr lang="en-US" dirty="0" smtClean="0"/>
              <a:t> </a:t>
            </a:r>
            <a:r>
              <a:rPr lang="en-US" dirty="0" err="1" smtClean="0"/>
              <a:t>conseguem</a:t>
            </a:r>
            <a:r>
              <a:rPr lang="en-US" dirty="0" smtClean="0"/>
              <a:t> </a:t>
            </a:r>
            <a:r>
              <a:rPr lang="en-US" dirty="0" err="1" smtClean="0"/>
              <a:t>manter</a:t>
            </a:r>
            <a:r>
              <a:rPr lang="en-US" dirty="0" smtClean="0"/>
              <a:t> </a:t>
            </a:r>
            <a:r>
              <a:rPr lang="en-US" dirty="0" err="1" smtClean="0"/>
              <a:t>bancos</a:t>
            </a:r>
            <a:r>
              <a:rPr lang="en-US" dirty="0" smtClean="0"/>
              <a:t> de dados no </a:t>
            </a:r>
            <a:r>
              <a:rPr lang="en-US" dirty="0" err="1" smtClean="0"/>
              <a:t>longo</a:t>
            </a:r>
            <a:r>
              <a:rPr lang="en-US" dirty="0" smtClean="0"/>
              <a:t> </a:t>
            </a:r>
            <a:r>
              <a:rPr lang="en-US" dirty="0" err="1" smtClean="0"/>
              <a:t>prazo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Na </a:t>
            </a:r>
            <a:r>
              <a:rPr lang="en-US" dirty="0" err="1" smtClean="0"/>
              <a:t>maioria</a:t>
            </a:r>
            <a:r>
              <a:rPr lang="en-US" dirty="0" smtClean="0"/>
              <a:t> dos </a:t>
            </a:r>
            <a:r>
              <a:rPr lang="en-US" dirty="0" err="1" smtClean="0"/>
              <a:t>casos</a:t>
            </a:r>
            <a:r>
              <a:rPr lang="en-US" dirty="0" smtClean="0"/>
              <a:t>, a </a:t>
            </a:r>
            <a:r>
              <a:rPr lang="en-US" dirty="0" err="1" smtClean="0"/>
              <a:t>disponibilização</a:t>
            </a:r>
            <a:r>
              <a:rPr lang="en-US" dirty="0" smtClean="0"/>
              <a:t> de dados </a:t>
            </a:r>
            <a:r>
              <a:rPr lang="en-US" dirty="0" err="1" smtClean="0"/>
              <a:t>usados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artigos</a:t>
            </a:r>
            <a:r>
              <a:rPr lang="en-US" dirty="0" smtClean="0"/>
              <a:t> </a:t>
            </a:r>
            <a:r>
              <a:rPr lang="en-US" dirty="0" err="1" smtClean="0"/>
              <a:t>científicos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biologia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praticado</a:t>
            </a:r>
            <a:r>
              <a:rPr lang="en-US" dirty="0" smtClean="0"/>
              <a:t> </a:t>
            </a:r>
            <a:r>
              <a:rPr lang="en-US" dirty="0" err="1" smtClean="0"/>
              <a:t>qunado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endParaRPr lang="en-US" dirty="0" smtClean="0"/>
          </a:p>
          <a:p>
            <a:pPr lvl="2"/>
            <a:r>
              <a:rPr lang="en-US" dirty="0" err="1" smtClean="0"/>
              <a:t>Obrigatoriedade</a:t>
            </a:r>
            <a:r>
              <a:rPr lang="en-US" dirty="0" smtClean="0"/>
              <a:t> de </a:t>
            </a:r>
            <a:r>
              <a:rPr lang="en-US" dirty="0" err="1" smtClean="0"/>
              <a:t>deposição</a:t>
            </a:r>
            <a:r>
              <a:rPr lang="en-US" dirty="0" smtClean="0"/>
              <a:t> </a:t>
            </a:r>
            <a:r>
              <a:rPr lang="en-US" dirty="0" err="1" smtClean="0"/>
              <a:t>num</a:t>
            </a:r>
            <a:r>
              <a:rPr lang="en-US" dirty="0" smtClean="0"/>
              <a:t> </a:t>
            </a:r>
            <a:r>
              <a:rPr lang="en-US" dirty="0" err="1" smtClean="0"/>
              <a:t>repositório</a:t>
            </a:r>
            <a:r>
              <a:rPr lang="en-US" dirty="0" smtClean="0"/>
              <a:t> central</a:t>
            </a:r>
          </a:p>
          <a:p>
            <a:pPr lvl="2"/>
            <a:r>
              <a:rPr lang="en-US" dirty="0" smtClean="0"/>
              <a:t>Uma interface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Em</a:t>
            </a:r>
            <a:r>
              <a:rPr lang="en-US" dirty="0" smtClean="0"/>
              <a:t> outros </a:t>
            </a:r>
            <a:r>
              <a:rPr lang="en-US" dirty="0" err="1" smtClean="0"/>
              <a:t>casos</a:t>
            </a:r>
            <a:r>
              <a:rPr lang="en-US" dirty="0" smtClean="0"/>
              <a:t>, o dado continua </a:t>
            </a:r>
            <a:r>
              <a:rPr lang="en-US" dirty="0" err="1" smtClean="0"/>
              <a:t>indisponível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se </a:t>
            </a:r>
            <a:r>
              <a:rPr lang="en-US" dirty="0" err="1" smtClean="0"/>
              <a:t>acumula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materiais</a:t>
            </a:r>
            <a:r>
              <a:rPr lang="en-US" dirty="0" smtClean="0"/>
              <a:t> </a:t>
            </a:r>
            <a:r>
              <a:rPr lang="en-US" dirty="0" err="1" smtClean="0"/>
              <a:t>suplementares</a:t>
            </a:r>
            <a:r>
              <a:rPr lang="en-US" dirty="0" smtClean="0"/>
              <a:t> de </a:t>
            </a:r>
            <a:r>
              <a:rPr lang="en-US" dirty="0" err="1" smtClean="0"/>
              <a:t>revistas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limitar</a:t>
            </a:r>
            <a:r>
              <a:rPr lang="en-US" dirty="0" smtClean="0"/>
              <a:t> o </a:t>
            </a:r>
            <a:r>
              <a:rPr lang="en-US" dirty="0" err="1" smtClean="0"/>
              <a:t>acesso</a:t>
            </a:r>
            <a:r>
              <a:rPr lang="en-US" dirty="0" smtClean="0"/>
              <a:t> a </a:t>
            </a:r>
            <a:r>
              <a:rPr lang="en-US" dirty="0" err="1" smtClean="0"/>
              <a:t>esses</a:t>
            </a:r>
            <a:r>
              <a:rPr lang="en-US" dirty="0" smtClean="0"/>
              <a:t> dados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0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27249" y="1313934"/>
            <a:ext cx="5540152" cy="25781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400" dirty="0" err="1" smtClean="0"/>
              <a:t>Uso</a:t>
            </a:r>
            <a:r>
              <a:rPr lang="en-US" sz="2400" dirty="0" smtClean="0"/>
              <a:t> </a:t>
            </a:r>
            <a:r>
              <a:rPr lang="en-US" sz="2400" dirty="0" err="1"/>
              <a:t>diário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biologia</a:t>
            </a:r>
            <a:r>
              <a:rPr lang="en-US" sz="2400" dirty="0"/>
              <a:t> </a:t>
            </a:r>
            <a:r>
              <a:rPr lang="en-US" sz="2400" dirty="0" smtClean="0"/>
              <a:t>molecular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Possibilita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err="1"/>
              <a:t>integração</a:t>
            </a:r>
            <a:r>
              <a:rPr lang="en-US" sz="2400" dirty="0"/>
              <a:t> de </a:t>
            </a:r>
            <a:r>
              <a:rPr lang="en-US" sz="2400" dirty="0" err="1" smtClean="0"/>
              <a:t>recursos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err="1" smtClean="0"/>
              <a:t>Permitem</a:t>
            </a:r>
            <a:r>
              <a:rPr lang="en-US" sz="2400" dirty="0" smtClean="0"/>
              <a:t> </a:t>
            </a:r>
            <a:r>
              <a:rPr lang="en-US" sz="2400" dirty="0" err="1"/>
              <a:t>análises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larga</a:t>
            </a:r>
            <a:r>
              <a:rPr lang="en-US" sz="2400" dirty="0"/>
              <a:t> </a:t>
            </a:r>
            <a:r>
              <a:rPr lang="en-US" sz="2400" dirty="0" err="1" smtClean="0"/>
              <a:t>escala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err="1" smtClean="0"/>
              <a:t>Análises</a:t>
            </a:r>
            <a:r>
              <a:rPr lang="en-US" sz="2400" dirty="0" smtClean="0"/>
              <a:t> </a:t>
            </a:r>
            <a:r>
              <a:rPr lang="en-US" sz="2400" dirty="0" err="1"/>
              <a:t>comparativas</a:t>
            </a:r>
            <a:r>
              <a:rPr lang="en-US" sz="2400" dirty="0"/>
              <a:t>: </a:t>
            </a:r>
            <a:r>
              <a:rPr lang="en-US" sz="2400" dirty="0" err="1" smtClean="0"/>
              <a:t>evolução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913" y="381000"/>
            <a:ext cx="6116637" cy="609600"/>
          </a:xfrm>
        </p:spPr>
        <p:txBody>
          <a:bodyPr/>
          <a:lstStyle/>
          <a:p>
            <a:r>
              <a:rPr lang="en-US" dirty="0" err="1" smtClean="0"/>
              <a:t>Bancos</a:t>
            </a:r>
            <a:r>
              <a:rPr lang="en-US" dirty="0" smtClean="0"/>
              <a:t> de dados </a:t>
            </a:r>
            <a:r>
              <a:rPr lang="en-US" dirty="0" err="1" smtClean="0"/>
              <a:t>biológicos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164" y="4229100"/>
            <a:ext cx="1519936" cy="1955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127000" dir="2700000" algn="tl" rotWithShape="0">
              <a:schemeClr val="bg1">
                <a:lumMod val="85000"/>
                <a:alpha val="43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224740"/>
            <a:ext cx="1498600" cy="19347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127000" dir="2700000" algn="tl" rotWithShape="0">
              <a:schemeClr val="bg1">
                <a:lumMod val="85000"/>
                <a:alpha val="43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162" y="4224740"/>
            <a:ext cx="1508437" cy="19474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127000" dir="2700000" algn="tl" rotWithShape="0">
              <a:schemeClr val="bg1">
                <a:lumMod val="85000"/>
                <a:alpha val="43000"/>
              </a:scheme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25562" y="6260068"/>
            <a:ext cx="160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DB issue:1993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0725" y="3752334"/>
            <a:ext cx="181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Oxford Journals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1700" y="6260068"/>
            <a:ext cx="66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1985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2550" y="6260068"/>
            <a:ext cx="66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2010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8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457200"/>
          </a:xfrm>
        </p:spPr>
        <p:txBody>
          <a:bodyPr/>
          <a:lstStyle/>
          <a:p>
            <a:pPr algn="ctr"/>
            <a:r>
              <a:rPr lang="en-US" sz="2800" dirty="0" err="1" smtClean="0"/>
              <a:t>Bancos</a:t>
            </a:r>
            <a:r>
              <a:rPr lang="en-US" sz="2800" dirty="0" smtClean="0"/>
              <a:t> de dados: </a:t>
            </a:r>
            <a:r>
              <a:rPr lang="en-US" sz="2800" dirty="0" err="1" smtClean="0"/>
              <a:t>precedentes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547982"/>
              </p:ext>
            </p:extLst>
          </p:nvPr>
        </p:nvGraphicFramePr>
        <p:xfrm>
          <a:off x="1195576" y="988061"/>
          <a:ext cx="6372306" cy="2468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5760"/>
                <a:gridCol w="752073"/>
                <a:gridCol w="924565"/>
                <a:gridCol w="2439115"/>
                <a:gridCol w="564252"/>
                <a:gridCol w="797441"/>
                <a:gridCol w="529100"/>
              </a:tblGrid>
              <a:tr h="273858">
                <a:tc rowSpan="2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rgbClr val="FFFFFF"/>
                          </a:solidFill>
                        </a:rPr>
                        <a:t>Classe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rgbClr val="FFFFFF"/>
                          </a:solidFill>
                        </a:rPr>
                        <a:t>Molécula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rgbClr val="FFFFFF"/>
                          </a:solidFill>
                        </a:rPr>
                        <a:t>Autor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rgbClr val="FFFFFF"/>
                          </a:solidFill>
                        </a:rPr>
                        <a:t>Ano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Nobel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85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rgbClr val="FFFFFF"/>
                          </a:solidFill>
                        </a:rPr>
                        <a:t>Prêmio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rgbClr val="FFFFFF"/>
                          </a:solidFill>
                        </a:rPr>
                        <a:t>Ano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858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Sequência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Proteína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insulina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Frederick Sanger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</a:rPr>
                        <a:t>1953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Química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1958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858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RNA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Ala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-tRNA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Robert Holley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1965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Medicina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1968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858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DNA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FFFFFF"/>
                          </a:solidFill>
                        </a:rPr>
                        <a:t>ΦX174,  lac</a:t>
                      </a:r>
                      <a:endParaRPr lang="en-US" sz="1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Sanger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</a:rPr>
                        <a:t> vs.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Maxam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 &amp; Gilbert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1977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Química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1980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858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rgbClr val="FFFFFF"/>
                          </a:solidFill>
                        </a:rPr>
                        <a:t>Estrutura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Proteína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mioglobina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Perutz &amp; Kendrew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1958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Química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1962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858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RNA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Phe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-tRNA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Rich versus Clark &amp; Klug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1974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858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DNA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R. Franklin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Watson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</a:rPr>
                        <a:t> &amp; Crick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1953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Medicina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1962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8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RE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enzimas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RE </a:t>
                      </a:r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tipo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 I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W. Arber, D. Nathans,</a:t>
                      </a:r>
                      <a:r>
                        <a:rPr lang="en-US" sz="1200" baseline="0" dirty="0" smtClean="0">
                          <a:solidFill>
                            <a:srgbClr val="FFFFFF"/>
                          </a:solidFill>
                        </a:rPr>
                        <a:t> H.O. Smith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1960s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Medicina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1978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1678" b="14242"/>
          <a:stretch/>
        </p:blipFill>
        <p:spPr>
          <a:xfrm>
            <a:off x="5302251" y="3763146"/>
            <a:ext cx="3251199" cy="1689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054" r="2518"/>
          <a:stretch/>
        </p:blipFill>
        <p:spPr>
          <a:xfrm>
            <a:off x="5302251" y="5452363"/>
            <a:ext cx="3251199" cy="8433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03627" y="5885934"/>
            <a:ext cx="66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1962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00" y="3763146"/>
            <a:ext cx="1752600" cy="22549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92327" y="3799358"/>
            <a:ext cx="109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IBM 7090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4092" y="6273748"/>
            <a:ext cx="33565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http://</a:t>
            </a:r>
            <a:r>
              <a:rPr lang="en-US" sz="1600" dirty="0" err="1">
                <a:solidFill>
                  <a:srgbClr val="FFFFFF"/>
                </a:solidFill>
              </a:rPr>
              <a:t>blog.openhelix.eu</a:t>
            </a:r>
            <a:r>
              <a:rPr lang="en-US" sz="1600" dirty="0">
                <a:solidFill>
                  <a:srgbClr val="FFFFFF"/>
                </a:solidFill>
              </a:rPr>
              <a:t>/?p=1078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89" y="3799358"/>
            <a:ext cx="1752600" cy="210710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9689" y="5935650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Margareth</a:t>
            </a:r>
            <a:r>
              <a:rPr lang="en-US" dirty="0" smtClean="0">
                <a:solidFill>
                  <a:srgbClr val="FFFFFF"/>
                </a:solidFill>
              </a:rPr>
              <a:t> O. </a:t>
            </a:r>
            <a:r>
              <a:rPr lang="en-US" dirty="0" err="1" smtClean="0">
                <a:solidFill>
                  <a:srgbClr val="FFFFFF"/>
                </a:solidFill>
              </a:rPr>
              <a:t>Dayhoff</a:t>
            </a:r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1925 - 1983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95297" y="6045221"/>
            <a:ext cx="1376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1965 – 1978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PIR: 1984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0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Bancos</a:t>
            </a:r>
            <a:r>
              <a:rPr lang="en-US" dirty="0" smtClean="0"/>
              <a:t> de dados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rmAutofit/>
          </a:bodyPr>
          <a:lstStyle/>
          <a:p>
            <a:r>
              <a:rPr lang="en-US" dirty="0" err="1" smtClean="0"/>
              <a:t>Nucleotídeos</a:t>
            </a:r>
            <a:endParaRPr lang="en-US" dirty="0" smtClean="0"/>
          </a:p>
          <a:p>
            <a:pPr lvl="1"/>
            <a:r>
              <a:rPr lang="en-US" dirty="0" err="1" smtClean="0"/>
              <a:t>Genbank</a:t>
            </a:r>
            <a:r>
              <a:rPr lang="en-US" dirty="0" smtClean="0"/>
              <a:t> / EMBL / DDBJ</a:t>
            </a:r>
          </a:p>
          <a:p>
            <a:r>
              <a:rPr lang="en-US" dirty="0" err="1" smtClean="0"/>
              <a:t>Proteínas</a:t>
            </a:r>
            <a:endParaRPr lang="en-US" dirty="0" smtClean="0"/>
          </a:p>
          <a:p>
            <a:pPr lvl="1"/>
            <a:r>
              <a:rPr lang="en-US" dirty="0" err="1" smtClean="0"/>
              <a:t>GenPept</a:t>
            </a:r>
            <a:endParaRPr lang="en-US" dirty="0" smtClean="0"/>
          </a:p>
          <a:p>
            <a:pPr lvl="1"/>
            <a:r>
              <a:rPr lang="en-US" dirty="0" err="1" smtClean="0"/>
              <a:t>UniProt</a:t>
            </a:r>
            <a:r>
              <a:rPr lang="en-US" dirty="0" smtClean="0"/>
              <a:t> / SWISS-PROT</a:t>
            </a:r>
          </a:p>
          <a:p>
            <a:pPr lvl="1"/>
            <a:r>
              <a:rPr lang="en-US" dirty="0" smtClean="0"/>
              <a:t>PDB</a:t>
            </a:r>
            <a:endParaRPr lang="en-US" dirty="0" smtClean="0"/>
          </a:p>
          <a:p>
            <a:r>
              <a:rPr lang="en-US" dirty="0" err="1" smtClean="0"/>
              <a:t>Outras</a:t>
            </a:r>
            <a:endParaRPr lang="en-US" dirty="0" smtClean="0"/>
          </a:p>
          <a:p>
            <a:pPr lvl="1"/>
            <a:r>
              <a:rPr lang="en-US" dirty="0" smtClean="0"/>
              <a:t>GO</a:t>
            </a:r>
            <a:endParaRPr lang="en-US" dirty="0" smtClean="0"/>
          </a:p>
          <a:p>
            <a:pPr lvl="1"/>
            <a:r>
              <a:rPr lang="en-US" dirty="0" smtClean="0"/>
              <a:t>KEGG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962" y="1828800"/>
            <a:ext cx="1508437" cy="19474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127000" dir="2700000" algn="tl" rotWithShape="0">
              <a:schemeClr val="bg1">
                <a:lumMod val="85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27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5-06 at 2.36.2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" r="4000"/>
          <a:stretch/>
        </p:blipFill>
        <p:spPr>
          <a:xfrm>
            <a:off x="557529" y="1324232"/>
            <a:ext cx="8078470" cy="259791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/>
              <a:t>Bancos</a:t>
            </a:r>
            <a:r>
              <a:rPr lang="en-US" dirty="0" smtClean="0"/>
              <a:t> de dados: </a:t>
            </a:r>
            <a:r>
              <a:rPr lang="en-US" dirty="0" err="1" smtClean="0"/>
              <a:t>crescimento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8838" y="3112255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Genbank</a:t>
            </a:r>
            <a:endParaRPr lang="en-US" sz="2400" dirty="0"/>
          </a:p>
        </p:txBody>
      </p:sp>
      <p:pic>
        <p:nvPicPr>
          <p:cNvPr id="5" name="Picture 4" descr="pdb_grow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8" y="4292599"/>
            <a:ext cx="3599637" cy="2243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4800" y="4381500"/>
            <a:ext cx="58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PDB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510" y="4292598"/>
            <a:ext cx="4272489" cy="2243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562" y="48445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UNIPROT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6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4-22 at 12.3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272988"/>
            <a:ext cx="8393578" cy="454564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62163" y="406400"/>
            <a:ext cx="5162793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Bancos</a:t>
            </a:r>
            <a:r>
              <a:rPr lang="en-US" dirty="0" smtClean="0"/>
              <a:t> de dados: NCBI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6101834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</a:t>
            </a:r>
            <a:r>
              <a:rPr lang="en-US" dirty="0" err="1" smtClean="0">
                <a:solidFill>
                  <a:schemeClr val="bg1"/>
                </a:solidFill>
              </a:rPr>
              <a:t>www.ncbi.nlm.nih.gov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6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4-22 at 12.35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" t="20141" r="80661" b="14080"/>
          <a:stretch/>
        </p:blipFill>
        <p:spPr>
          <a:xfrm>
            <a:off x="415036" y="1079500"/>
            <a:ext cx="2632964" cy="483696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75063" y="381000"/>
            <a:ext cx="5162793" cy="698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Bancos</a:t>
            </a:r>
            <a:r>
              <a:rPr lang="en-US" dirty="0" smtClean="0"/>
              <a:t> de dados: NCBI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6107668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</a:t>
            </a:r>
            <a:r>
              <a:rPr lang="en-US" dirty="0" err="1" smtClean="0">
                <a:solidFill>
                  <a:schemeClr val="bg1"/>
                </a:solidFill>
              </a:rPr>
              <a:t>www.ncbi.nlm.nih.gov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7689" y="2443718"/>
            <a:ext cx="204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GenBank</a:t>
            </a:r>
            <a:r>
              <a:rPr lang="en-US" dirty="0" smtClean="0">
                <a:solidFill>
                  <a:schemeClr val="bg1"/>
                </a:solidFill>
              </a:rPr>
              <a:t> / </a:t>
            </a:r>
            <a:r>
              <a:rPr lang="en-US" dirty="0" err="1" smtClean="0">
                <a:solidFill>
                  <a:schemeClr val="bg1"/>
                </a:solidFill>
              </a:rPr>
              <a:t>RefSeq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46399" y="2419350"/>
            <a:ext cx="1918993" cy="3937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17689" y="2997200"/>
            <a:ext cx="61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46399" y="2972832"/>
            <a:ext cx="1918993" cy="3937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17689" y="4209018"/>
            <a:ext cx="98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PubMed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946399" y="4184650"/>
            <a:ext cx="1918993" cy="3937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09948" y="5574078"/>
            <a:ext cx="82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dbSNP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946400" y="5574078"/>
            <a:ext cx="1918992" cy="3937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7689" y="3637518"/>
            <a:ext cx="225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Genomas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completos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946399" y="3613150"/>
            <a:ext cx="1918993" cy="3937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65393" y="4813591"/>
            <a:ext cx="160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Genpept</a:t>
            </a:r>
            <a:r>
              <a:rPr lang="en-US" dirty="0" smtClean="0">
                <a:solidFill>
                  <a:schemeClr val="bg1"/>
                </a:solidFill>
              </a:rPr>
              <a:t> / NR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659790">
            <a:off x="2932639" y="4647670"/>
            <a:ext cx="1957733" cy="3937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9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71500"/>
          </a:xfrm>
        </p:spPr>
        <p:txBody>
          <a:bodyPr/>
          <a:lstStyle/>
          <a:p>
            <a:pPr algn="ctr"/>
            <a:r>
              <a:rPr lang="en-US" dirty="0" err="1"/>
              <a:t>Bancos</a:t>
            </a:r>
            <a:r>
              <a:rPr lang="en-US" dirty="0"/>
              <a:t> de dados: </a:t>
            </a:r>
            <a:r>
              <a:rPr lang="en-US" dirty="0" smtClean="0"/>
              <a:t>EBI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2" y="1136269"/>
            <a:ext cx="8364537" cy="53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33400"/>
          </a:xfrm>
        </p:spPr>
        <p:txBody>
          <a:bodyPr/>
          <a:lstStyle/>
          <a:p>
            <a:pPr algn="ctr"/>
            <a:r>
              <a:rPr lang="en-US" dirty="0" err="1"/>
              <a:t>Bancos</a:t>
            </a:r>
            <a:r>
              <a:rPr lang="en-US" dirty="0"/>
              <a:t> de dados: EBI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63" y="1259719"/>
            <a:ext cx="7920036" cy="51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59584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7079</TotalTime>
  <Words>429</Words>
  <Application>Microsoft Macintosh PowerPoint</Application>
  <PresentationFormat>On-screen Show (4:3)</PresentationFormat>
  <Paragraphs>132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Revolution</vt:lpstr>
      <vt:lpstr>Bancos de dados em Biologia Molecular</vt:lpstr>
      <vt:lpstr>Bancos de dados biológicos</vt:lpstr>
      <vt:lpstr>Bancos de dados: precedentes</vt:lpstr>
      <vt:lpstr>Bancos de dados</vt:lpstr>
      <vt:lpstr>PowerPoint Presentation</vt:lpstr>
      <vt:lpstr>PowerPoint Presentation</vt:lpstr>
      <vt:lpstr>PowerPoint Presentation</vt:lpstr>
      <vt:lpstr>Bancos de dados: EBI</vt:lpstr>
      <vt:lpstr>Bancos de dados: EBI</vt:lpstr>
      <vt:lpstr>PowerPoint Presentation</vt:lpstr>
      <vt:lpstr>Desafios: integração de dados</vt:lpstr>
      <vt:lpstr>Bancos de dados: genomas / KEGG</vt:lpstr>
      <vt:lpstr>Xfam e Wikipedia</vt:lpstr>
      <vt:lpstr>Dryad: repositório curado de dados de papers</vt:lpstr>
      <vt:lpstr>Desafios</vt:lpstr>
    </vt:vector>
  </TitlesOfParts>
  <Company>Hidden OS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Bioinformática</dc:title>
  <dc:creator>Robson de Souza</dc:creator>
  <cp:lastModifiedBy>Robson de Souza</cp:lastModifiedBy>
  <cp:revision>259</cp:revision>
  <dcterms:created xsi:type="dcterms:W3CDTF">2013-04-21T20:37:43Z</dcterms:created>
  <dcterms:modified xsi:type="dcterms:W3CDTF">2014-08-22T11:58:50Z</dcterms:modified>
</cp:coreProperties>
</file>