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5" r:id="rId3"/>
  </p:sldMasterIdLst>
  <p:notesMasterIdLst>
    <p:notesMasterId r:id="rId51"/>
  </p:notesMasterIdLst>
  <p:sldIdLst>
    <p:sldId id="325" r:id="rId4"/>
    <p:sldId id="357" r:id="rId5"/>
    <p:sldId id="326" r:id="rId6"/>
    <p:sldId id="348" r:id="rId7"/>
    <p:sldId id="343" r:id="rId8"/>
    <p:sldId id="352" r:id="rId9"/>
    <p:sldId id="305" r:id="rId10"/>
    <p:sldId id="373" r:id="rId11"/>
    <p:sldId id="335" r:id="rId12"/>
    <p:sldId id="374" r:id="rId13"/>
    <p:sldId id="375" r:id="rId14"/>
    <p:sldId id="376" r:id="rId15"/>
    <p:sldId id="350" r:id="rId16"/>
    <p:sldId id="359" r:id="rId17"/>
    <p:sldId id="360" r:id="rId18"/>
    <p:sldId id="380" r:id="rId19"/>
    <p:sldId id="381" r:id="rId20"/>
    <p:sldId id="369" r:id="rId21"/>
    <p:sldId id="286" r:id="rId22"/>
    <p:sldId id="355" r:id="rId23"/>
    <p:sldId id="356" r:id="rId24"/>
    <p:sldId id="372" r:id="rId25"/>
    <p:sldId id="328" r:id="rId26"/>
    <p:sldId id="329" r:id="rId27"/>
    <p:sldId id="296" r:id="rId28"/>
    <p:sldId id="370" r:id="rId29"/>
    <p:sldId id="358" r:id="rId30"/>
    <p:sldId id="361" r:id="rId31"/>
    <p:sldId id="362" r:id="rId32"/>
    <p:sldId id="363" r:id="rId33"/>
    <p:sldId id="364" r:id="rId34"/>
    <p:sldId id="365" r:id="rId35"/>
    <p:sldId id="366" r:id="rId36"/>
    <p:sldId id="351" r:id="rId37"/>
    <p:sldId id="280" r:id="rId38"/>
    <p:sldId id="371" r:id="rId39"/>
    <p:sldId id="379" r:id="rId40"/>
    <p:sldId id="309" r:id="rId41"/>
    <p:sldId id="289" r:id="rId42"/>
    <p:sldId id="378" r:id="rId43"/>
    <p:sldId id="297" r:id="rId44"/>
    <p:sldId id="368" r:id="rId45"/>
    <p:sldId id="377" r:id="rId46"/>
    <p:sldId id="266" r:id="rId47"/>
    <p:sldId id="331" r:id="rId48"/>
    <p:sldId id="346" r:id="rId49"/>
    <p:sldId id="38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73" autoAdjust="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66811-64A0-5447-911F-97D8F21D37F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026FF-F818-A546-B281-0E6F9FB3A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4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-GB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/>
              <a:t>ChemBark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607C7-2A20-4800-8D91-D00CCD0F13A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57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80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53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26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325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955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138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625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57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2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7831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32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60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295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09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105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316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4038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080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50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722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388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797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8490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588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738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3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64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93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9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3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0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6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1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62784-456E-D24E-8BD2-9D2924BE2B54}" type="datetimeFigureOut">
              <a:rPr lang="en-US" smtClean="0"/>
              <a:t>21/08/2014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9494-5321-7840-B0B0-71D3DFA2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3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4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70A8439-EA7F-4394-BA17-99A79059F338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21/08/2014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B8A200-BE94-4242-928E-510C2BA1D9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26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hyperlink" Target="http://dx.doi.org/10.1021/ol2015972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opensource.com/tags/open-scienc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ithub.com/ContentMine/quickscrap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2012_03_15_Sample_Licence_Text_Data_Mining.pdf" TargetMode="Externa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hyperlink" Target="https://en.wikipedia.org/wiki/Bermuda_Principles" TargetMode="External"/><Relationship Id="rId3" Type="http://schemas.openxmlformats.org/officeDocument/2006/relationships/hyperlink" Target="https://en.wikipedia.org/wiki/Genomics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en.wikipedia.org/wiki/Open_Science" TargetMode="External"/><Relationship Id="rId5" Type="http://schemas.openxmlformats.org/officeDocument/2006/relationships/hyperlink" Target="http://en.wikipedia.org/wiki/Jean-Claude_Bradley" TargetMode="External"/><Relationship Id="rId6" Type="http://schemas.openxmlformats.org/officeDocument/2006/relationships/hyperlink" Target="http://en.wikipedia.org/wiki/Open_Notebook_Scienc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Open_notebook_science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Clarke's_three_laws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hyperlink" Target="http://en.wikipedia.org/wiki/Reinventing_Discover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chaelnielsen.org/blog/reinventing-discovery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olymathprojects.org/2013/11/04/polymath9-pnp/%23comments" TargetMode="External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owers.wordpress.com/2013/11/03/dbd1-initial-post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udapestopenaccessinitiative.org/read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d-alliance.org/programme/" TargetMode="External"/><Relationship Id="rId4" Type="http://schemas.openxmlformats.org/officeDocument/2006/relationships/hyperlink" Target="http://blog.okfn.org/2013/03/21/we-are-entering-an-era-of-open-science-says-eu-vp-neelie-kroes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helancet.com/journals/lancet/article/PIIS0140-6736(09)60329-9/fulltext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-372533" y="850127"/>
            <a:ext cx="9719733" cy="75761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 sz="4800" dirty="0" smtClean="0"/>
              <a:t>Open </a:t>
            </a:r>
            <a:r>
              <a:rPr lang="en-GB" sz="4800" dirty="0" smtClean="0"/>
              <a:t>Data</a:t>
            </a:r>
            <a:br>
              <a:rPr lang="en-GB" sz="4800" dirty="0" smtClean="0"/>
            </a:br>
            <a:r>
              <a:rPr lang="en-GB" sz="4800" dirty="0" smtClean="0"/>
              <a:t> Open Notebook </a:t>
            </a:r>
            <a:r>
              <a:rPr lang="en-GB" sz="4800" dirty="0" smtClean="0"/>
              <a:t>Science</a:t>
            </a:r>
            <a:endParaRPr lang="en-GB" sz="4800" dirty="0"/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96362" y="1810938"/>
            <a:ext cx="8899799" cy="104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sz="3600" b="1" dirty="0" smtClean="0"/>
              <a:t>Peter </a:t>
            </a:r>
            <a:r>
              <a:rPr lang="en-GB" sz="3600" b="1" dirty="0"/>
              <a:t>Murray-</a:t>
            </a:r>
            <a:r>
              <a:rPr lang="en-GB" sz="3600" b="1" dirty="0" smtClean="0"/>
              <a:t>Rust, </a:t>
            </a:r>
            <a:endParaRPr lang="en-GB" sz="3600" b="1" dirty="0"/>
          </a:p>
          <a:p>
            <a:pPr>
              <a:buNone/>
            </a:pPr>
            <a:endParaRPr lang="en-GB" b="1" dirty="0"/>
          </a:p>
          <a:p>
            <a:pPr>
              <a:buNone/>
            </a:pPr>
            <a:r>
              <a:rPr lang="en-GB" i="1" dirty="0" smtClean="0"/>
              <a:t>Open Science</a:t>
            </a:r>
            <a:r>
              <a:rPr lang="en-GB" i="1" dirty="0" smtClean="0"/>
              <a:t>, Rio, </a:t>
            </a:r>
            <a:r>
              <a:rPr lang="en-GB" i="1" dirty="0" smtClean="0"/>
              <a:t>BR</a:t>
            </a:r>
            <a:r>
              <a:rPr lang="en-GB" i="1" dirty="0" smtClean="0"/>
              <a:t>, </a:t>
            </a:r>
            <a:r>
              <a:rPr lang="en-GB" i="1" dirty="0" smtClean="0"/>
              <a:t>2014-</a:t>
            </a:r>
            <a:r>
              <a:rPr lang="en-GB" i="1" dirty="0" smtClean="0"/>
              <a:t>08-22</a:t>
            </a:r>
            <a:endParaRPr lang="en-GB" i="1" dirty="0" smtClean="0"/>
          </a:p>
          <a:p>
            <a:pPr>
              <a:buNone/>
            </a:pPr>
            <a:endParaRPr lang="en-GB" b="1" dirty="0"/>
          </a:p>
        </p:txBody>
      </p:sp>
      <p:pic>
        <p:nvPicPr>
          <p:cNvPr id="9" name="Picture 2" descr="http://blogs.ch.cam.ac.uk/pmr/files/2006/09/Shuttleworth-Fellow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68" y="4996972"/>
            <a:ext cx="3084669" cy="11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3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40529" y="6334588"/>
            <a:ext cx="1845325" cy="509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68" y="6090703"/>
            <a:ext cx="2933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331" y="6191568"/>
            <a:ext cx="1934942" cy="6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1216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293746" y="201196"/>
            <a:ext cx="8229600" cy="59002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 sz="3600" dirty="0"/>
              <a:t>C</a:t>
            </a:r>
            <a:r>
              <a:rPr lang="en-GB" sz="3600" dirty="0" smtClean="0"/>
              <a:t>) What’s the problem with this spectrum?</a:t>
            </a:r>
            <a:endParaRPr lang="en-GB" sz="3600" dirty="0"/>
          </a:p>
        </p:txBody>
      </p:sp>
      <p:pic>
        <p:nvPicPr>
          <p:cNvPr id="198" name="Shape 19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66375" y="1417833"/>
            <a:ext cx="6792703" cy="5444197"/>
          </a:xfrm>
          <a:prstGeom prst="rect">
            <a:avLst/>
          </a:prstGeom>
        </p:spPr>
      </p:pic>
      <p:pic>
        <p:nvPicPr>
          <p:cNvPr id="199" name="Shape 19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163776" y="1520567"/>
            <a:ext cx="1971675" cy="1892300"/>
          </a:xfrm>
          <a:prstGeom prst="rect">
            <a:avLst/>
          </a:prstGeom>
        </p:spPr>
      </p:pic>
      <p:sp>
        <p:nvSpPr>
          <p:cNvPr id="200" name="Shape 200"/>
          <p:cNvSpPr txBox="1"/>
          <p:nvPr/>
        </p:nvSpPr>
        <p:spPr>
          <a:xfrm>
            <a:off x="2865400" y="1520567"/>
            <a:ext cx="4311000" cy="60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GB" sz="1800" u="sng">
                <a:solidFill>
                  <a:schemeClr val="hlink"/>
                </a:solidFill>
                <a:hlinkClick r:id="rId5"/>
              </a:rPr>
              <a:t>Org. Lett., 2011, 13 (15), pp 4084–4087</a:t>
            </a:r>
          </a:p>
          <a:p>
            <a:endParaRPr lang="en-GB" sz="1800" u="sng">
              <a:solidFill>
                <a:schemeClr val="hlink"/>
              </a:solidFill>
              <a:hlinkClick r:id="rId5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5347600" y="808233"/>
            <a:ext cx="3657600" cy="60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i="1" dirty="0"/>
              <a:t>Original thanks to </a:t>
            </a:r>
            <a:r>
              <a:rPr lang="en-GB" i="1" dirty="0" err="1"/>
              <a:t>ChemBark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99265663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68100" y="907266"/>
            <a:ext cx="7607806" cy="5323051"/>
          </a:xfrm>
          <a:prstGeom prst="rect">
            <a:avLst/>
          </a:prstGeom>
        </p:spPr>
      </p:pic>
      <p:pic>
        <p:nvPicPr>
          <p:cNvPr id="207" name="Shape 20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163776" y="1520567"/>
            <a:ext cx="1971675" cy="1892300"/>
          </a:xfrm>
          <a:prstGeom prst="rect">
            <a:avLst/>
          </a:prstGeom>
        </p:spPr>
      </p:pic>
      <p:sp>
        <p:nvSpPr>
          <p:cNvPr id="208" name="Shape 208"/>
          <p:cNvSpPr txBox="1"/>
          <p:nvPr/>
        </p:nvSpPr>
        <p:spPr>
          <a:xfrm>
            <a:off x="662975" y="747267"/>
            <a:ext cx="3657600" cy="60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 sz="1800"/>
              <a:t>After AMI2 processing…..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3832325" y="6405567"/>
            <a:ext cx="3657600" cy="60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GB"/>
              <a:t>… AMI2 has detected a square</a:t>
            </a:r>
          </a:p>
        </p:txBody>
      </p:sp>
    </p:spTree>
    <p:extLst>
      <p:ext uri="{BB962C8B-B14F-4D97-AF65-F5344CB8AC3E}">
        <p14:creationId xmlns:p14="http://schemas.microsoft.com/office/powerpoint/2010/main" val="31053556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9125" y="234934"/>
            <a:ext cx="76200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734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3"/>
            <a:ext cx="661480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086" y="4063373"/>
            <a:ext cx="6408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3"/>
              </a:rPr>
              <a:t>http://opensource.com/tags/open-</a:t>
            </a:r>
            <a:r>
              <a:rPr lang="en-US" sz="2800" dirty="0" smtClean="0">
                <a:hlinkClick r:id="rId3"/>
              </a:rPr>
              <a:t>science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961603" y="2191382"/>
            <a:ext cx="2008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August 2014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14809" y="130383"/>
            <a:ext cx="23554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PM-R writes about how Open gave him 5 jobs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8598" y="3289579"/>
            <a:ext cx="2355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Marcus </a:t>
            </a:r>
            <a:r>
              <a:rPr lang="en-US" sz="2000" dirty="0" err="1" smtClean="0">
                <a:solidFill>
                  <a:srgbClr val="FF0000"/>
                </a:solidFill>
              </a:rPr>
              <a:t>Hanwell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61603" y="5781452"/>
            <a:ext cx="2355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Ross </a:t>
            </a:r>
            <a:r>
              <a:rPr lang="en-US" sz="2000" dirty="0" err="1" smtClean="0">
                <a:solidFill>
                  <a:srgbClr val="FF0000"/>
                </a:solidFill>
              </a:rPr>
              <a:t>Mounce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4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04" y="173354"/>
            <a:ext cx="7945915" cy="90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Traditional Research and Publication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7004" y="3466038"/>
            <a:ext cx="2368008" cy="89793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“Lab” work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19788" y="3902180"/>
            <a:ext cx="9108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630660" y="3453211"/>
            <a:ext cx="1937206" cy="112883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paper/thesis</a:t>
            </a:r>
            <a:endParaRPr lang="en-US" sz="2400" dirty="0"/>
          </a:p>
        </p:txBody>
      </p:sp>
      <p:cxnSp>
        <p:nvCxnSpPr>
          <p:cNvPr id="9" name="Curved Connector 8"/>
          <p:cNvCxnSpPr>
            <a:stCxn id="7" idx="6"/>
            <a:endCxn id="7" idx="7"/>
          </p:cNvCxnSpPr>
          <p:nvPr/>
        </p:nvCxnSpPr>
        <p:spPr>
          <a:xfrm flipH="1" flipV="1">
            <a:off x="5284169" y="3618525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567866" y="4054580"/>
            <a:ext cx="9108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915012" y="3433859"/>
            <a:ext cx="715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Write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10042" y="2778115"/>
            <a:ext cx="870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rewrite</a:t>
            </a:r>
            <a:endParaRPr lang="en-US" dirty="0"/>
          </a:p>
        </p:txBody>
      </p:sp>
      <p:cxnSp>
        <p:nvCxnSpPr>
          <p:cNvPr id="20" name="Curved Connector 19"/>
          <p:cNvCxnSpPr/>
          <p:nvPr/>
        </p:nvCxnSpPr>
        <p:spPr>
          <a:xfrm flipH="1">
            <a:off x="2219449" y="4017629"/>
            <a:ext cx="3348417" cy="346347"/>
          </a:xfrm>
          <a:prstGeom prst="curvedConnector5">
            <a:avLst>
              <a:gd name="adj1" fmla="val -6827"/>
              <a:gd name="adj2" fmla="val 228966"/>
              <a:gd name="adj3" fmla="val 9961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954723" y="4922045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Re-experiment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591669" y="3717513"/>
            <a:ext cx="1554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publish</a:t>
            </a:r>
            <a:endParaRPr lang="en-US" sz="2400" dirty="0"/>
          </a:p>
        </p:txBody>
      </p:sp>
      <p:sp>
        <p:nvSpPr>
          <p:cNvPr id="24" name="Cloud 23"/>
          <p:cNvSpPr/>
          <p:nvPr/>
        </p:nvSpPr>
        <p:spPr>
          <a:xfrm>
            <a:off x="2264352" y="2067821"/>
            <a:ext cx="561179" cy="487452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766092" y="2555273"/>
            <a:ext cx="650660" cy="885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886547" y="2861385"/>
            <a:ext cx="650660" cy="6046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284429" y="2860316"/>
            <a:ext cx="505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18638" y="4499332"/>
            <a:ext cx="2296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Validation??</a:t>
            </a:r>
            <a:endParaRPr lang="en-US" sz="2400" i="1" dirty="0"/>
          </a:p>
        </p:txBody>
      </p:sp>
      <p:sp>
        <p:nvSpPr>
          <p:cNvPr id="31" name="Rectangle 30"/>
          <p:cNvSpPr/>
          <p:nvPr/>
        </p:nvSpPr>
        <p:spPr>
          <a:xfrm>
            <a:off x="2924367" y="1900667"/>
            <a:ext cx="70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2" name="Cloud 31"/>
          <p:cNvSpPr/>
          <p:nvPr/>
        </p:nvSpPr>
        <p:spPr>
          <a:xfrm>
            <a:off x="3115426" y="2463947"/>
            <a:ext cx="561179" cy="487452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33" name="Cloud 32"/>
          <p:cNvSpPr/>
          <p:nvPr/>
        </p:nvSpPr>
        <p:spPr>
          <a:xfrm>
            <a:off x="3686323" y="1885169"/>
            <a:ext cx="561179" cy="487452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252748" y="2951399"/>
            <a:ext cx="862678" cy="547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209325" y="3453211"/>
            <a:ext cx="1937206" cy="1128836"/>
          </a:xfrm>
          <a:prstGeom prst="ellipse">
            <a:avLst/>
          </a:pr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6209325" y="4814323"/>
            <a:ext cx="28415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output  “belongs”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to publisher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20366" y="1632589"/>
            <a:ext cx="5760302" cy="4221711"/>
          </a:xfrm>
          <a:prstGeom prst="ellipse">
            <a:avLst/>
          </a:pr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233068" y="2288849"/>
            <a:ext cx="2951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process</a:t>
            </a:r>
            <a:r>
              <a:rPr lang="en-US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</a:rPr>
              <a:t>“belongs”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to publisher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3921" y="5768430"/>
            <a:ext cx="16204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Walls of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academia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38852" y="1045009"/>
            <a:ext cx="6932999" cy="4175858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04" y="173354"/>
            <a:ext cx="7945915" cy="90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Free/Open Software Development</a:t>
            </a:r>
            <a:endParaRPr lang="en-US" dirty="0"/>
          </a:p>
        </p:txBody>
      </p:sp>
      <p:cxnSp>
        <p:nvCxnSpPr>
          <p:cNvPr id="9" name="Curved Connector 8"/>
          <p:cNvCxnSpPr/>
          <p:nvPr/>
        </p:nvCxnSpPr>
        <p:spPr>
          <a:xfrm flipH="1" flipV="1">
            <a:off x="2678437" y="1835925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>
            <a:off x="2588492" y="2137830"/>
            <a:ext cx="1887168" cy="55150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237664" y="1077526"/>
            <a:ext cx="1982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 CODE REPOSITORY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33787" y="4265569"/>
            <a:ext cx="1736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World</a:t>
            </a:r>
          </a:p>
          <a:p>
            <a:r>
              <a:rPr lang="en-US" sz="2400" dirty="0" smtClean="0"/>
              <a:t>community</a:t>
            </a:r>
            <a:endParaRPr lang="en-US" sz="2400" dirty="0"/>
          </a:p>
        </p:txBody>
      </p:sp>
      <p:sp>
        <p:nvSpPr>
          <p:cNvPr id="32" name="Cloud 31"/>
          <p:cNvSpPr/>
          <p:nvPr/>
        </p:nvSpPr>
        <p:spPr>
          <a:xfrm>
            <a:off x="1797589" y="1835925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CODE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>
            <a:off x="3177887" y="1755922"/>
            <a:ext cx="870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rewrite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067954" y="1204304"/>
            <a:ext cx="92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validate</a:t>
            </a:r>
            <a:endParaRPr lang="en-US" dirty="0"/>
          </a:p>
        </p:txBody>
      </p:sp>
      <p:cxnSp>
        <p:nvCxnSpPr>
          <p:cNvPr id="39" name="Curved Connector 38"/>
          <p:cNvCxnSpPr/>
          <p:nvPr/>
        </p:nvCxnSpPr>
        <p:spPr>
          <a:xfrm flipH="1" flipV="1">
            <a:off x="5293875" y="2387429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loud 39"/>
          <p:cNvSpPr/>
          <p:nvPr/>
        </p:nvSpPr>
        <p:spPr>
          <a:xfrm>
            <a:off x="4413027" y="2387429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CODE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3846093" y="2320003"/>
            <a:ext cx="562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fork</a:t>
            </a:r>
            <a:endParaRPr lang="en-US" dirty="0"/>
          </a:p>
        </p:txBody>
      </p:sp>
      <p:cxnSp>
        <p:nvCxnSpPr>
          <p:cNvPr id="42" name="Curved Connector 41"/>
          <p:cNvCxnSpPr/>
          <p:nvPr/>
        </p:nvCxnSpPr>
        <p:spPr>
          <a:xfrm flipH="1" flipV="1">
            <a:off x="3713718" y="3744236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loud 42"/>
          <p:cNvSpPr/>
          <p:nvPr/>
        </p:nvSpPr>
        <p:spPr>
          <a:xfrm>
            <a:off x="2832870" y="3744236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CODE</a:t>
            </a:r>
            <a:endParaRPr lang="en-US" sz="1600" dirty="0"/>
          </a:p>
        </p:txBody>
      </p:sp>
      <p:cxnSp>
        <p:nvCxnSpPr>
          <p:cNvPr id="44" name="Curved Connector 43"/>
          <p:cNvCxnSpPr/>
          <p:nvPr/>
        </p:nvCxnSpPr>
        <p:spPr>
          <a:xfrm rot="16200000" flipH="1">
            <a:off x="1981939" y="2876098"/>
            <a:ext cx="1307116" cy="65327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116189" y="3275037"/>
            <a:ext cx="821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Re-use</a:t>
            </a:r>
            <a:endParaRPr lang="en-US" dirty="0"/>
          </a:p>
        </p:txBody>
      </p:sp>
      <p:cxnSp>
        <p:nvCxnSpPr>
          <p:cNvPr id="46" name="Curved Connector 45"/>
          <p:cNvCxnSpPr/>
          <p:nvPr/>
        </p:nvCxnSpPr>
        <p:spPr>
          <a:xfrm flipH="1" flipV="1">
            <a:off x="6394792" y="3609451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loud 46"/>
          <p:cNvSpPr/>
          <p:nvPr/>
        </p:nvSpPr>
        <p:spPr>
          <a:xfrm>
            <a:off x="5513944" y="3609451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CODE</a:t>
            </a:r>
            <a:endParaRPr lang="en-US" sz="1600" dirty="0"/>
          </a:p>
        </p:txBody>
      </p:sp>
      <p:sp>
        <p:nvSpPr>
          <p:cNvPr id="48" name="Rectangle 47"/>
          <p:cNvSpPr/>
          <p:nvPr/>
        </p:nvSpPr>
        <p:spPr>
          <a:xfrm>
            <a:off x="4471940" y="3498255"/>
            <a:ext cx="821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Re-use</a:t>
            </a:r>
            <a:endParaRPr lang="en-US" dirty="0"/>
          </a:p>
        </p:txBody>
      </p:sp>
      <p:cxnSp>
        <p:nvCxnSpPr>
          <p:cNvPr id="49" name="Curved Connector 48"/>
          <p:cNvCxnSpPr/>
          <p:nvPr/>
        </p:nvCxnSpPr>
        <p:spPr>
          <a:xfrm flipV="1">
            <a:off x="3713718" y="3968860"/>
            <a:ext cx="1800226" cy="3268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6619" y="5096566"/>
            <a:ext cx="3339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Github</a:t>
            </a:r>
            <a:r>
              <a:rPr lang="en-US" sz="2800" dirty="0" smtClean="0"/>
              <a:t>, </a:t>
            </a:r>
            <a:r>
              <a:rPr lang="en-US" sz="2800" dirty="0" err="1" smtClean="0"/>
              <a:t>BitBucket</a:t>
            </a:r>
            <a:endParaRPr lang="en-US" sz="2800" dirty="0" smtClean="0"/>
          </a:p>
          <a:p>
            <a:r>
              <a:rPr lang="en-US" sz="2800" dirty="0" err="1" smtClean="0"/>
              <a:t>StackOverflow</a:t>
            </a:r>
            <a:r>
              <a:rPr lang="en-US" sz="2800" dirty="0" smtClean="0"/>
              <a:t>,</a:t>
            </a:r>
          </a:p>
          <a:p>
            <a:r>
              <a:rPr lang="en-US" sz="2800" dirty="0" smtClean="0"/>
              <a:t>Apache</a:t>
            </a:r>
            <a:endParaRPr lang="en-US" sz="2800" dirty="0"/>
          </a:p>
        </p:txBody>
      </p:sp>
      <p:sp>
        <p:nvSpPr>
          <p:cNvPr id="51" name="Oval 50"/>
          <p:cNvSpPr/>
          <p:nvPr/>
        </p:nvSpPr>
        <p:spPr>
          <a:xfrm>
            <a:off x="1635661" y="2852701"/>
            <a:ext cx="270964" cy="2052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1635661" y="3591232"/>
            <a:ext cx="128292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800890" y="3591232"/>
            <a:ext cx="181159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635661" y="3057944"/>
            <a:ext cx="270964" cy="5332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 flipH="1" flipV="1">
            <a:off x="1462601" y="3248187"/>
            <a:ext cx="301352" cy="46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829670" y="3248186"/>
            <a:ext cx="3207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6343897" y="1971620"/>
            <a:ext cx="270964" cy="2052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6343897" y="2710151"/>
            <a:ext cx="128292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509126" y="2710151"/>
            <a:ext cx="181159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6343897" y="2176863"/>
            <a:ext cx="270964" cy="5332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 flipH="1" flipV="1">
            <a:off x="6170837" y="2367106"/>
            <a:ext cx="301352" cy="46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537906" y="2367105"/>
            <a:ext cx="3207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rot="10800000">
            <a:off x="2420857" y="2549177"/>
            <a:ext cx="3550342" cy="106027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107593" y="3195965"/>
            <a:ext cx="90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inspires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829670" y="3972574"/>
            <a:ext cx="818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OSI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8167" y="5844040"/>
            <a:ext cx="4413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Example: ContentMine at</a:t>
            </a:r>
          </a:p>
          <a:p>
            <a:r>
              <a:rPr lang="en-US" dirty="0" smtClean="0">
                <a:hlinkClick r:id="rId2"/>
              </a:rPr>
              <a:t>http://github.com/ContentMine/quickscrape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670075" y="5151655"/>
            <a:ext cx="3347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BORN-OPEN-SOURCE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285108" y="1077526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 WALLS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7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BornOS</a:t>
            </a:r>
            <a:r>
              <a:rPr lang="en-US" dirty="0" smtClean="0"/>
              <a:t> commits in 4 hours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9" y="1715837"/>
            <a:ext cx="9144000" cy="49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1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Continuous integration in PMR group does the code still work?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23" r="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278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48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3857503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3343556"/>
            <a:ext cx="9042400" cy="628557"/>
          </a:xfrm>
          <a:prstGeom prst="rect">
            <a:avLst/>
          </a:prstGeom>
          <a:noFill/>
          <a:ln w="762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972113"/>
            <a:ext cx="9042400" cy="739587"/>
          </a:xfrm>
          <a:prstGeom prst="rect">
            <a:avLst/>
          </a:prstGeom>
          <a:noFill/>
          <a:ln w="762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1062" y="253712"/>
            <a:ext cx="79367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Restrictions on Re-use of Crystallographic data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13333" y="5067588"/>
            <a:ext cx="83328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NOTE: The CCDC is based on data contributed by</a:t>
            </a:r>
          </a:p>
          <a:p>
            <a:r>
              <a:rPr lang="en-US" sz="3200" i="1" dirty="0" smtClean="0"/>
              <a:t> scientists as part of publication and validation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164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188"/>
            <a:ext cx="8229600" cy="751578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dirty="0" smtClean="0"/>
              <a:t>Retrieved </a:t>
            </a:r>
            <a:r>
              <a:rPr lang="en-US" dirty="0" smtClean="0"/>
              <a:t>2014-08-08 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66" y="1151467"/>
            <a:ext cx="6520082" cy="487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6092395"/>
            <a:ext cx="8229600" cy="751578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dirty="0" smtClean="0"/>
              <a:t>PMR: Closed Access Means People Die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37832" y="5085184"/>
            <a:ext cx="2421768" cy="9459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242533" y="1088741"/>
            <a:ext cx="223224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958776" y="2278844"/>
            <a:ext cx="3456384" cy="4729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841552" y="1088741"/>
            <a:ext cx="2118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Lancet 2011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6203" y="5077066"/>
            <a:ext cx="1727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31 USD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For 1 day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5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4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Elsevier wants to control Open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096"/>
            <a:ext cx="9144000" cy="5589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9216" y="5759630"/>
            <a:ext cx="8531407" cy="9144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34748" y="4324704"/>
            <a:ext cx="260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[asked by Michelle Brook]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40486"/>
            <a:ext cx="4089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ViceChancellor</a:t>
            </a:r>
            <a:r>
              <a:rPr lang="en-US" sz="2800" b="1" dirty="0" smtClean="0">
                <a:solidFill>
                  <a:srgbClr val="FF0000"/>
                </a:solidFill>
              </a:rPr>
              <a:t> Cambridge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0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15416"/>
            <a:ext cx="57340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160118"/>
            <a:ext cx="9144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STM Publishers Licence</a:t>
            </a:r>
          </a:p>
          <a:p>
            <a:r>
              <a:rPr lang="en-GB" dirty="0" smtClean="0">
                <a:hlinkClick r:id="rId4" action="ppaction://hlinkfile"/>
              </a:rPr>
              <a:t>2012_03_15_Sample_Licence_Text_Data_Mining.pdf</a:t>
            </a:r>
            <a:r>
              <a:rPr lang="en-GB" dirty="0" smtClean="0"/>
              <a:t> </a:t>
            </a:r>
          </a:p>
          <a:p>
            <a:r>
              <a:rPr lang="en-GB" dirty="0" smtClean="0"/>
              <a:t>(Summary: PMR has NO rights)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[cannot publish to: ] “libraries, repositories, or</a:t>
            </a:r>
            <a:r>
              <a:rPr lang="en-GB" dirty="0"/>
              <a:t> </a:t>
            </a:r>
            <a:r>
              <a:rPr lang="en-GB" dirty="0" smtClean="0"/>
              <a:t>archives”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[cannot] “Make the results of any TDM Output available on an externally facing server or website”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“Subscriber shall pay a […] fee”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000" dirty="0" smtClean="0"/>
              <a:t>Heather </a:t>
            </a:r>
            <a:r>
              <a:rPr lang="en-GB" sz="2000" dirty="0" err="1" smtClean="0"/>
              <a:t>Piwowar</a:t>
            </a:r>
            <a:r>
              <a:rPr lang="en-GB" sz="2000" dirty="0" smtClean="0"/>
              <a:t>: </a:t>
            </a:r>
            <a:r>
              <a:rPr lang="en-GB" sz="2000" i="1" dirty="0" smtClean="0"/>
              <a:t>“</a:t>
            </a:r>
            <a:r>
              <a:rPr lang="en-GB" sz="2000" b="1" i="1" dirty="0" smtClean="0"/>
              <a:t>negotiating with publishers [made me physically ill]”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5962265" y="980728"/>
            <a:ext cx="3148619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/>
              <a:t>WE WALKED 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/>
              <a:t>Brit Library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/>
              <a:t>JISC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/>
              <a:t>RLUK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/>
              <a:t>OKFN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/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/>
              <a:t>Ross Mounce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 smtClean="0"/>
              <a:t>PM-R</a:t>
            </a:r>
            <a:endParaRPr lang="en-GB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577975" y="49105"/>
            <a:ext cx="7098033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4000" b="1" dirty="0" smtClean="0"/>
              <a:t>Licences destroy Content Mining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10090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7516" y="1530252"/>
            <a:ext cx="8055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2"/>
              </a:rPr>
              <a:t>https://en.wikipedia.org/wiki/</a:t>
            </a:r>
            <a:r>
              <a:rPr lang="en-US" sz="2400" b="1" dirty="0" smtClean="0">
                <a:hlinkClick r:id="rId2"/>
              </a:rPr>
              <a:t>Bermuda_Principles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64762" y="2128485"/>
            <a:ext cx="86868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hlinkClick r:id="rId3"/>
            </a:endParaRPr>
          </a:p>
          <a:p>
            <a:pPr marL="285750" indent="-285750">
              <a:buFont typeface="Arial"/>
              <a:buChar char="•"/>
            </a:pPr>
            <a:r>
              <a:rPr lang="en-US" sz="2800" b="1" dirty="0" smtClean="0"/>
              <a:t>Automatic </a:t>
            </a:r>
            <a:r>
              <a:rPr lang="en-US" sz="2800" b="1" dirty="0"/>
              <a:t>release of sequence assemblies</a:t>
            </a:r>
            <a:r>
              <a:rPr lang="en-US" sz="2800" dirty="0"/>
              <a:t> larger than 1 kb (preferably within 24 hours).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/>
              <a:t>Immediate publication of finished annotated sequences</a:t>
            </a:r>
            <a:r>
              <a:rPr lang="en-US" sz="28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Aim to make the </a:t>
            </a:r>
            <a:r>
              <a:rPr lang="en-US" sz="2800" b="1" dirty="0"/>
              <a:t>entire sequence freely available in the public domain</a:t>
            </a:r>
            <a:r>
              <a:rPr lang="en-US" sz="2800" dirty="0"/>
              <a:t> for both research and development in order to </a:t>
            </a:r>
            <a:r>
              <a:rPr lang="en-US" sz="2800" dirty="0" err="1"/>
              <a:t>maximise</a:t>
            </a:r>
            <a:r>
              <a:rPr lang="en-US" sz="2800" dirty="0"/>
              <a:t> benefits to </a:t>
            </a:r>
            <a:r>
              <a:rPr lang="en-US" sz="2800" dirty="0" smtClean="0"/>
              <a:t>society.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205789" y="249353"/>
            <a:ext cx="4694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Human Genome Project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5640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33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Panton Principles for Open Data in science(2010)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4451"/>
            <a:ext cx="8405627" cy="4667621"/>
          </a:xfrm>
        </p:spPr>
        <p:txBody>
          <a:bodyPr>
            <a:normAutofit fontScale="92500" lnSpcReduction="20000"/>
          </a:bodyPr>
          <a:lstStyle/>
          <a:p>
            <a:endParaRPr lang="en-US" sz="2800" i="1" dirty="0" smtClean="0"/>
          </a:p>
          <a:p>
            <a:r>
              <a:rPr lang="en-US" sz="2800" i="1" dirty="0" smtClean="0"/>
              <a:t>PUBLISH YOUR DATA OPENLY</a:t>
            </a:r>
          </a:p>
          <a:p>
            <a:r>
              <a:rPr lang="en-US" sz="2800" i="1" dirty="0" smtClean="0"/>
              <a:t>…make </a:t>
            </a:r>
            <a:r>
              <a:rPr lang="en-US" sz="2800" i="1" dirty="0"/>
              <a:t>an explicit and robust statement of </a:t>
            </a:r>
            <a:r>
              <a:rPr lang="en-US" sz="2800" i="1" dirty="0" smtClean="0"/>
              <a:t>your  </a:t>
            </a:r>
            <a:r>
              <a:rPr lang="en-US" sz="2800" i="1" dirty="0"/>
              <a:t>wishes</a:t>
            </a:r>
            <a:r>
              <a:rPr lang="en-US" sz="2800" i="1" dirty="0" smtClean="0"/>
              <a:t>.</a:t>
            </a:r>
          </a:p>
          <a:p>
            <a:r>
              <a:rPr lang="en-US" sz="2800" i="1" dirty="0"/>
              <a:t>Use a recognized waiver or license that is appropriate for data</a:t>
            </a:r>
            <a:r>
              <a:rPr lang="en-US" sz="2800" i="1" dirty="0" smtClean="0"/>
              <a:t>. </a:t>
            </a:r>
          </a:p>
          <a:p>
            <a:r>
              <a:rPr lang="en-US" sz="2800" i="1" dirty="0"/>
              <a:t>open as defined by the Open Knowledge/Data Definition </a:t>
            </a:r>
            <a:r>
              <a:rPr lang="en-US" sz="2800" i="1" dirty="0" smtClean="0"/>
              <a:t>(… NOT </a:t>
            </a:r>
            <a:r>
              <a:rPr lang="en-US" sz="2800" b="1" i="1" dirty="0" smtClean="0"/>
              <a:t>non-commercial</a:t>
            </a:r>
            <a:r>
              <a:rPr lang="en-US" sz="2800" i="1" dirty="0" smtClean="0"/>
              <a:t>)</a:t>
            </a:r>
          </a:p>
          <a:p>
            <a:r>
              <a:rPr lang="en-US" sz="2800" i="1" dirty="0"/>
              <a:t>Explicit dedication of data </a:t>
            </a:r>
            <a:r>
              <a:rPr lang="en-US" sz="2800" i="1" dirty="0" smtClean="0"/>
              <a:t>… into </a:t>
            </a:r>
            <a:r>
              <a:rPr lang="en-US" sz="2800" i="1" dirty="0"/>
              <a:t>the public domain via PDDL or </a:t>
            </a:r>
            <a:r>
              <a:rPr lang="en-US" sz="2800" i="1" dirty="0" err="1" smtClean="0"/>
              <a:t>CCZero</a:t>
            </a:r>
            <a:endParaRPr lang="en-US" sz="2800" i="1" dirty="0" smtClean="0"/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r>
              <a:rPr lang="en-US" sz="2800" dirty="0" smtClean="0"/>
              <a:t>Peter Murray-Rust, </a:t>
            </a:r>
            <a:r>
              <a:rPr lang="en-US" sz="2800" dirty="0"/>
              <a:t>C</a:t>
            </a:r>
            <a:r>
              <a:rPr lang="en-US" sz="2800" dirty="0" smtClean="0"/>
              <a:t>ameron </a:t>
            </a:r>
            <a:r>
              <a:rPr lang="en-US" sz="2800" dirty="0" err="1" smtClean="0"/>
              <a:t>Neylon</a:t>
            </a:r>
            <a:r>
              <a:rPr lang="en-US" sz="2800" dirty="0" smtClean="0"/>
              <a:t>, Rufus Pollock, John </a:t>
            </a:r>
            <a:r>
              <a:rPr lang="en-US" sz="2800" dirty="0" err="1" smtClean="0"/>
              <a:t>Wilbanks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95577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2474"/>
            <a:ext cx="8229600" cy="794223"/>
          </a:xfrm>
        </p:spPr>
        <p:txBody>
          <a:bodyPr>
            <a:normAutofit/>
          </a:bodyPr>
          <a:lstStyle/>
          <a:p>
            <a:r>
              <a:rPr lang="en-US" dirty="0" smtClean="0"/>
              <a:t>Panton Authors and </a:t>
            </a:r>
            <a:r>
              <a:rPr lang="en-US" dirty="0"/>
              <a:t>F</a:t>
            </a:r>
            <a:r>
              <a:rPr lang="en-US" dirty="0" smtClean="0"/>
              <a:t>ellows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195" b="14195"/>
          <a:stretch>
            <a:fillRect/>
          </a:stretch>
        </p:blipFill>
        <p:spPr>
          <a:xfrm>
            <a:off x="1425348" y="905389"/>
            <a:ext cx="6242128" cy="3432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992" y="4652621"/>
            <a:ext cx="5548007" cy="1898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10" y="4478930"/>
            <a:ext cx="3269082" cy="257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9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806"/>
            <a:ext cx="9144000" cy="4495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708" y="229206"/>
            <a:ext cx="921370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4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Notebook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9110" y="611710"/>
            <a:ext cx="81073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hlinkClick r:id="rId2"/>
              </a:rPr>
              <a:t>Open notebook science</a:t>
            </a:r>
            <a:r>
              <a:rPr lang="en-GB" sz="3200" dirty="0" smtClean="0">
                <a:hlinkClick r:id="rId2"/>
              </a:rPr>
              <a:t> </a:t>
            </a:r>
            <a:r>
              <a:rPr lang="en-GB" sz="3200" dirty="0" smtClean="0"/>
              <a:t>is the practice of making the entire primary record of a research project publicly available online as it is recorded. (WP)</a:t>
            </a:r>
            <a:endParaRPr lang="en-GB" sz="3200" dirty="0"/>
          </a:p>
        </p:txBody>
      </p:sp>
      <p:pic>
        <p:nvPicPr>
          <p:cNvPr id="14338" name="Picture 2" descr="http://upload.wikimedia.org/wikipedia/en/d/d9/Jean-Claude_Bradle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73813"/>
            <a:ext cx="1631984" cy="408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55776" y="3068960"/>
            <a:ext cx="6120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Jean-Claude Bradley</a:t>
            </a:r>
            <a:r>
              <a:rPr lang="en-GB" sz="2800" dirty="0" smtClean="0"/>
              <a:t> was a chemist who actively promoted </a:t>
            </a:r>
            <a:r>
              <a:rPr lang="en-GB" sz="2800" dirty="0" smtClean="0">
                <a:hlinkClick r:id="rId4" tooltip="Open Science"/>
              </a:rPr>
              <a:t>Open Science</a:t>
            </a:r>
            <a:r>
              <a:rPr lang="en-GB" sz="2800" dirty="0" smtClean="0"/>
              <a:t> in chemistry,</a:t>
            </a:r>
            <a:r>
              <a:rPr lang="en-GB" sz="2800" dirty="0" smtClean="0">
                <a:hlinkClick r:id="rId5"/>
              </a:rPr>
              <a:t>…</a:t>
            </a:r>
            <a:r>
              <a:rPr lang="en-GB" sz="2800" dirty="0" smtClean="0"/>
              <a:t>  He coined the term </a:t>
            </a:r>
            <a:r>
              <a:rPr lang="en-GB" sz="2800" dirty="0" smtClean="0">
                <a:hlinkClick r:id="rId6" tooltip="Open Notebook Science"/>
              </a:rPr>
              <a:t>Open Notebook Science</a:t>
            </a:r>
            <a:r>
              <a:rPr lang="en-GB" sz="2800" dirty="0" smtClean="0"/>
              <a:t>. … A memorial symposium was held July 14, 2014 at Cambridge University, UK.</a:t>
            </a:r>
            <a:r>
              <a:rPr lang="en-GB" sz="2800" baseline="30000" dirty="0" smtClean="0">
                <a:hlinkClick r:id="rId5"/>
              </a:rPr>
              <a:t>[9]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6208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8057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4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4" y="1601035"/>
            <a:ext cx="9144000" cy="52569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014" y="5336445"/>
            <a:ext cx="8914535" cy="1521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4991" y="616167"/>
            <a:ext cx="76123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Open Source software inspires Open Science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075299" y="5825153"/>
            <a:ext cx="4573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Jean-Claude Bradley 2006 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74006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20594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Most scientific data is lost; costs many billions…</a:t>
            </a:r>
          </a:p>
          <a:p>
            <a:r>
              <a:rPr lang="en-US" dirty="0" smtClean="0"/>
              <a:t>… AND LIVES. </a:t>
            </a:r>
            <a:endParaRPr lang="en-US" b="1" dirty="0" smtClean="0"/>
          </a:p>
          <a:p>
            <a:r>
              <a:rPr lang="en-US" dirty="0" smtClean="0"/>
              <a:t>Human problem; lack of vision + active opposition. </a:t>
            </a:r>
          </a:p>
          <a:p>
            <a:r>
              <a:rPr lang="en-US" b="1" dirty="0" smtClean="0"/>
              <a:t>Born-open </a:t>
            </a:r>
            <a:r>
              <a:rPr lang="en-US" b="1" dirty="0" smtClean="0"/>
              <a:t>data </a:t>
            </a:r>
            <a:r>
              <a:rPr lang="en-US" b="1" dirty="0" smtClean="0"/>
              <a:t> and Open Notebook Science</a:t>
            </a:r>
            <a:endParaRPr lang="en-US" dirty="0" smtClean="0"/>
          </a:p>
          <a:p>
            <a:r>
              <a:rPr lang="en-US" dirty="0" smtClean="0"/>
              <a:t>Jean</a:t>
            </a:r>
            <a:r>
              <a:rPr lang="en-US" dirty="0" smtClean="0"/>
              <a:t>-Claude </a:t>
            </a:r>
            <a:r>
              <a:rPr lang="en-US" dirty="0" smtClean="0"/>
              <a:t>Bradley</a:t>
            </a:r>
            <a:endParaRPr lang="en-US" dirty="0" smtClean="0"/>
          </a:p>
          <a:p>
            <a:r>
              <a:rPr lang="en-US" dirty="0" smtClean="0"/>
              <a:t>Panton </a:t>
            </a:r>
            <a:r>
              <a:rPr lang="en-US" dirty="0" smtClean="0"/>
              <a:t>Principles and Fellows (OKFN)</a:t>
            </a:r>
          </a:p>
          <a:p>
            <a:r>
              <a:rPr lang="en-US" dirty="0" smtClean="0"/>
              <a:t>Digital </a:t>
            </a:r>
            <a:r>
              <a:rPr lang="en-US" dirty="0" smtClean="0"/>
              <a:t>Enlightenment or Digital Darkness?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438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9600"/>
            <a:ext cx="9144000" cy="3074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7233" y="4388617"/>
            <a:ext cx="4350394" cy="3646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46527" y="704191"/>
            <a:ext cx="6340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Open Notebook Science, ONS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075299" y="5825153"/>
            <a:ext cx="4573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Jean-Claude Bradley 2006 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22041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27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0174" y="6239617"/>
            <a:ext cx="4573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Jean-Claude Bradley 2006 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81543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6022"/>
            <a:ext cx="2542614" cy="38819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08" y="0"/>
            <a:ext cx="7030392" cy="418886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552332" y="3681545"/>
            <a:ext cx="2116814" cy="1975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75299" y="5825153"/>
            <a:ext cx="4573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Jean-Claude Bradley 2006 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16360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0"/>
            <a:ext cx="879257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3844" y="3687431"/>
            <a:ext cx="4573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Jean-Claude Bradley 2006 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81441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45" y="1484784"/>
            <a:ext cx="8415967" cy="370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8245" y="2276872"/>
            <a:ext cx="5591947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580038"/>
            <a:ext cx="627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</a:rPr>
              <a:t>Volunteer community in chemistry: Open Data/Source/Standards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8244" y="3374577"/>
            <a:ext cx="5591947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11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24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3661" y="62874"/>
            <a:ext cx="70660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Award of Blue Obelisk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121" y="6150114"/>
            <a:ext cx="4403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Jean-Claude Bradley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4851" y="6177786"/>
            <a:ext cx="3782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Egon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Willighagen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6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Realising</a:t>
            </a:r>
            <a:r>
              <a:rPr lang="en-US" dirty="0" smtClean="0"/>
              <a:t> </a:t>
            </a:r>
            <a:r>
              <a:rPr lang="en-US" dirty="0" err="1" smtClean="0"/>
              <a:t>OpenNotebookScience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i="1" dirty="0"/>
              <a:t>When a distinguished but elderly scientist states that something is possible, he is almost certainly right. When he states that something is impossible, he is very probably wrong</a:t>
            </a:r>
            <a:r>
              <a:rPr lang="en-US" sz="2400" i="1" dirty="0"/>
              <a:t>. </a:t>
            </a:r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://en.wikipedia.org/wiki/</a:t>
            </a:r>
            <a:r>
              <a:rPr lang="en-US" sz="2400" dirty="0" smtClean="0">
                <a:hlinkClick r:id="rId2"/>
              </a:rPr>
              <a:t>Clarke's_three_laws</a:t>
            </a:r>
            <a:r>
              <a:rPr lang="en-US" sz="2400" dirty="0" smtClean="0"/>
              <a:t> 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Open Inspirations (some are zero budget)</a:t>
            </a:r>
          </a:p>
          <a:p>
            <a:r>
              <a:rPr lang="en-US" sz="2400" dirty="0" smtClean="0"/>
              <a:t>Open Street Map</a:t>
            </a:r>
          </a:p>
          <a:p>
            <a:r>
              <a:rPr lang="en-US" sz="2400" dirty="0" smtClean="0"/>
              <a:t>Journal Of Machine Learning Research</a:t>
            </a:r>
          </a:p>
          <a:p>
            <a:r>
              <a:rPr lang="en-US" sz="2400" dirty="0" smtClean="0"/>
              <a:t>Blue Obelisk</a:t>
            </a:r>
          </a:p>
          <a:p>
            <a:r>
              <a:rPr lang="en-US" sz="2400" dirty="0" err="1" smtClean="0"/>
              <a:t>arXiV</a:t>
            </a:r>
            <a:endParaRPr lang="en-US" sz="2400" dirty="0" smtClean="0"/>
          </a:p>
          <a:p>
            <a:r>
              <a:rPr lang="en-US" sz="2400" dirty="0" smtClean="0"/>
              <a:t>Protein Data Bank</a:t>
            </a:r>
          </a:p>
          <a:p>
            <a:r>
              <a:rPr lang="en-US" sz="2400" dirty="0" smtClean="0"/>
              <a:t>Galaxy Zoo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8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Self-benefit drives Open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 put my data/papers in a repository because I HAVE TO</a:t>
            </a:r>
          </a:p>
          <a:p>
            <a:r>
              <a:rPr lang="en-US" dirty="0" smtClean="0"/>
              <a:t>I commit my code to </a:t>
            </a:r>
            <a:r>
              <a:rPr lang="en-US" dirty="0" err="1" smtClean="0"/>
              <a:t>GitHub</a:t>
            </a:r>
            <a:r>
              <a:rPr lang="en-US" dirty="0" smtClean="0"/>
              <a:t> because I WANT TO:</a:t>
            </a:r>
          </a:p>
          <a:p>
            <a:pPr lvl="1"/>
            <a:r>
              <a:rPr lang="en-US" dirty="0" smtClean="0"/>
              <a:t>It’s safe</a:t>
            </a:r>
          </a:p>
          <a:p>
            <a:pPr lvl="1"/>
            <a:r>
              <a:rPr lang="en-US" dirty="0" smtClean="0"/>
              <a:t>It’s validated</a:t>
            </a:r>
          </a:p>
          <a:p>
            <a:pPr lvl="1"/>
            <a:r>
              <a:rPr lang="en-US" dirty="0" smtClean="0"/>
              <a:t>I know it works</a:t>
            </a:r>
          </a:p>
          <a:p>
            <a:pPr lvl="1"/>
            <a:r>
              <a:rPr lang="en-US" dirty="0" smtClean="0"/>
              <a:t>There are tools to search it</a:t>
            </a:r>
          </a:p>
          <a:p>
            <a:pPr lvl="1"/>
            <a:r>
              <a:rPr lang="en-US" dirty="0" smtClean="0"/>
              <a:t>Other coders improve and add to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9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6119" y="44639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http://michaelnielsen.org/blog/reinventing-discovery/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90" y="0"/>
            <a:ext cx="454172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188" y="581455"/>
            <a:ext cx="1487316" cy="16732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27906" y="3521223"/>
            <a:ext cx="7595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http://en.wikipedia.org/wiki/</a:t>
            </a:r>
            <a:r>
              <a:rPr lang="en-US" dirty="0" smtClean="0">
                <a:hlinkClick r:id="rId5"/>
              </a:rPr>
              <a:t>Reinventing_Discovery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81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0851" y="5818124"/>
            <a:ext cx="593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http://gowers.wordpress.com/2013/11/03/dbd1-initial-post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5460" y="5306314"/>
            <a:ext cx="676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http://polymathprojects.org/2013/11/04/polymath9-pnp/#</a:t>
            </a:r>
            <a:r>
              <a:rPr lang="en-US" dirty="0" smtClean="0">
                <a:hlinkClick r:id="rId3"/>
              </a:rPr>
              <a:t>comments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2947" y="0"/>
            <a:ext cx="46609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 Polymath project</a:t>
            </a:r>
          </a:p>
          <a:p>
            <a:pPr algn="ctr"/>
            <a:r>
              <a:rPr lang="en-US" sz="3200" dirty="0" smtClean="0"/>
              <a:t> </a:t>
            </a:r>
          </a:p>
          <a:p>
            <a:pPr algn="ctr"/>
            <a:r>
              <a:rPr lang="en-US" sz="3200" i="1" dirty="0" smtClean="0"/>
              <a:t>Tim </a:t>
            </a:r>
            <a:r>
              <a:rPr lang="en-US" sz="3200" i="1" dirty="0" err="1" smtClean="0"/>
              <a:t>Gowers</a:t>
            </a:r>
            <a:r>
              <a:rPr lang="en-US" sz="3200" i="1" dirty="0" smtClean="0"/>
              <a:t> and the world</a:t>
            </a:r>
            <a:endParaRPr lang="en-US" sz="32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73" y="1736366"/>
            <a:ext cx="8108367" cy="319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1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Reasons for Open Data/Science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3533"/>
            <a:ext cx="8229600" cy="4525963"/>
          </a:xfrm>
        </p:spPr>
        <p:txBody>
          <a:bodyPr/>
          <a:lstStyle/>
          <a:p>
            <a:r>
              <a:rPr lang="en-US" sz="4000" b="1" dirty="0" smtClean="0"/>
              <a:t>Moral</a:t>
            </a:r>
            <a:r>
              <a:rPr lang="en-US" sz="4000" dirty="0" smtClean="0"/>
              <a:t>: Closed can be unjust</a:t>
            </a:r>
          </a:p>
          <a:p>
            <a:r>
              <a:rPr lang="en-US" sz="4000" b="1" dirty="0" smtClean="0"/>
              <a:t>Ethical</a:t>
            </a:r>
            <a:r>
              <a:rPr lang="en-US" sz="4000" dirty="0" smtClean="0"/>
              <a:t>: Community norms expect it</a:t>
            </a:r>
          </a:p>
          <a:p>
            <a:r>
              <a:rPr lang="en-US" sz="4000" b="1" dirty="0" smtClean="0"/>
              <a:t>Utilitarian</a:t>
            </a:r>
            <a:r>
              <a:rPr lang="en-US" sz="4000" dirty="0" smtClean="0"/>
              <a:t>: Greater communal good f</a:t>
            </a:r>
          </a:p>
          <a:p>
            <a:r>
              <a:rPr lang="en-US" sz="4000" b="1" dirty="0" smtClean="0"/>
              <a:t>Personal</a:t>
            </a:r>
            <a:r>
              <a:rPr lang="en-US" sz="4000" dirty="0" smtClean="0"/>
              <a:t>: Greater personal benefit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75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38852" y="902316"/>
            <a:ext cx="6932999" cy="45606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TOOLS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04" y="-1856"/>
            <a:ext cx="7945915" cy="904172"/>
          </a:xfrm>
        </p:spPr>
        <p:txBody>
          <a:bodyPr/>
          <a:lstStyle/>
          <a:p>
            <a:r>
              <a:rPr lang="en-US" dirty="0" smtClean="0"/>
              <a:t>Open Notebook Science</a:t>
            </a:r>
            <a:endParaRPr lang="en-US" dirty="0"/>
          </a:p>
        </p:txBody>
      </p:sp>
      <p:cxnSp>
        <p:nvCxnSpPr>
          <p:cNvPr id="9" name="Curved Connector 8"/>
          <p:cNvCxnSpPr/>
          <p:nvPr/>
        </p:nvCxnSpPr>
        <p:spPr>
          <a:xfrm flipH="1" flipV="1">
            <a:off x="2678437" y="1835925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>
            <a:off x="2525859" y="2387429"/>
            <a:ext cx="1887168" cy="55150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614861" y="1034701"/>
            <a:ext cx="179684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Open engineered</a:t>
            </a:r>
          </a:p>
          <a:p>
            <a:r>
              <a:rPr lang="en-US" sz="2400" dirty="0" smtClean="0"/>
              <a:t>repository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438379" y="4306524"/>
            <a:ext cx="1736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World</a:t>
            </a:r>
          </a:p>
          <a:p>
            <a:r>
              <a:rPr lang="en-US" sz="2400" dirty="0" smtClean="0"/>
              <a:t>community</a:t>
            </a:r>
            <a:endParaRPr lang="en-US" sz="2400" dirty="0"/>
          </a:p>
        </p:txBody>
      </p:sp>
      <p:sp>
        <p:nvSpPr>
          <p:cNvPr id="32" name="Cloud 31"/>
          <p:cNvSpPr/>
          <p:nvPr/>
        </p:nvSpPr>
        <p:spPr>
          <a:xfrm>
            <a:off x="1257260" y="1835925"/>
            <a:ext cx="2193789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INSTRUMENT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3067954" y="1204304"/>
            <a:ext cx="92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validate</a:t>
            </a:r>
            <a:endParaRPr lang="en-US" dirty="0"/>
          </a:p>
        </p:txBody>
      </p:sp>
      <p:cxnSp>
        <p:nvCxnSpPr>
          <p:cNvPr id="39" name="Curved Connector 38"/>
          <p:cNvCxnSpPr/>
          <p:nvPr/>
        </p:nvCxnSpPr>
        <p:spPr>
          <a:xfrm flipH="1" flipV="1">
            <a:off x="5293875" y="2387429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loud 39"/>
          <p:cNvSpPr/>
          <p:nvPr/>
        </p:nvSpPr>
        <p:spPr>
          <a:xfrm>
            <a:off x="4413027" y="2387429"/>
            <a:ext cx="1313655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3633780" y="2455598"/>
            <a:ext cx="787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merge</a:t>
            </a:r>
            <a:endParaRPr lang="en-US" dirty="0"/>
          </a:p>
        </p:txBody>
      </p:sp>
      <p:cxnSp>
        <p:nvCxnSpPr>
          <p:cNvPr id="42" name="Curved Connector 41"/>
          <p:cNvCxnSpPr/>
          <p:nvPr/>
        </p:nvCxnSpPr>
        <p:spPr>
          <a:xfrm flipH="1" flipV="1">
            <a:off x="3713718" y="3744236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loud 42"/>
          <p:cNvSpPr/>
          <p:nvPr/>
        </p:nvSpPr>
        <p:spPr>
          <a:xfrm>
            <a:off x="2424716" y="3744236"/>
            <a:ext cx="1509071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MODEL</a:t>
            </a:r>
            <a:endParaRPr lang="en-US" sz="1600" dirty="0"/>
          </a:p>
        </p:txBody>
      </p:sp>
      <p:cxnSp>
        <p:nvCxnSpPr>
          <p:cNvPr id="44" name="Curved Connector 43"/>
          <p:cNvCxnSpPr/>
          <p:nvPr/>
        </p:nvCxnSpPr>
        <p:spPr>
          <a:xfrm rot="5400000">
            <a:off x="2554692" y="2777204"/>
            <a:ext cx="1486531" cy="67164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flipH="1" flipV="1">
            <a:off x="6394792" y="3609451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loud 46"/>
          <p:cNvSpPr/>
          <p:nvPr/>
        </p:nvSpPr>
        <p:spPr>
          <a:xfrm>
            <a:off x="5513944" y="3609451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CODE</a:t>
            </a:r>
            <a:endParaRPr lang="en-US" sz="1600" dirty="0"/>
          </a:p>
        </p:txBody>
      </p:sp>
      <p:cxnSp>
        <p:nvCxnSpPr>
          <p:cNvPr id="49" name="Curved Connector 48"/>
          <p:cNvCxnSpPr/>
          <p:nvPr/>
        </p:nvCxnSpPr>
        <p:spPr>
          <a:xfrm flipV="1">
            <a:off x="3713718" y="3968860"/>
            <a:ext cx="1800226" cy="3268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loud 23"/>
          <p:cNvSpPr/>
          <p:nvPr/>
        </p:nvSpPr>
        <p:spPr>
          <a:xfrm>
            <a:off x="3312110" y="1683473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29" name="Cloud 28"/>
          <p:cNvSpPr/>
          <p:nvPr/>
        </p:nvSpPr>
        <p:spPr>
          <a:xfrm>
            <a:off x="1257260" y="2595789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sz="1600" dirty="0"/>
          </a:p>
        </p:txBody>
      </p:sp>
      <p:cxnSp>
        <p:nvCxnSpPr>
          <p:cNvPr id="30" name="Curved Connector 29"/>
          <p:cNvCxnSpPr/>
          <p:nvPr/>
        </p:nvCxnSpPr>
        <p:spPr>
          <a:xfrm>
            <a:off x="2245107" y="2938934"/>
            <a:ext cx="2167920" cy="13478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367347" y="2510955"/>
            <a:ext cx="1210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knowledge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1856533" y="3287037"/>
            <a:ext cx="10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calibrate</a:t>
            </a:r>
            <a:endParaRPr lang="en-US" dirty="0"/>
          </a:p>
        </p:txBody>
      </p:sp>
      <p:cxnSp>
        <p:nvCxnSpPr>
          <p:cNvPr id="37" name="Curved Connector 36"/>
          <p:cNvCxnSpPr/>
          <p:nvPr/>
        </p:nvCxnSpPr>
        <p:spPr>
          <a:xfrm rot="10800000">
            <a:off x="2245108" y="3073718"/>
            <a:ext cx="3268839" cy="67051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285744" y="2200403"/>
            <a:ext cx="218096" cy="2052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232876" y="2938934"/>
            <a:ext cx="128292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98105" y="2938934"/>
            <a:ext cx="181159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6285744" y="2405646"/>
            <a:ext cx="218096" cy="5332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H="1" flipV="1">
            <a:off x="6059816" y="2595888"/>
            <a:ext cx="301352" cy="46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489459" y="2595888"/>
            <a:ext cx="258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5022911" y="4391356"/>
            <a:ext cx="270964" cy="2052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5022911" y="5129887"/>
            <a:ext cx="128292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188140" y="5129887"/>
            <a:ext cx="181159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5022911" y="4596599"/>
            <a:ext cx="270964" cy="5332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4849851" y="4786842"/>
            <a:ext cx="301352" cy="46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216920" y="4786841"/>
            <a:ext cx="3207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69982" y="5506975"/>
            <a:ext cx="8484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Problems are solved communally; </a:t>
            </a:r>
          </a:p>
          <a:p>
            <a:r>
              <a:rPr lang="en-US" sz="2800" dirty="0" smtClean="0"/>
              <a:t>Nothing is needlessly duplicated; “publication“ is continuous ; data are SEMANTIC</a:t>
            </a:r>
            <a:endParaRPr lang="en-US" sz="2800" dirty="0"/>
          </a:p>
        </p:txBody>
      </p:sp>
      <p:sp>
        <p:nvSpPr>
          <p:cNvPr id="64" name="Rectangle 63"/>
          <p:cNvSpPr/>
          <p:nvPr/>
        </p:nvSpPr>
        <p:spPr>
          <a:xfrm>
            <a:off x="7084761" y="3744237"/>
            <a:ext cx="1796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Machines and humans</a:t>
            </a:r>
          </a:p>
          <a:p>
            <a:r>
              <a:rPr lang="en-US" sz="2400" dirty="0" smtClean="0"/>
              <a:t>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206422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327"/>
            <a:ext cx="9144000" cy="5620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612" y="235691"/>
            <a:ext cx="54108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Sophie Kershaw, Panton Fellow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622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38852" y="902316"/>
            <a:ext cx="6932999" cy="45606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TOOLS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04" y="-1856"/>
            <a:ext cx="7945915" cy="904172"/>
          </a:xfrm>
        </p:spPr>
        <p:txBody>
          <a:bodyPr/>
          <a:lstStyle/>
          <a:p>
            <a:r>
              <a:rPr lang="en-US" dirty="0" smtClean="0"/>
              <a:t>Open Notebook Science</a:t>
            </a:r>
            <a:endParaRPr lang="en-US" dirty="0"/>
          </a:p>
        </p:txBody>
      </p:sp>
      <p:cxnSp>
        <p:nvCxnSpPr>
          <p:cNvPr id="9" name="Curved Connector 8"/>
          <p:cNvCxnSpPr/>
          <p:nvPr/>
        </p:nvCxnSpPr>
        <p:spPr>
          <a:xfrm flipH="1" flipV="1">
            <a:off x="2678437" y="1835925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>
            <a:off x="2525859" y="2387429"/>
            <a:ext cx="1887168" cy="55150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614861" y="1034701"/>
            <a:ext cx="179684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Open engineered</a:t>
            </a:r>
          </a:p>
          <a:p>
            <a:r>
              <a:rPr lang="en-US" sz="2400" dirty="0" smtClean="0"/>
              <a:t>repository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>
            <a:off x="438379" y="4306524"/>
            <a:ext cx="1736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World</a:t>
            </a:r>
          </a:p>
          <a:p>
            <a:r>
              <a:rPr lang="en-US" sz="2400" dirty="0" smtClean="0"/>
              <a:t>community</a:t>
            </a:r>
            <a:endParaRPr lang="en-US" sz="2400" dirty="0"/>
          </a:p>
        </p:txBody>
      </p:sp>
      <p:sp>
        <p:nvSpPr>
          <p:cNvPr id="32" name="Cloud 31"/>
          <p:cNvSpPr/>
          <p:nvPr/>
        </p:nvSpPr>
        <p:spPr>
          <a:xfrm>
            <a:off x="1257260" y="1835925"/>
            <a:ext cx="2193789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INSTRUMENT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3067954" y="1204304"/>
            <a:ext cx="92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validate</a:t>
            </a:r>
            <a:endParaRPr lang="en-US" dirty="0"/>
          </a:p>
        </p:txBody>
      </p:sp>
      <p:cxnSp>
        <p:nvCxnSpPr>
          <p:cNvPr id="39" name="Curved Connector 38"/>
          <p:cNvCxnSpPr/>
          <p:nvPr/>
        </p:nvCxnSpPr>
        <p:spPr>
          <a:xfrm flipH="1" flipV="1">
            <a:off x="5293875" y="2387429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loud 39"/>
          <p:cNvSpPr/>
          <p:nvPr/>
        </p:nvSpPr>
        <p:spPr>
          <a:xfrm>
            <a:off x="4413027" y="2387429"/>
            <a:ext cx="1313655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3633780" y="2455598"/>
            <a:ext cx="787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merge</a:t>
            </a:r>
            <a:endParaRPr lang="en-US" dirty="0"/>
          </a:p>
        </p:txBody>
      </p:sp>
      <p:cxnSp>
        <p:nvCxnSpPr>
          <p:cNvPr id="42" name="Curved Connector 41"/>
          <p:cNvCxnSpPr/>
          <p:nvPr/>
        </p:nvCxnSpPr>
        <p:spPr>
          <a:xfrm flipH="1" flipV="1">
            <a:off x="3713718" y="3744236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loud 42"/>
          <p:cNvSpPr/>
          <p:nvPr/>
        </p:nvSpPr>
        <p:spPr>
          <a:xfrm>
            <a:off x="2424716" y="3744236"/>
            <a:ext cx="1509071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MODEL</a:t>
            </a:r>
            <a:endParaRPr lang="en-US" sz="1600" dirty="0"/>
          </a:p>
        </p:txBody>
      </p:sp>
      <p:cxnSp>
        <p:nvCxnSpPr>
          <p:cNvPr id="44" name="Curved Connector 43"/>
          <p:cNvCxnSpPr/>
          <p:nvPr/>
        </p:nvCxnSpPr>
        <p:spPr>
          <a:xfrm rot="5400000">
            <a:off x="2554692" y="2777204"/>
            <a:ext cx="1486531" cy="67164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flipH="1" flipV="1">
            <a:off x="6394792" y="3609451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loud 46"/>
          <p:cNvSpPr/>
          <p:nvPr/>
        </p:nvSpPr>
        <p:spPr>
          <a:xfrm>
            <a:off x="5513944" y="3609451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CODE</a:t>
            </a:r>
            <a:endParaRPr lang="en-US" sz="1600" dirty="0"/>
          </a:p>
        </p:txBody>
      </p:sp>
      <p:cxnSp>
        <p:nvCxnSpPr>
          <p:cNvPr id="49" name="Curved Connector 48"/>
          <p:cNvCxnSpPr/>
          <p:nvPr/>
        </p:nvCxnSpPr>
        <p:spPr>
          <a:xfrm flipV="1">
            <a:off x="3713718" y="3968860"/>
            <a:ext cx="1800226" cy="3268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loud 23"/>
          <p:cNvSpPr/>
          <p:nvPr/>
        </p:nvSpPr>
        <p:spPr>
          <a:xfrm>
            <a:off x="3312110" y="1683473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29" name="Cloud 28"/>
          <p:cNvSpPr/>
          <p:nvPr/>
        </p:nvSpPr>
        <p:spPr>
          <a:xfrm>
            <a:off x="1257260" y="2595789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sz="1600" dirty="0"/>
          </a:p>
        </p:txBody>
      </p:sp>
      <p:cxnSp>
        <p:nvCxnSpPr>
          <p:cNvPr id="30" name="Curved Connector 29"/>
          <p:cNvCxnSpPr/>
          <p:nvPr/>
        </p:nvCxnSpPr>
        <p:spPr>
          <a:xfrm>
            <a:off x="2245107" y="2938934"/>
            <a:ext cx="2167920" cy="13478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367347" y="2510955"/>
            <a:ext cx="1210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knowledge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1856533" y="3287037"/>
            <a:ext cx="10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calibrate</a:t>
            </a:r>
            <a:endParaRPr lang="en-US" dirty="0"/>
          </a:p>
        </p:txBody>
      </p:sp>
      <p:cxnSp>
        <p:nvCxnSpPr>
          <p:cNvPr id="37" name="Curved Connector 36"/>
          <p:cNvCxnSpPr/>
          <p:nvPr/>
        </p:nvCxnSpPr>
        <p:spPr>
          <a:xfrm rot="10800000">
            <a:off x="2245108" y="3073718"/>
            <a:ext cx="3268839" cy="67051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285744" y="2200403"/>
            <a:ext cx="218096" cy="2052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232876" y="2938934"/>
            <a:ext cx="128292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98105" y="2938934"/>
            <a:ext cx="181159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6285744" y="2405646"/>
            <a:ext cx="218096" cy="5332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H="1" flipV="1">
            <a:off x="6059816" y="2595888"/>
            <a:ext cx="301352" cy="46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489459" y="2595888"/>
            <a:ext cx="258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5022911" y="4391356"/>
            <a:ext cx="270964" cy="2052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5022911" y="5129887"/>
            <a:ext cx="128292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188140" y="5129887"/>
            <a:ext cx="181159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5022911" y="4596599"/>
            <a:ext cx="270964" cy="5332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4849851" y="4786842"/>
            <a:ext cx="301352" cy="46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216920" y="4786841"/>
            <a:ext cx="3207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69982" y="5506975"/>
            <a:ext cx="8484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Problems are solved communally; </a:t>
            </a:r>
          </a:p>
          <a:p>
            <a:r>
              <a:rPr lang="en-US" sz="2800" dirty="0" smtClean="0"/>
              <a:t>Nothing is needlessly duplicated; “publication“ is continuous ; data are SEMANTIC</a:t>
            </a:r>
            <a:endParaRPr lang="en-US" sz="2800" dirty="0"/>
          </a:p>
        </p:txBody>
      </p:sp>
      <p:sp>
        <p:nvSpPr>
          <p:cNvPr id="64" name="Rectangle 63"/>
          <p:cNvSpPr/>
          <p:nvPr/>
        </p:nvSpPr>
        <p:spPr>
          <a:xfrm>
            <a:off x="7084761" y="3744237"/>
            <a:ext cx="1796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Machines and humans</a:t>
            </a:r>
          </a:p>
          <a:p>
            <a:r>
              <a:rPr lang="en-US" sz="2400" dirty="0" smtClean="0"/>
              <a:t>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90935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</a:t>
            </a:r>
            <a:r>
              <a:rPr lang="en-US" dirty="0" err="1" smtClean="0"/>
              <a:t>OpenNotebookScience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Fraud is virtually impossible</a:t>
            </a:r>
          </a:p>
          <a:p>
            <a:r>
              <a:rPr lang="en-US" dirty="0" smtClean="0"/>
              <a:t>Priority and credit are algorithmically established</a:t>
            </a:r>
          </a:p>
          <a:p>
            <a:r>
              <a:rPr lang="en-US" dirty="0" smtClean="0"/>
              <a:t>It is difficult to be scooped…</a:t>
            </a:r>
          </a:p>
          <a:p>
            <a:r>
              <a:rPr lang="en-US" dirty="0" smtClean="0"/>
              <a:t>Data and ideas cannot be lost</a:t>
            </a:r>
          </a:p>
          <a:p>
            <a:r>
              <a:rPr lang="en-US" dirty="0" smtClean="0"/>
              <a:t>The world discovers you and you the world</a:t>
            </a:r>
          </a:p>
          <a:p>
            <a:r>
              <a:rPr lang="en-US" dirty="0" smtClean="0"/>
              <a:t>Time to announcement is much advanced (?years)</a:t>
            </a:r>
          </a:p>
          <a:p>
            <a:r>
              <a:rPr lang="en-US" dirty="0" smtClean="0"/>
              <a:t>The “publication process” is vastly less onerous</a:t>
            </a:r>
          </a:p>
          <a:p>
            <a:endParaRPr lang="en-US" dirty="0"/>
          </a:p>
          <a:p>
            <a:r>
              <a:rPr lang="en-US" dirty="0"/>
              <a:t>… but others may use your work in </a:t>
            </a:r>
            <a:r>
              <a:rPr lang="en-US" dirty="0" smtClean="0"/>
              <a:t>other ways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49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199" y="309400"/>
            <a:ext cx="7278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2"/>
              </a:rPr>
              <a:t>http://www</a:t>
            </a:r>
            <a:r>
              <a:rPr lang="en-US" sz="2400" b="1" dirty="0" smtClean="0">
                <a:hlinkClick r:id="rId2"/>
              </a:rPr>
              <a:t>.budapestopenaccessinitiative.</a:t>
            </a:r>
            <a:r>
              <a:rPr lang="en-US" sz="2400" dirty="0" smtClean="0">
                <a:hlinkClick r:id="rId2"/>
              </a:rPr>
              <a:t>org/read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64483" y="1156290"/>
            <a:ext cx="8300481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… an </a:t>
            </a:r>
            <a:r>
              <a:rPr lang="en-US" sz="2800" b="1" dirty="0"/>
              <a:t>unprecedented public good</a:t>
            </a:r>
            <a:r>
              <a:rPr lang="en-US" sz="2800" dirty="0"/>
              <a:t>. </a:t>
            </a:r>
            <a:r>
              <a:rPr lang="en-US" sz="2800" dirty="0" smtClean="0"/>
              <a:t> …</a:t>
            </a:r>
          </a:p>
          <a:p>
            <a:endParaRPr lang="en-US" sz="2800" dirty="0" smtClean="0"/>
          </a:p>
          <a:p>
            <a:r>
              <a:rPr lang="en-US" sz="2800" dirty="0" smtClean="0"/>
              <a:t>… </a:t>
            </a:r>
            <a:r>
              <a:rPr lang="en-US" sz="2800" b="1" dirty="0" smtClean="0"/>
              <a:t>completely </a:t>
            </a:r>
            <a:r>
              <a:rPr lang="en-US" sz="2800" b="1" dirty="0"/>
              <a:t>free and unrestricted access </a:t>
            </a:r>
            <a:r>
              <a:rPr lang="en-US" sz="2800" dirty="0"/>
              <a:t>to </a:t>
            </a:r>
            <a:r>
              <a:rPr lang="en-US" sz="2800" dirty="0" smtClean="0"/>
              <a:t>[peer-reviewed literature] </a:t>
            </a:r>
            <a:r>
              <a:rPr lang="en-US" sz="2800" dirty="0"/>
              <a:t>by </a:t>
            </a:r>
            <a:r>
              <a:rPr lang="en-US" sz="2800" b="1" dirty="0"/>
              <a:t>all scientists, scholars, teachers, students, and other curious minds</a:t>
            </a:r>
            <a:r>
              <a:rPr lang="en-US" sz="2800" dirty="0"/>
              <a:t>. </a:t>
            </a:r>
            <a:r>
              <a:rPr lang="en-US" sz="2800" dirty="0" smtClean="0"/>
              <a:t>…</a:t>
            </a:r>
          </a:p>
          <a:p>
            <a:endParaRPr lang="en-US" sz="2800" dirty="0" smtClean="0"/>
          </a:p>
          <a:p>
            <a:r>
              <a:rPr lang="en-US" sz="2800" dirty="0" smtClean="0"/>
              <a:t>…Removing </a:t>
            </a:r>
            <a:r>
              <a:rPr lang="en-US" sz="2800" dirty="0"/>
              <a:t>access barriers to this literature will accelerate research, enrich education, share the </a:t>
            </a:r>
            <a:r>
              <a:rPr lang="en-US" sz="2800" b="1" dirty="0"/>
              <a:t>learning of the rich with the poor and the poor with the rich</a:t>
            </a:r>
            <a:r>
              <a:rPr lang="en-US" sz="2800" dirty="0"/>
              <a:t>, make this literature as useful as it can be, and </a:t>
            </a:r>
            <a:r>
              <a:rPr lang="en-US" sz="2800" b="1" dirty="0"/>
              <a:t>lay the foundation for uniting humanity in a common intellectual conversation and quest for knowledge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(Budapest Open Access Initiative, 2003)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56634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38852" y="902316"/>
            <a:ext cx="6932999" cy="4560688"/>
          </a:xfrm>
          <a:prstGeom prst="ellipse">
            <a:avLst/>
          </a:prstGeom>
          <a:ln w="3175" cmpd="sng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TOOLS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04" y="-1856"/>
            <a:ext cx="7945915" cy="904172"/>
          </a:xfrm>
        </p:spPr>
        <p:txBody>
          <a:bodyPr/>
          <a:lstStyle/>
          <a:p>
            <a:r>
              <a:rPr lang="en-US" dirty="0" smtClean="0"/>
              <a:t>Open Notebook Science</a:t>
            </a:r>
            <a:endParaRPr lang="en-US" dirty="0"/>
          </a:p>
        </p:txBody>
      </p:sp>
      <p:cxnSp>
        <p:nvCxnSpPr>
          <p:cNvPr id="9" name="Curved Connector 8"/>
          <p:cNvCxnSpPr/>
          <p:nvPr/>
        </p:nvCxnSpPr>
        <p:spPr>
          <a:xfrm flipH="1" flipV="1">
            <a:off x="2678437" y="1835925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>
            <a:off x="2525859" y="2387429"/>
            <a:ext cx="1887168" cy="55150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614861" y="1034701"/>
            <a:ext cx="1796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ONS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repository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29271" y="4542616"/>
            <a:ext cx="1736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World</a:t>
            </a:r>
          </a:p>
          <a:p>
            <a:r>
              <a:rPr lang="en-US" sz="2400" dirty="0" smtClean="0"/>
              <a:t>community</a:t>
            </a:r>
            <a:endParaRPr lang="en-US" sz="2400" dirty="0"/>
          </a:p>
        </p:txBody>
      </p:sp>
      <p:sp>
        <p:nvSpPr>
          <p:cNvPr id="32" name="Cloud 31"/>
          <p:cNvSpPr/>
          <p:nvPr/>
        </p:nvSpPr>
        <p:spPr>
          <a:xfrm>
            <a:off x="1257260" y="1835925"/>
            <a:ext cx="2193789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INSTRUMENT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3067954" y="1204304"/>
            <a:ext cx="92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validate</a:t>
            </a:r>
            <a:endParaRPr lang="en-US" dirty="0"/>
          </a:p>
        </p:txBody>
      </p:sp>
      <p:cxnSp>
        <p:nvCxnSpPr>
          <p:cNvPr id="39" name="Curved Connector 38"/>
          <p:cNvCxnSpPr/>
          <p:nvPr/>
        </p:nvCxnSpPr>
        <p:spPr>
          <a:xfrm flipH="1" flipV="1">
            <a:off x="5293875" y="2387429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loud 39"/>
          <p:cNvSpPr/>
          <p:nvPr/>
        </p:nvSpPr>
        <p:spPr>
          <a:xfrm>
            <a:off x="4413027" y="2387429"/>
            <a:ext cx="1313655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3633780" y="2455598"/>
            <a:ext cx="787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merge</a:t>
            </a:r>
            <a:endParaRPr lang="en-US" dirty="0"/>
          </a:p>
        </p:txBody>
      </p:sp>
      <p:cxnSp>
        <p:nvCxnSpPr>
          <p:cNvPr id="42" name="Curved Connector 41"/>
          <p:cNvCxnSpPr/>
          <p:nvPr/>
        </p:nvCxnSpPr>
        <p:spPr>
          <a:xfrm flipH="1" flipV="1">
            <a:off x="3713718" y="3744236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loud 42"/>
          <p:cNvSpPr/>
          <p:nvPr/>
        </p:nvSpPr>
        <p:spPr>
          <a:xfrm>
            <a:off x="2424716" y="3744236"/>
            <a:ext cx="1509071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MODEL</a:t>
            </a:r>
            <a:endParaRPr lang="en-US" sz="1600" dirty="0"/>
          </a:p>
        </p:txBody>
      </p:sp>
      <p:cxnSp>
        <p:nvCxnSpPr>
          <p:cNvPr id="44" name="Curved Connector 43"/>
          <p:cNvCxnSpPr/>
          <p:nvPr/>
        </p:nvCxnSpPr>
        <p:spPr>
          <a:xfrm rot="5400000">
            <a:off x="2554692" y="2777204"/>
            <a:ext cx="1486531" cy="67164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flipH="1" flipV="1">
            <a:off x="6394792" y="3609451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loud 46"/>
          <p:cNvSpPr/>
          <p:nvPr/>
        </p:nvSpPr>
        <p:spPr>
          <a:xfrm>
            <a:off x="5513944" y="3609451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CODE</a:t>
            </a:r>
            <a:endParaRPr lang="en-US" sz="1600" dirty="0"/>
          </a:p>
        </p:txBody>
      </p:sp>
      <p:cxnSp>
        <p:nvCxnSpPr>
          <p:cNvPr id="49" name="Curved Connector 48"/>
          <p:cNvCxnSpPr/>
          <p:nvPr/>
        </p:nvCxnSpPr>
        <p:spPr>
          <a:xfrm flipV="1">
            <a:off x="3713718" y="3968860"/>
            <a:ext cx="1800226" cy="3268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loud 23"/>
          <p:cNvSpPr/>
          <p:nvPr/>
        </p:nvSpPr>
        <p:spPr>
          <a:xfrm>
            <a:off x="3312110" y="1683473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29" name="Cloud 28"/>
          <p:cNvSpPr/>
          <p:nvPr/>
        </p:nvSpPr>
        <p:spPr>
          <a:xfrm>
            <a:off x="1257260" y="2595789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sz="1600" dirty="0"/>
          </a:p>
        </p:txBody>
      </p:sp>
      <p:cxnSp>
        <p:nvCxnSpPr>
          <p:cNvPr id="30" name="Curved Connector 29"/>
          <p:cNvCxnSpPr/>
          <p:nvPr/>
        </p:nvCxnSpPr>
        <p:spPr>
          <a:xfrm>
            <a:off x="2245107" y="2938934"/>
            <a:ext cx="2167920" cy="13478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367347" y="2510955"/>
            <a:ext cx="1210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knowledge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1856533" y="3287037"/>
            <a:ext cx="10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calibrate</a:t>
            </a:r>
            <a:endParaRPr lang="en-US" dirty="0"/>
          </a:p>
        </p:txBody>
      </p:sp>
      <p:cxnSp>
        <p:nvCxnSpPr>
          <p:cNvPr id="37" name="Curved Connector 36"/>
          <p:cNvCxnSpPr/>
          <p:nvPr/>
        </p:nvCxnSpPr>
        <p:spPr>
          <a:xfrm rot="10800000">
            <a:off x="2245108" y="3073718"/>
            <a:ext cx="3268839" cy="67051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285744" y="2200403"/>
            <a:ext cx="218096" cy="2052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232876" y="2938934"/>
            <a:ext cx="128292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98105" y="2938934"/>
            <a:ext cx="181159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6285744" y="2405646"/>
            <a:ext cx="218096" cy="5332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H="1" flipV="1">
            <a:off x="6059816" y="2595888"/>
            <a:ext cx="301352" cy="46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489459" y="2595888"/>
            <a:ext cx="258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5022911" y="4391356"/>
            <a:ext cx="270964" cy="2052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5022911" y="5129887"/>
            <a:ext cx="128292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188140" y="5129887"/>
            <a:ext cx="181159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5022911" y="4596599"/>
            <a:ext cx="270964" cy="5332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4849851" y="4786842"/>
            <a:ext cx="301352" cy="46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216920" y="4786841"/>
            <a:ext cx="3207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69982" y="5506975"/>
            <a:ext cx="8484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Problems are solved communally; </a:t>
            </a:r>
          </a:p>
          <a:p>
            <a:r>
              <a:rPr lang="en-US" sz="2800" dirty="0" smtClean="0"/>
              <a:t>Nothing is needlessly duplicated; “publication“ is </a:t>
            </a:r>
            <a:r>
              <a:rPr lang="en-US" sz="2800" b="1" dirty="0" smtClean="0"/>
              <a:t>continuous </a:t>
            </a:r>
            <a:r>
              <a:rPr lang="en-US" sz="2800" b="1" dirty="0" smtClean="0"/>
              <a:t>and immediate</a:t>
            </a:r>
            <a:endParaRPr lang="en-US" sz="2800" b="1" dirty="0"/>
          </a:p>
        </p:txBody>
      </p:sp>
      <p:sp>
        <p:nvSpPr>
          <p:cNvPr id="64" name="Rectangle 63"/>
          <p:cNvSpPr/>
          <p:nvPr/>
        </p:nvSpPr>
        <p:spPr>
          <a:xfrm>
            <a:off x="6678488" y="3744237"/>
            <a:ext cx="246551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Machines and humans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working </a:t>
            </a:r>
            <a:r>
              <a:rPr lang="en-US" sz="2400" dirty="0" smtClean="0">
                <a:solidFill>
                  <a:srgbClr val="FF0000"/>
                </a:solidFill>
              </a:rPr>
              <a:t>together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3757" y="3744236"/>
            <a:ext cx="1294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CC-BY</a:t>
            </a:r>
            <a:endParaRPr lang="en-US" sz="3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0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04" y="173354"/>
            <a:ext cx="7945915" cy="90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Traditional Research and Publication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7004" y="3466038"/>
            <a:ext cx="2368008" cy="89793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“Lab” work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19788" y="3902180"/>
            <a:ext cx="9108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630660" y="3453211"/>
            <a:ext cx="1937206" cy="112883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paper/thesis</a:t>
            </a:r>
            <a:endParaRPr lang="en-US" sz="2400" dirty="0"/>
          </a:p>
        </p:txBody>
      </p:sp>
      <p:cxnSp>
        <p:nvCxnSpPr>
          <p:cNvPr id="9" name="Curved Connector 8"/>
          <p:cNvCxnSpPr>
            <a:stCxn id="7" idx="6"/>
            <a:endCxn id="7" idx="7"/>
          </p:cNvCxnSpPr>
          <p:nvPr/>
        </p:nvCxnSpPr>
        <p:spPr>
          <a:xfrm flipH="1" flipV="1">
            <a:off x="5284169" y="3618525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567866" y="4054580"/>
            <a:ext cx="9108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915012" y="3433859"/>
            <a:ext cx="715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Write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10042" y="2778115"/>
            <a:ext cx="870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rewrite</a:t>
            </a:r>
            <a:endParaRPr lang="en-US" dirty="0"/>
          </a:p>
        </p:txBody>
      </p:sp>
      <p:cxnSp>
        <p:nvCxnSpPr>
          <p:cNvPr id="20" name="Curved Connector 19"/>
          <p:cNvCxnSpPr/>
          <p:nvPr/>
        </p:nvCxnSpPr>
        <p:spPr>
          <a:xfrm flipH="1">
            <a:off x="2219449" y="4017629"/>
            <a:ext cx="3348417" cy="346347"/>
          </a:xfrm>
          <a:prstGeom prst="curvedConnector5">
            <a:avLst>
              <a:gd name="adj1" fmla="val -6827"/>
              <a:gd name="adj2" fmla="val 228966"/>
              <a:gd name="adj3" fmla="val 9961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954723" y="4922045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Re-experiment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591669" y="3717513"/>
            <a:ext cx="1554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publish</a:t>
            </a:r>
            <a:endParaRPr lang="en-US" sz="2400" dirty="0"/>
          </a:p>
        </p:txBody>
      </p:sp>
      <p:sp>
        <p:nvSpPr>
          <p:cNvPr id="24" name="Cloud 23"/>
          <p:cNvSpPr/>
          <p:nvPr/>
        </p:nvSpPr>
        <p:spPr>
          <a:xfrm>
            <a:off x="2264352" y="2067821"/>
            <a:ext cx="561179" cy="487452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766092" y="2555273"/>
            <a:ext cx="650660" cy="885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886547" y="2861385"/>
            <a:ext cx="650660" cy="6046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284429" y="2860316"/>
            <a:ext cx="505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18638" y="4499332"/>
            <a:ext cx="2296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Validation??</a:t>
            </a:r>
            <a:endParaRPr lang="en-US" sz="2400" i="1" dirty="0"/>
          </a:p>
        </p:txBody>
      </p:sp>
      <p:sp>
        <p:nvSpPr>
          <p:cNvPr id="31" name="Rectangle 30"/>
          <p:cNvSpPr/>
          <p:nvPr/>
        </p:nvSpPr>
        <p:spPr>
          <a:xfrm>
            <a:off x="2924367" y="1900667"/>
            <a:ext cx="70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2" name="Cloud 31"/>
          <p:cNvSpPr/>
          <p:nvPr/>
        </p:nvSpPr>
        <p:spPr>
          <a:xfrm>
            <a:off x="3115426" y="2463947"/>
            <a:ext cx="561179" cy="487452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33" name="Cloud 32"/>
          <p:cNvSpPr/>
          <p:nvPr/>
        </p:nvSpPr>
        <p:spPr>
          <a:xfrm>
            <a:off x="3686323" y="1885169"/>
            <a:ext cx="561179" cy="487452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252748" y="2951399"/>
            <a:ext cx="862678" cy="547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209325" y="3453211"/>
            <a:ext cx="1937206" cy="1128836"/>
          </a:xfrm>
          <a:prstGeom prst="ellipse">
            <a:avLst/>
          </a:pr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6080668" y="4719187"/>
            <a:ext cx="28415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output  “belongs”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to publisher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20366" y="1632589"/>
            <a:ext cx="5760302" cy="4221711"/>
          </a:xfrm>
          <a:prstGeom prst="ellipse">
            <a:avLst/>
          </a:prstGeom>
          <a:noFill/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24028" y="6036741"/>
            <a:ext cx="66577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Is there anything we can do with this?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1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38852" y="902316"/>
            <a:ext cx="6932999" cy="4560688"/>
          </a:xfrm>
          <a:prstGeom prst="ellipse">
            <a:avLst/>
          </a:prstGeom>
          <a:ln w="3175" cmpd="sng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TOOLS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04" y="-1856"/>
            <a:ext cx="7945915" cy="904172"/>
          </a:xfrm>
        </p:spPr>
        <p:txBody>
          <a:bodyPr/>
          <a:lstStyle/>
          <a:p>
            <a:r>
              <a:rPr lang="en-US" dirty="0" smtClean="0"/>
              <a:t>Open Notebook Science</a:t>
            </a:r>
            <a:endParaRPr lang="en-US" dirty="0"/>
          </a:p>
        </p:txBody>
      </p:sp>
      <p:cxnSp>
        <p:nvCxnSpPr>
          <p:cNvPr id="9" name="Curved Connector 8"/>
          <p:cNvCxnSpPr/>
          <p:nvPr/>
        </p:nvCxnSpPr>
        <p:spPr>
          <a:xfrm flipH="1" flipV="1">
            <a:off x="2678437" y="1835925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>
            <a:off x="2525859" y="2387429"/>
            <a:ext cx="1887168" cy="55150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614861" y="1034701"/>
            <a:ext cx="1796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ONS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repository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29271" y="4542616"/>
            <a:ext cx="1736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World</a:t>
            </a:r>
          </a:p>
          <a:p>
            <a:r>
              <a:rPr lang="en-US" sz="2400" dirty="0" smtClean="0"/>
              <a:t>community</a:t>
            </a:r>
            <a:endParaRPr lang="en-US" sz="2400" dirty="0"/>
          </a:p>
        </p:txBody>
      </p:sp>
      <p:sp>
        <p:nvSpPr>
          <p:cNvPr id="32" name="Cloud 31"/>
          <p:cNvSpPr/>
          <p:nvPr/>
        </p:nvSpPr>
        <p:spPr>
          <a:xfrm>
            <a:off x="1257260" y="1835925"/>
            <a:ext cx="2193789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INSTRUMENT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3067954" y="1204304"/>
            <a:ext cx="92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validate</a:t>
            </a:r>
            <a:endParaRPr lang="en-US" dirty="0"/>
          </a:p>
        </p:txBody>
      </p:sp>
      <p:cxnSp>
        <p:nvCxnSpPr>
          <p:cNvPr id="39" name="Curved Connector 38"/>
          <p:cNvCxnSpPr/>
          <p:nvPr/>
        </p:nvCxnSpPr>
        <p:spPr>
          <a:xfrm flipH="1" flipV="1">
            <a:off x="5293875" y="2387429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loud 39"/>
          <p:cNvSpPr/>
          <p:nvPr/>
        </p:nvSpPr>
        <p:spPr>
          <a:xfrm>
            <a:off x="4413027" y="2387429"/>
            <a:ext cx="1313655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3633780" y="2455598"/>
            <a:ext cx="787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merge</a:t>
            </a:r>
            <a:endParaRPr lang="en-US" dirty="0"/>
          </a:p>
        </p:txBody>
      </p:sp>
      <p:cxnSp>
        <p:nvCxnSpPr>
          <p:cNvPr id="42" name="Curved Connector 41"/>
          <p:cNvCxnSpPr/>
          <p:nvPr/>
        </p:nvCxnSpPr>
        <p:spPr>
          <a:xfrm flipH="1" flipV="1">
            <a:off x="3713718" y="3744236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loud 42"/>
          <p:cNvSpPr/>
          <p:nvPr/>
        </p:nvSpPr>
        <p:spPr>
          <a:xfrm>
            <a:off x="2424716" y="3744236"/>
            <a:ext cx="1509071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MODEL</a:t>
            </a:r>
            <a:endParaRPr lang="en-US" sz="1600" dirty="0"/>
          </a:p>
        </p:txBody>
      </p:sp>
      <p:cxnSp>
        <p:nvCxnSpPr>
          <p:cNvPr id="44" name="Curved Connector 43"/>
          <p:cNvCxnSpPr/>
          <p:nvPr/>
        </p:nvCxnSpPr>
        <p:spPr>
          <a:xfrm rot="5400000">
            <a:off x="2554692" y="2777204"/>
            <a:ext cx="1486531" cy="67164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flipH="1" flipV="1">
            <a:off x="6394792" y="3609451"/>
            <a:ext cx="283697" cy="399104"/>
          </a:xfrm>
          <a:prstGeom prst="curvedConnector4">
            <a:avLst>
              <a:gd name="adj1" fmla="val -80579"/>
              <a:gd name="adj2" fmla="val 1987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loud 46"/>
          <p:cNvSpPr/>
          <p:nvPr/>
        </p:nvSpPr>
        <p:spPr>
          <a:xfrm>
            <a:off x="5513944" y="3609451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CODE</a:t>
            </a:r>
            <a:endParaRPr lang="en-US" sz="1600" dirty="0"/>
          </a:p>
        </p:txBody>
      </p:sp>
      <p:cxnSp>
        <p:nvCxnSpPr>
          <p:cNvPr id="49" name="Curved Connector 48"/>
          <p:cNvCxnSpPr/>
          <p:nvPr/>
        </p:nvCxnSpPr>
        <p:spPr>
          <a:xfrm flipV="1">
            <a:off x="3713718" y="3968860"/>
            <a:ext cx="1800226" cy="3268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loud 23"/>
          <p:cNvSpPr/>
          <p:nvPr/>
        </p:nvSpPr>
        <p:spPr>
          <a:xfrm>
            <a:off x="3312110" y="1683473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29" name="Cloud 28"/>
          <p:cNvSpPr/>
          <p:nvPr/>
        </p:nvSpPr>
        <p:spPr>
          <a:xfrm>
            <a:off x="1257260" y="2595789"/>
            <a:ext cx="1100917" cy="68628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DATA</a:t>
            </a:r>
            <a:endParaRPr lang="en-US" sz="1600" dirty="0"/>
          </a:p>
        </p:txBody>
      </p:sp>
      <p:cxnSp>
        <p:nvCxnSpPr>
          <p:cNvPr id="30" name="Curved Connector 29"/>
          <p:cNvCxnSpPr/>
          <p:nvPr/>
        </p:nvCxnSpPr>
        <p:spPr>
          <a:xfrm>
            <a:off x="2245107" y="2938934"/>
            <a:ext cx="2167920" cy="13478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367347" y="2510955"/>
            <a:ext cx="1210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knowledge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1856533" y="3287037"/>
            <a:ext cx="100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calibrate</a:t>
            </a:r>
            <a:endParaRPr lang="en-US" dirty="0"/>
          </a:p>
        </p:txBody>
      </p:sp>
      <p:cxnSp>
        <p:nvCxnSpPr>
          <p:cNvPr id="37" name="Curved Connector 36"/>
          <p:cNvCxnSpPr/>
          <p:nvPr/>
        </p:nvCxnSpPr>
        <p:spPr>
          <a:xfrm rot="10800000">
            <a:off x="2245108" y="3073718"/>
            <a:ext cx="3268839" cy="67051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285744" y="2200403"/>
            <a:ext cx="218096" cy="2052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232876" y="2938934"/>
            <a:ext cx="128292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98105" y="2938934"/>
            <a:ext cx="181159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6285744" y="2405646"/>
            <a:ext cx="218096" cy="5332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H="1" flipV="1">
            <a:off x="6059816" y="2595888"/>
            <a:ext cx="301352" cy="46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489459" y="2595888"/>
            <a:ext cx="258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5022911" y="4391356"/>
            <a:ext cx="270964" cy="20524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5022911" y="5129887"/>
            <a:ext cx="128292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188140" y="5129887"/>
            <a:ext cx="181159" cy="2437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5022911" y="4596599"/>
            <a:ext cx="270964" cy="53328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4849851" y="4786842"/>
            <a:ext cx="301352" cy="46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216920" y="4786841"/>
            <a:ext cx="3207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69982" y="5506975"/>
            <a:ext cx="8484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Problems are solved communally; </a:t>
            </a:r>
          </a:p>
          <a:p>
            <a:r>
              <a:rPr lang="en-US" sz="2800" dirty="0" smtClean="0"/>
              <a:t>Nothing is needlessly duplicated; “publication“ is </a:t>
            </a:r>
            <a:r>
              <a:rPr lang="en-US" sz="2800" b="1" dirty="0" smtClean="0"/>
              <a:t>continuous </a:t>
            </a:r>
            <a:r>
              <a:rPr lang="en-US" sz="2800" b="1" dirty="0" smtClean="0"/>
              <a:t>and immediate</a:t>
            </a:r>
            <a:endParaRPr lang="en-US" sz="2800" b="1" dirty="0"/>
          </a:p>
        </p:txBody>
      </p:sp>
      <p:sp>
        <p:nvSpPr>
          <p:cNvPr id="64" name="Rectangle 63"/>
          <p:cNvSpPr/>
          <p:nvPr/>
        </p:nvSpPr>
        <p:spPr>
          <a:xfrm>
            <a:off x="6678488" y="3744237"/>
            <a:ext cx="246551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Machines and humans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working </a:t>
            </a:r>
            <a:r>
              <a:rPr lang="en-US" sz="2400" dirty="0" smtClean="0">
                <a:solidFill>
                  <a:srgbClr val="FF0000"/>
                </a:solidFill>
              </a:rPr>
              <a:t>together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08" y="3685389"/>
            <a:ext cx="1706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CC-</a:t>
            </a:r>
            <a:r>
              <a:rPr lang="en-US" sz="3600" dirty="0" smtClean="0">
                <a:solidFill>
                  <a:srgbClr val="008000"/>
                </a:solidFill>
              </a:rPr>
              <a:t>BY/0</a:t>
            </a:r>
            <a:endParaRPr lang="en-US" sz="3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4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0"/>
            <a:ext cx="717232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4533900"/>
            <a:ext cx="88924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[at  Research </a:t>
            </a:r>
            <a:r>
              <a:rPr lang="en-GB" dirty="0">
                <a:hlinkClick r:id="rId3"/>
              </a:rPr>
              <a:t>Data Alliance</a:t>
            </a:r>
            <a:r>
              <a:rPr lang="en-GB" dirty="0"/>
              <a:t>, </a:t>
            </a:r>
            <a:r>
              <a:rPr lang="en-GB" dirty="0" smtClean="0"/>
              <a:t> we </a:t>
            </a:r>
            <a:r>
              <a:rPr lang="en-GB" dirty="0"/>
              <a:t>are entering a </a:t>
            </a:r>
            <a:r>
              <a:rPr lang="en-GB" b="1" dirty="0"/>
              <a:t>new “era of open science”, </a:t>
            </a:r>
            <a:r>
              <a:rPr lang="en-GB" dirty="0"/>
              <a:t>which will be “</a:t>
            </a:r>
            <a:r>
              <a:rPr lang="en-GB" b="1" dirty="0"/>
              <a:t>good for citizens, good for scientists and good for society</a:t>
            </a:r>
            <a:r>
              <a:rPr lang="en-GB" dirty="0"/>
              <a:t>”.</a:t>
            </a:r>
          </a:p>
          <a:p>
            <a:r>
              <a:rPr lang="en-GB" dirty="0"/>
              <a:t>She explicitly highlighted the transformative potential of open access, open data, open software and open educational resources – mentioning </a:t>
            </a:r>
            <a:r>
              <a:rPr lang="en-GB" b="1" dirty="0"/>
              <a:t>the EU’s policy requiring open access to all publications and data resulting from EU funded research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sz="1400" dirty="0" smtClean="0">
                <a:hlinkClick r:id="rId4"/>
              </a:rPr>
              <a:t>http</a:t>
            </a:r>
            <a:r>
              <a:rPr lang="en-GB" sz="1400" dirty="0">
                <a:hlinkClick r:id="rId4"/>
              </a:rPr>
              <a:t>://blog.okfn.org/2013/03/21/we-are-entering-an-era-of-open-science-says-eu-vp-neelie-kroes/#</a:t>
            </a:r>
            <a:r>
              <a:rPr lang="en-GB" sz="1400" dirty="0" smtClean="0">
                <a:hlinkClick r:id="rId4"/>
              </a:rPr>
              <a:t>sthash.3SWDXDE6.dpuf</a:t>
            </a:r>
            <a:r>
              <a:rPr lang="en-GB" sz="1400" dirty="0" smtClean="0"/>
              <a:t> </a:t>
            </a:r>
            <a:endParaRPr lang="en-GB" sz="1400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0"/>
            <a:ext cx="19716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RCUK</a:t>
            </a:r>
          </a:p>
          <a:p>
            <a:r>
              <a:rPr lang="en-GB" sz="3200" dirty="0" smtClean="0"/>
              <a:t>Wellcome</a:t>
            </a:r>
          </a:p>
          <a:p>
            <a:r>
              <a:rPr lang="en-GB" sz="3200" dirty="0" smtClean="0"/>
              <a:t>ERC</a:t>
            </a:r>
          </a:p>
          <a:p>
            <a:r>
              <a:rPr lang="en-GB" sz="3200" dirty="0" smtClean="0"/>
              <a:t>NSF </a:t>
            </a:r>
          </a:p>
          <a:p>
            <a:r>
              <a:rPr lang="en-GB" sz="3200" dirty="0" smtClean="0"/>
              <a:t>FWF…</a:t>
            </a:r>
          </a:p>
          <a:p>
            <a:endParaRPr lang="en-GB" sz="3200" dirty="0" smtClean="0"/>
          </a:p>
          <a:p>
            <a:r>
              <a:rPr lang="en-GB" sz="3200" i="1" dirty="0" smtClean="0"/>
              <a:t>require</a:t>
            </a:r>
          </a:p>
          <a:p>
            <a:r>
              <a:rPr lang="en-GB" sz="3200" i="1" dirty="0"/>
              <a:t>f</a:t>
            </a:r>
            <a:r>
              <a:rPr lang="en-GB" sz="3200" i="1" dirty="0" smtClean="0"/>
              <a:t>ully OPEN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284124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Scientific and Medical publication (STM)[+]</a:t>
            </a:r>
            <a:endParaRPr lang="en-US" sz="3600" dirty="0"/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World Citizens pay $400,000,000,000… </a:t>
            </a:r>
          </a:p>
          <a:p>
            <a:r>
              <a:rPr lang="en-US" dirty="0" smtClean="0"/>
              <a:t>… for research in 1,500,000 articles …</a:t>
            </a:r>
          </a:p>
          <a:p>
            <a:r>
              <a:rPr lang="en-US" dirty="0" smtClean="0"/>
              <a:t>… cost $300,000 each to create …</a:t>
            </a:r>
          </a:p>
          <a:p>
            <a:r>
              <a:rPr lang="en-US" dirty="0" smtClean="0"/>
              <a:t>… $7000 each to “publish” [*]… </a:t>
            </a:r>
          </a:p>
          <a:p>
            <a:r>
              <a:rPr lang="en-US" dirty="0" smtClean="0"/>
              <a:t>…  $10,000,000,000 from academic libraries …</a:t>
            </a:r>
          </a:p>
          <a:p>
            <a:r>
              <a:rPr lang="en-US" dirty="0" smtClean="0"/>
              <a:t>… to “publishers” who forbid access to 99.9% of citizens of the world …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600" i="1" dirty="0" smtClean="0"/>
              <a:t>[+] Figures probably +- 50 %</a:t>
            </a:r>
          </a:p>
          <a:p>
            <a:pPr marL="0" indent="0">
              <a:buNone/>
            </a:pPr>
            <a:r>
              <a:rPr lang="en-US" sz="2600" i="1" dirty="0" smtClean="0"/>
              <a:t>[*] </a:t>
            </a:r>
            <a:r>
              <a:rPr lang="en-US" sz="2600" i="1" dirty="0" err="1" smtClean="0"/>
              <a:t>arXiV</a:t>
            </a:r>
            <a:r>
              <a:rPr lang="en-US" sz="2600" i="1" dirty="0" smtClean="0"/>
              <a:t> preprint server costs $7 USD per paper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327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9738" y="287506"/>
            <a:ext cx="68249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US Taxpayers spend 139 Billion USD / </a:t>
            </a:r>
            <a:r>
              <a:rPr lang="en-US" sz="3200" dirty="0" err="1" smtClean="0"/>
              <a:t>yr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3200" dirty="0" smtClean="0"/>
              <a:t>on Scientific Research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18076" y="1799640"/>
            <a:ext cx="71404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4 Billion USD on human genome</a:t>
            </a:r>
          </a:p>
          <a:p>
            <a:pPr algn="ctr"/>
            <a:r>
              <a:rPr lang="en-US" sz="3200" dirty="0" smtClean="0"/>
              <a:t>yielded 800 Billion USD and 4 M job-years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483" y="3651873"/>
            <a:ext cx="6295921" cy="26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1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4060" y="1468815"/>
            <a:ext cx="79645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…three </a:t>
            </a:r>
            <a:r>
              <a:rPr lang="en-US" sz="3200" dirty="0"/>
              <a:t>problems—flawed design, non-publication, and poor reporting—together meant </a:t>
            </a:r>
            <a:r>
              <a:rPr lang="en-US" sz="3200" b="1" dirty="0" smtClean="0"/>
              <a:t>&gt;85</a:t>
            </a:r>
            <a:r>
              <a:rPr lang="en-US" sz="3200" b="1" dirty="0"/>
              <a:t>% of research funds were wasted</a:t>
            </a:r>
            <a:r>
              <a:rPr lang="en-US" sz="3200" dirty="0"/>
              <a:t>, </a:t>
            </a:r>
            <a:r>
              <a:rPr lang="en-US" sz="3200" dirty="0" smtClean="0"/>
              <a:t>a </a:t>
            </a:r>
            <a:r>
              <a:rPr lang="en-US" sz="3200" dirty="0"/>
              <a:t>global total loss </a:t>
            </a:r>
            <a:r>
              <a:rPr lang="en-US" sz="3200" b="1" dirty="0" smtClean="0"/>
              <a:t>&gt;100 </a:t>
            </a:r>
            <a:r>
              <a:rPr lang="en-US" sz="3200" b="1" dirty="0"/>
              <a:t>billion </a:t>
            </a:r>
            <a:r>
              <a:rPr lang="en-US" sz="3200" b="1" dirty="0" smtClean="0"/>
              <a:t>USD per </a:t>
            </a:r>
            <a:r>
              <a:rPr lang="en-US" sz="3200" b="1" dirty="0"/>
              <a:t>year</a:t>
            </a:r>
            <a:r>
              <a:rPr lang="en-US" sz="3200" dirty="0" smtClean="0"/>
              <a:t>. </a:t>
            </a:r>
            <a:r>
              <a:rPr lang="en-US" sz="1600" i="1" dirty="0" smtClean="0"/>
              <a:t>[Lancet </a:t>
            </a:r>
            <a:r>
              <a:rPr lang="en-US" sz="1600" i="1" dirty="0" smtClean="0"/>
              <a:t>2009</a:t>
            </a:r>
            <a:r>
              <a:rPr lang="en-US" sz="1600" dirty="0">
                <a:hlinkClick r:id="rId2"/>
              </a:rPr>
              <a:t>http://www.thelancet.com/journals/lancet​/article/PIIS0140-6736%2809%2960329-9/fu​lltext</a:t>
            </a:r>
            <a:r>
              <a:rPr lang="en-US" sz="1600" dirty="0"/>
              <a:t>.</a:t>
            </a:r>
            <a:r>
              <a:rPr lang="en-US" sz="1600" i="1" dirty="0" smtClean="0"/>
              <a:t>]</a:t>
            </a:r>
            <a:endParaRPr lang="en-US" sz="1600" i="1" dirty="0"/>
          </a:p>
        </p:txBody>
      </p:sp>
      <p:sp>
        <p:nvSpPr>
          <p:cNvPr id="4" name="Rectangle 3"/>
          <p:cNvSpPr/>
          <p:nvPr/>
        </p:nvSpPr>
        <p:spPr>
          <a:xfrm>
            <a:off x="554060" y="4399024"/>
            <a:ext cx="81441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[Even more] waste </a:t>
            </a:r>
            <a:r>
              <a:rPr lang="en-US" sz="3200" dirty="0"/>
              <a:t>clearly occurs after publication: from </a:t>
            </a:r>
            <a:r>
              <a:rPr lang="en-US" sz="3200" b="1" dirty="0"/>
              <a:t>poor access, poor dissemination, and poor uptake</a:t>
            </a:r>
            <a:r>
              <a:rPr lang="en-US" sz="3200" dirty="0"/>
              <a:t> of the findings of research. </a:t>
            </a:r>
            <a:endParaRPr lang="en-US" sz="3200" dirty="0" smtClean="0"/>
          </a:p>
          <a:p>
            <a:r>
              <a:rPr lang="en-US" sz="3200" i="1" dirty="0" smtClean="0"/>
              <a:t>[</a:t>
            </a:r>
            <a:r>
              <a:rPr lang="en-US" sz="2000" i="1" dirty="0" smtClean="0"/>
              <a:t>PLOS Medicine 2014-05-</a:t>
            </a:r>
            <a:r>
              <a:rPr lang="en-US" sz="2000" i="1" dirty="0" smtClean="0"/>
              <a:t>27 </a:t>
            </a:r>
            <a:r>
              <a:rPr lang="en-US" sz="2000" dirty="0"/>
              <a:t>DOI: 10.1371/journal.pmed.1001651</a:t>
            </a:r>
            <a:r>
              <a:rPr lang="en-US" sz="2000" i="1" dirty="0" smtClean="0"/>
              <a:t>]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923702" y="500389"/>
            <a:ext cx="7276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Bad publication wastes science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880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329" y="529628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Authors don’t deposit data (Ross </a:t>
            </a:r>
            <a:r>
              <a:rPr lang="en-US" sz="3600" dirty="0" err="1" smtClean="0"/>
              <a:t>Mounce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88" b="8688"/>
          <a:stretch>
            <a:fillRect/>
          </a:stretch>
        </p:blipFill>
        <p:spPr>
          <a:xfrm>
            <a:off x="457200" y="488112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1416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4004</TotalTime>
  <Words>1610</Words>
  <Application>Microsoft Macintosh PowerPoint</Application>
  <PresentationFormat>On-screen Show (4:3)</PresentationFormat>
  <Paragraphs>295</Paragraphs>
  <Slides>47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1_Office Theme</vt:lpstr>
      <vt:lpstr>2_Office Theme</vt:lpstr>
      <vt:lpstr>Open Data  Open Notebook Science</vt:lpstr>
      <vt:lpstr>Retrieved 2014-08-08 </vt:lpstr>
      <vt:lpstr>Overview</vt:lpstr>
      <vt:lpstr>Reasons for Open Data/Science</vt:lpstr>
      <vt:lpstr>PowerPoint Presentation</vt:lpstr>
      <vt:lpstr>Scientific and Medical publication (STM)[+]</vt:lpstr>
      <vt:lpstr>PowerPoint Presentation</vt:lpstr>
      <vt:lpstr>PowerPoint Presentation</vt:lpstr>
      <vt:lpstr>Authors don’t deposit data (Ross Mounce)</vt:lpstr>
      <vt:lpstr>C) What’s the problem with this spectrum?</vt:lpstr>
      <vt:lpstr>PowerPoint Presentation</vt:lpstr>
      <vt:lpstr>PowerPoint Presentation</vt:lpstr>
      <vt:lpstr>PowerPoint Presentation</vt:lpstr>
      <vt:lpstr>Traditional Research and Publication</vt:lpstr>
      <vt:lpstr>Free/Open Software Development</vt:lpstr>
      <vt:lpstr>BornOS commits in 4 hours</vt:lpstr>
      <vt:lpstr>Continuous integration in PMR group does the code still work?</vt:lpstr>
      <vt:lpstr>Open data</vt:lpstr>
      <vt:lpstr>PowerPoint Presentation</vt:lpstr>
      <vt:lpstr>Elsevier wants to control Open Data</vt:lpstr>
      <vt:lpstr>PowerPoint Presentation</vt:lpstr>
      <vt:lpstr>PowerPoint Presentation</vt:lpstr>
      <vt:lpstr>Panton Principles for Open Data in science(2010)</vt:lpstr>
      <vt:lpstr>Panton Authors and Fellows</vt:lpstr>
      <vt:lpstr>PowerPoint Presentation</vt:lpstr>
      <vt:lpstr>Open Notebook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Realising OpenNotebookScience</vt:lpstr>
      <vt:lpstr>Self-benefit drives Open</vt:lpstr>
      <vt:lpstr>PowerPoint Presentation</vt:lpstr>
      <vt:lpstr>PowerPoint Presentation</vt:lpstr>
      <vt:lpstr>Open Notebook Science</vt:lpstr>
      <vt:lpstr>PowerPoint Presentation</vt:lpstr>
      <vt:lpstr>Open Notebook Science</vt:lpstr>
      <vt:lpstr>Benefits of OpenNotebookScience</vt:lpstr>
      <vt:lpstr>PowerPoint Presentation</vt:lpstr>
      <vt:lpstr>Open Notebook Science</vt:lpstr>
      <vt:lpstr>Traditional Research and Publication</vt:lpstr>
      <vt:lpstr>Open Notebook Science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Murray-Rust</dc:creator>
  <cp:lastModifiedBy>Peter Murray-Rust</cp:lastModifiedBy>
  <cp:revision>100</cp:revision>
  <dcterms:created xsi:type="dcterms:W3CDTF">2014-05-14T06:19:06Z</dcterms:created>
  <dcterms:modified xsi:type="dcterms:W3CDTF">2014-08-22T11:29:08Z</dcterms:modified>
</cp:coreProperties>
</file>