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82" r:id="rId2"/>
    <p:sldId id="410" r:id="rId3"/>
    <p:sldId id="436" r:id="rId4"/>
    <p:sldId id="437" r:id="rId5"/>
    <p:sldId id="438" r:id="rId6"/>
    <p:sldId id="439" r:id="rId7"/>
    <p:sldId id="440" r:id="rId8"/>
    <p:sldId id="441" r:id="rId9"/>
    <p:sldId id="442" r:id="rId10"/>
    <p:sldId id="443" r:id="rId11"/>
    <p:sldId id="444" r:id="rId12"/>
    <p:sldId id="445" r:id="rId13"/>
    <p:sldId id="411" r:id="rId14"/>
    <p:sldId id="421" r:id="rId15"/>
    <p:sldId id="405" r:id="rId16"/>
    <p:sldId id="407" r:id="rId17"/>
    <p:sldId id="406" r:id="rId18"/>
    <p:sldId id="408" r:id="rId19"/>
    <p:sldId id="346" r:id="rId20"/>
    <p:sldId id="347" r:id="rId21"/>
    <p:sldId id="348" r:id="rId22"/>
    <p:sldId id="334" r:id="rId23"/>
    <p:sldId id="338" r:id="rId24"/>
    <p:sldId id="339" r:id="rId25"/>
    <p:sldId id="344" r:id="rId26"/>
    <p:sldId id="345" r:id="rId27"/>
    <p:sldId id="336" r:id="rId28"/>
    <p:sldId id="337" r:id="rId29"/>
    <p:sldId id="349" r:id="rId30"/>
    <p:sldId id="350" r:id="rId31"/>
    <p:sldId id="370" r:id="rId32"/>
    <p:sldId id="371" r:id="rId33"/>
    <p:sldId id="372" r:id="rId34"/>
    <p:sldId id="435" r:id="rId35"/>
    <p:sldId id="448" r:id="rId36"/>
    <p:sldId id="449" r:id="rId37"/>
    <p:sldId id="450" r:id="rId38"/>
    <p:sldId id="451" r:id="rId39"/>
    <p:sldId id="452" r:id="rId40"/>
    <p:sldId id="453" r:id="rId41"/>
    <p:sldId id="433" r:id="rId42"/>
    <p:sldId id="446" r:id="rId43"/>
    <p:sldId id="447" r:id="rId44"/>
    <p:sldId id="434" r:id="rId45"/>
    <p:sldId id="374" r:id="rId46"/>
    <p:sldId id="376" r:id="rId47"/>
    <p:sldId id="377" r:id="rId48"/>
    <p:sldId id="378" r:id="rId49"/>
    <p:sldId id="379" r:id="rId50"/>
    <p:sldId id="430" r:id="rId51"/>
    <p:sldId id="432" r:id="rId52"/>
    <p:sldId id="454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8" autoAdjust="0"/>
    <p:restoredTop sz="77536" autoAdjust="0"/>
  </p:normalViewPr>
  <p:slideViewPr>
    <p:cSldViewPr>
      <p:cViewPr>
        <p:scale>
          <a:sx n="66" d="100"/>
          <a:sy n="66" d="100"/>
        </p:scale>
        <p:origin x="-1373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41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423BA-90AB-4688-9E9D-F099006BE1EE}" type="datetimeFigureOut">
              <a:rPr lang="en-US" smtClean="0"/>
              <a:pPr/>
              <a:t>8/20/2014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E4698-9BB8-4D09-939D-8ABD38390665}" type="slidenum">
              <a:rPr lang="en-SG" smtClean="0"/>
              <a:pPr/>
              <a:t>‹#›</a:t>
            </a:fld>
            <a:endParaRPr lang="en-S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hackteria.org/?p=1637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edia/set/?set=a.549545511747116.131034.284578538243816&amp;type=1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flickr.com/photos/92698778@N04/8447886916/in/photostream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SG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C63A84-4DDA-4457-8C42-8D4DB5B86125}" type="slidenum">
              <a:rPr lang="en-SG" smtClean="0"/>
              <a:pPr>
                <a:defRPr/>
              </a:pPr>
              <a:t>1</a:t>
            </a:fld>
            <a:endParaRPr lang="en-SG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D11092-73E7-4FFB-93EF-6EB2C546D4CB}" type="slidenum">
              <a:rPr lang="en-SG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SG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77B952-9B86-4917-A6A6-C5C4DAC93EF0}" type="slidenum">
              <a:rPr lang="en-SG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SG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6FECD8-E837-4027-B837-9FE2175BC187}" type="slidenum">
              <a:rPr lang="en-SG" smtClean="0"/>
              <a:pPr>
                <a:defRPr/>
              </a:pPr>
              <a:t>2</a:t>
            </a:fld>
            <a:endParaRPr lang="en-SG"/>
          </a:p>
        </p:txBody>
      </p:sp>
    </p:spTree>
    <p:extLst>
      <p:ext uri="{BB962C8B-B14F-4D97-AF65-F5344CB8AC3E}">
        <p14:creationId xmlns="" xmlns:p14="http://schemas.microsoft.com/office/powerpoint/2010/main" val="3888975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Researcher at Microbiology Lab and Consultant at </a:t>
            </a:r>
            <a:r>
              <a:rPr lang="en-US" dirty="0" err="1" smtClean="0"/>
              <a:t>Bangun</a:t>
            </a:r>
            <a:r>
              <a:rPr lang="en-US" dirty="0" smtClean="0"/>
              <a:t> Indonesia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8457-F905-4478-BBB8-DA6DE76AC8E5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814599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hlinkClick r:id="rId3"/>
              </a:rPr>
              <a:t>http://hackteria.org/?p=1637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8457-F905-4478-BBB8-DA6DE76AC8E5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307548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hlinkClick r:id="rId3"/>
              </a:rPr>
              <a:t>https://www.facebook.com/media/set/?set=a.549545511747116.131034.284578538243816&amp;type=1</a:t>
            </a:r>
            <a:endParaRPr lang="en-GB" dirty="0" smtClean="0"/>
          </a:p>
          <a:p>
            <a:r>
              <a:rPr lang="en-GB" dirty="0" smtClean="0">
                <a:hlinkClick r:id="rId4"/>
              </a:rPr>
              <a:t>http://www.flickr.com/photos/92698778@N04/8447886916/in/photostream/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8457-F905-4478-BBB8-DA6DE76AC8E5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168325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A8457-F905-4478-BBB8-DA6DE76AC8E5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211622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SG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39B721-DBE6-49FA-8AD2-D3FDB7B71692}" type="slidenum">
              <a:rPr lang="en-SG" smtClean="0"/>
              <a:pPr>
                <a:defRPr/>
              </a:pPr>
              <a:t>13</a:t>
            </a:fld>
            <a:endParaRPr lang="en-SG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61D558-E4F3-498C-AE50-54744669EC9E}" type="slidenum">
              <a:rPr lang="en-SG" smtClean="0"/>
              <a:pPr>
                <a:defRPr/>
              </a:pPr>
              <a:t>14</a:t>
            </a:fld>
            <a:endParaRPr lang="en-SG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SG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960EB5-3335-4584-AEEC-1F9414B8EF23}" type="slidenum">
              <a:rPr lang="en-SG" smtClean="0"/>
              <a:pPr>
                <a:defRPr/>
              </a:pPr>
              <a:t>50</a:t>
            </a:fld>
            <a:endParaRPr lang="en-SG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DEF5-9715-4098-94B9-018116EC5200}" type="datetimeFigureOut">
              <a:rPr lang="en-US" smtClean="0"/>
              <a:pPr/>
              <a:t>8/20/2014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61D64-80D6-4EE9-8CA4-D7686E882D83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DEF5-9715-4098-94B9-018116EC5200}" type="datetimeFigureOut">
              <a:rPr lang="en-US" smtClean="0"/>
              <a:pPr/>
              <a:t>8/20/2014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61D64-80D6-4EE9-8CA4-D7686E882D83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DEF5-9715-4098-94B9-018116EC5200}" type="datetimeFigureOut">
              <a:rPr lang="en-US" smtClean="0"/>
              <a:pPr/>
              <a:t>8/20/2014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61D64-80D6-4EE9-8CA4-D7686E882D83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DEF5-9715-4098-94B9-018116EC5200}" type="datetimeFigureOut">
              <a:rPr lang="en-US" smtClean="0"/>
              <a:pPr/>
              <a:t>8/20/2014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61D64-80D6-4EE9-8CA4-D7686E882D83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DEF5-9715-4098-94B9-018116EC5200}" type="datetimeFigureOut">
              <a:rPr lang="en-US" smtClean="0"/>
              <a:pPr/>
              <a:t>8/20/2014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61D64-80D6-4EE9-8CA4-D7686E882D83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DEF5-9715-4098-94B9-018116EC5200}" type="datetimeFigureOut">
              <a:rPr lang="en-US" smtClean="0"/>
              <a:pPr/>
              <a:t>8/20/2014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61D64-80D6-4EE9-8CA4-D7686E882D83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DEF5-9715-4098-94B9-018116EC5200}" type="datetimeFigureOut">
              <a:rPr lang="en-US" smtClean="0"/>
              <a:pPr/>
              <a:t>8/20/2014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61D64-80D6-4EE9-8CA4-D7686E882D83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DEF5-9715-4098-94B9-018116EC5200}" type="datetimeFigureOut">
              <a:rPr lang="en-US" smtClean="0"/>
              <a:pPr/>
              <a:t>8/20/2014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61D64-80D6-4EE9-8CA4-D7686E882D83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DEF5-9715-4098-94B9-018116EC5200}" type="datetimeFigureOut">
              <a:rPr lang="en-US" smtClean="0"/>
              <a:pPr/>
              <a:t>8/20/2014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61D64-80D6-4EE9-8CA4-D7686E882D83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DEF5-9715-4098-94B9-018116EC5200}" type="datetimeFigureOut">
              <a:rPr lang="en-US" smtClean="0"/>
              <a:pPr/>
              <a:t>8/20/2014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61D64-80D6-4EE9-8CA4-D7686E882D83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DEF5-9715-4098-94B9-018116EC5200}" type="datetimeFigureOut">
              <a:rPr lang="en-US" smtClean="0"/>
              <a:pPr/>
              <a:t>8/20/2014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61D64-80D6-4EE9-8CA4-D7686E882D83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FDEF5-9715-4098-94B9-018116EC5200}" type="datetimeFigureOut">
              <a:rPr lang="en-US" smtClean="0"/>
              <a:pPr/>
              <a:t>8/20/2014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61D64-80D6-4EE9-8CA4-D7686E882D83}" type="slidenum">
              <a:rPr lang="en-SG" smtClean="0"/>
              <a:pPr/>
              <a:t>‹#›</a:t>
            </a:fld>
            <a:endParaRPr lang="en-S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quantumbiosystems.com/feature/innovation.html?lang=en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marblar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fensivepatentlicense.com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ennisAng/BioStrike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io-Commons/Bio-Commons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ennisAng/BioStrike/blob/master/Biocoins/Biocoin%20Concept.md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500063" y="1643063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None/>
              <a:defRPr/>
            </a:pPr>
            <a:endParaRPr lang="en-US" sz="2200" dirty="0" smtClean="0">
              <a:latin typeface="+mn-lt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2200" dirty="0" smtClean="0">
              <a:latin typeface="+mn-lt"/>
            </a:endParaRPr>
          </a:p>
          <a:p>
            <a:pPr eaLnBrk="1" hangingPunct="1">
              <a:buFont typeface="Arial" charset="0"/>
              <a:buNone/>
              <a:defRPr/>
            </a:pPr>
            <a:endParaRPr lang="en-SG" sz="2200" dirty="0" smtClean="0">
              <a:latin typeface="+mn-lt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2200" b="1" dirty="0" smtClean="0">
              <a:latin typeface="+mn-lt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2200" b="1" dirty="0" smtClean="0">
              <a:latin typeface="+mn-lt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2200" b="1" dirty="0" smtClean="0">
              <a:latin typeface="+mn-lt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2200" b="1" dirty="0" smtClean="0">
              <a:latin typeface="+mn-lt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2200" b="1" dirty="0" smtClean="0">
              <a:latin typeface="+mn-lt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en-US" sz="2200" b="1" dirty="0" err="1" smtClean="0">
                <a:latin typeface="+mn-lt"/>
              </a:rPr>
              <a:t>Denisa</a:t>
            </a:r>
            <a:r>
              <a:rPr lang="en-US" sz="2200" b="1" dirty="0" smtClean="0">
                <a:latin typeface="+mn-lt"/>
              </a:rPr>
              <a:t> </a:t>
            </a:r>
            <a:r>
              <a:rPr lang="en-US" sz="2200" b="1" dirty="0" err="1" smtClean="0">
                <a:latin typeface="+mn-lt"/>
              </a:rPr>
              <a:t>Kera</a:t>
            </a:r>
            <a:endParaRPr lang="en-SG" sz="2200" b="1" dirty="0" smtClean="0">
              <a:latin typeface="+mn-lt"/>
            </a:endParaRPr>
          </a:p>
          <a:p>
            <a:pPr marL="0" indent="0">
              <a:buNone/>
              <a:defRPr/>
            </a:pPr>
            <a:r>
              <a:rPr lang="en-SG" sz="2400" dirty="0" smtClean="0">
                <a:latin typeface="+mn-lt"/>
              </a:rPr>
              <a:t>National University of Singapore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sz="2200" dirty="0" smtClean="0">
                <a:latin typeface="+mn-lt"/>
              </a:rPr>
              <a:t>facebook.com/</a:t>
            </a:r>
            <a:r>
              <a:rPr lang="en-US" sz="2200" dirty="0" err="1" smtClean="0">
                <a:latin typeface="+mn-lt"/>
              </a:rPr>
              <a:t>DenisaKera</a:t>
            </a:r>
            <a:endParaRPr lang="en-US" sz="2200" dirty="0">
              <a:latin typeface="+mn-lt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sz="2200" dirty="0">
                <a:latin typeface="+mn-lt"/>
              </a:rPr>
              <a:t>nus.academia.edu/</a:t>
            </a:r>
            <a:r>
              <a:rPr lang="en-US" sz="2200" dirty="0" err="1">
                <a:latin typeface="+mn-lt"/>
              </a:rPr>
              <a:t>DenisaKera</a:t>
            </a:r>
            <a:r>
              <a:rPr lang="en-US" sz="2200" dirty="0">
                <a:latin typeface="+mn-lt"/>
              </a:rPr>
              <a:t>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Open Science &amp; Hardware: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patent zombies, chimeras and future monsters</a:t>
            </a:r>
            <a:endParaRPr lang="en-SG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VJ-</a:t>
            </a:r>
            <a:r>
              <a:rPr lang="en-US" dirty="0" err="1" smtClean="0">
                <a:latin typeface="+mn-lt"/>
              </a:rPr>
              <a:t>ing</a:t>
            </a:r>
            <a:r>
              <a:rPr lang="en-US" dirty="0" smtClean="0">
                <a:latin typeface="+mn-lt"/>
              </a:rPr>
              <a:t> with microscopes</a:t>
            </a:r>
            <a:endParaRPr lang="en-GB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 descr="Senja Opening - squaresolid, dusjagr, manticore, joan praha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8001000" cy="533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2875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Open CFU, </a:t>
            </a:r>
            <a:r>
              <a:rPr lang="en-US" sz="3200" dirty="0" err="1">
                <a:latin typeface="+mn-lt"/>
              </a:rPr>
              <a:t>realtime</a:t>
            </a:r>
            <a:r>
              <a:rPr lang="en-US" sz="3200" dirty="0">
                <a:latin typeface="+mn-lt"/>
              </a:rPr>
              <a:t> colony </a:t>
            </a:r>
            <a:r>
              <a:rPr lang="en-US" sz="3200" dirty="0" smtClean="0">
                <a:latin typeface="+mn-lt"/>
              </a:rPr>
              <a:t>counter that uses low </a:t>
            </a:r>
            <a:r>
              <a:rPr lang="en-US" sz="3200" dirty="0">
                <a:latin typeface="+mn-lt"/>
              </a:rPr>
              <a:t>magnification microscope webcam.</a:t>
            </a:r>
            <a:endParaRPr lang="en-GB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530" name="Picture 2" descr="https://fbcdn-sphotos-d-a.akamaihd.net/hphotos-ak-frc1/s720x720/249168_4817173748063_69154095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57337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fbcdn-sphotos-b-a.akamaihd.net/hphotos-ak-prn1/s720x720/943016_4783753872587_274493623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57337"/>
            <a:ext cx="6858000" cy="40100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3965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Agro-Hacking</a:t>
            </a:r>
            <a:r>
              <a:rPr lang="en-US" dirty="0">
                <a:latin typeface="+mn-lt"/>
              </a:rPr>
              <a:t>: </a:t>
            </a:r>
            <a:r>
              <a:rPr lang="en-US" dirty="0" err="1">
                <a:latin typeface="+mn-lt"/>
              </a:rPr>
              <a:t>Mycorrhizal</a:t>
            </a:r>
            <a:r>
              <a:rPr lang="en-US" dirty="0">
                <a:latin typeface="+mn-lt"/>
              </a:rPr>
              <a:t> Spores</a:t>
            </a:r>
            <a:endParaRPr lang="en-GB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178082"/>
            <a:ext cx="3657600" cy="13812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+mn-lt"/>
              </a:rPr>
              <a:t>Hacked webcams as Plug and Play microscope </a:t>
            </a:r>
            <a:r>
              <a:rPr lang="en-US" sz="2200" dirty="0" smtClean="0">
                <a:latin typeface="+mn-lt"/>
              </a:rPr>
              <a:t>attachments</a:t>
            </a:r>
          </a:p>
          <a:p>
            <a:pPr marL="0" indent="0">
              <a:buNone/>
            </a:pPr>
            <a:r>
              <a:rPr lang="en-US" sz="2200" dirty="0" smtClean="0">
                <a:latin typeface="+mn-lt"/>
              </a:rPr>
              <a:t>2MP </a:t>
            </a:r>
            <a:r>
              <a:rPr lang="en-US" sz="2200" dirty="0">
                <a:latin typeface="+mn-lt"/>
              </a:rPr>
              <a:t>webcam image sensor and 10x </a:t>
            </a:r>
            <a:r>
              <a:rPr lang="en-US" sz="2200" dirty="0" err="1">
                <a:latin typeface="+mn-lt"/>
              </a:rPr>
              <a:t>okular</a:t>
            </a:r>
            <a:r>
              <a:rPr lang="en-US" sz="2200" dirty="0">
                <a:latin typeface="+mn-lt"/>
              </a:rPr>
              <a:t>/eyepiece lens.</a:t>
            </a:r>
            <a:endParaRPr lang="en-GB" sz="2200" dirty="0">
              <a:latin typeface="+mn-lt"/>
            </a:endParaRPr>
          </a:p>
        </p:txBody>
      </p:sp>
      <p:pic>
        <p:nvPicPr>
          <p:cNvPr id="3074" name="Picture 2" descr="https://fbcdn-sphotos-d-a.akamaihd.net/hphotos-ak-ash4/1003009_10200220725461656_199191249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9" y="1468315"/>
            <a:ext cx="4368801" cy="3276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fbcdn-sphotos-g-a.akamaihd.net/hphotos-ak-prn2/988262_10200219475470407_185530859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799" y="1468314"/>
            <a:ext cx="4368801" cy="3276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fbcdn-sphotos-a-a.akamaihd.net/hphotos-ak-ash4/1003839_10200259734396855_1637083072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722" y="3661116"/>
            <a:ext cx="4192953" cy="31447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6992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dirty="0" smtClean="0"/>
              <a:t>Open Source Hardware (OSHW)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500034" y="171448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SG" sz="2800" dirty="0" smtClean="0"/>
          </a:p>
          <a:p>
            <a:pPr>
              <a:buNone/>
            </a:pPr>
            <a:r>
              <a:rPr lang="en-SG" sz="2800" dirty="0" smtClean="0">
                <a:latin typeface="+mn-lt"/>
              </a:rPr>
              <a:t>Open Science and Citizen Science advocacy</a:t>
            </a:r>
          </a:p>
          <a:p>
            <a:pPr>
              <a:buNone/>
            </a:pPr>
            <a:r>
              <a:rPr lang="en-SG" sz="2800" dirty="0" smtClean="0">
                <a:latin typeface="+mn-lt"/>
              </a:rPr>
              <a:t>Research </a:t>
            </a:r>
            <a:r>
              <a:rPr lang="en-SG" sz="2800" dirty="0" smtClean="0"/>
              <a:t>infrastructure </a:t>
            </a:r>
            <a:r>
              <a:rPr lang="en-SG" sz="2800" dirty="0" smtClean="0">
                <a:latin typeface="+mn-lt"/>
              </a:rPr>
              <a:t>in the Global South</a:t>
            </a:r>
          </a:p>
          <a:p>
            <a:pPr>
              <a:buNone/>
            </a:pPr>
            <a:endParaRPr lang="en-SG" sz="2800" b="1" dirty="0" smtClean="0"/>
          </a:p>
          <a:p>
            <a:pPr>
              <a:buNone/>
            </a:pPr>
            <a:r>
              <a:rPr lang="en-SG" sz="2800" dirty="0" smtClean="0">
                <a:latin typeface="+mn-lt"/>
              </a:rPr>
              <a:t>Open Hardware &amp; Traditional Crafts</a:t>
            </a:r>
            <a:endParaRPr lang="en-SG" sz="2800" dirty="0" smtClean="0"/>
          </a:p>
          <a:p>
            <a:pPr>
              <a:buNone/>
            </a:pPr>
            <a:r>
              <a:rPr lang="en-GB" sz="2800" dirty="0" smtClean="0">
                <a:latin typeface="+mn-lt"/>
              </a:rPr>
              <a:t>DIYbio prototypes collection &amp; archive</a:t>
            </a:r>
          </a:p>
        </p:txBody>
      </p:sp>
    </p:spTree>
    <p:extLst>
      <p:ext uri="{BB962C8B-B14F-4D97-AF65-F5344CB8AC3E}">
        <p14:creationId xmlns="" xmlns:p14="http://schemas.microsoft.com/office/powerpoint/2010/main" val="135626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4" descr="https://lh4.ggpht.com/-wOg2uZdntyQ/Si1jHVeVnNI/AAAAAAAABRo/t5cCEuBGXfQ/s0/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57158" y="785794"/>
            <a:ext cx="4224337" cy="3167062"/>
          </a:xfrm>
        </p:spPr>
      </p:pic>
      <p:pic>
        <p:nvPicPr>
          <p:cNvPr id="5124" name="Picture 6" descr="http://makekits.files.wordpress.com/2011/11/makerbot.jpg?w=5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1538" y="1071546"/>
            <a:ext cx="4354512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8" descr="https://encrypted-tbn1.gstatic.com/images?q=tbn:ANd9GcS_AmdmylkwsU4FqAmUoUcI-0RxT29z5IGeSqNPar_290hiH9ZOR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4246580"/>
            <a:ext cx="3678237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OSHW &amp; </a:t>
            </a:r>
            <a:br>
              <a:rPr lang="en-US" dirty="0" smtClean="0"/>
            </a:br>
            <a:r>
              <a:rPr lang="en-US" dirty="0" smtClean="0"/>
              <a:t>Open Science education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OSHW is not really open </a:t>
            </a:r>
            <a:r>
              <a:rPr lang="en-US" dirty="0" smtClean="0"/>
              <a:t>nor </a:t>
            </a:r>
            <a:r>
              <a:rPr lang="en-US" dirty="0" smtClean="0"/>
              <a:t>it is a technology….  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It is a patent</a:t>
            </a:r>
            <a:r>
              <a:rPr lang="en-US" dirty="0" smtClean="0"/>
              <a:t> zombie (expiring patents) and </a:t>
            </a:r>
          </a:p>
          <a:p>
            <a:pPr>
              <a:buNone/>
            </a:pPr>
            <a:r>
              <a:rPr lang="en-US" dirty="0" smtClean="0"/>
              <a:t>chimera (semi-open)… </a:t>
            </a:r>
          </a:p>
          <a:p>
            <a:pPr>
              <a:buNone/>
            </a:pPr>
            <a:r>
              <a:rPr lang="en-US" dirty="0" smtClean="0"/>
              <a:t>we need new monsters (</a:t>
            </a:r>
            <a:r>
              <a:rPr lang="en-US" dirty="0" smtClean="0"/>
              <a:t>experiment and test):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	legal challenges &amp; opportunities </a:t>
            </a:r>
          </a:p>
          <a:p>
            <a:pPr>
              <a:buNone/>
            </a:pPr>
            <a:r>
              <a:rPr lang="en-US" dirty="0" smtClean="0"/>
              <a:t>		stakeholders relations</a:t>
            </a:r>
          </a:p>
          <a:p>
            <a:pPr>
              <a:buNone/>
            </a:pPr>
            <a:r>
              <a:rPr lang="en-US" dirty="0" smtClean="0"/>
              <a:t>		empowerment (tools of production)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sz="4000" dirty="0" smtClean="0">
                <a:latin typeface="+mn-lt"/>
              </a:rPr>
              <a:t>Hypotheses</a:t>
            </a:r>
            <a:endParaRPr lang="en-SG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SG" dirty="0" smtClean="0">
                <a:latin typeface="+mn-lt"/>
              </a:rPr>
              <a:t>	Hybrids of OSHW &amp; patents </a:t>
            </a:r>
            <a:r>
              <a:rPr lang="en-SG" dirty="0" smtClean="0">
                <a:latin typeface="+mn-lt"/>
              </a:rPr>
              <a:t>(monsters, chimeras and zombies) support </a:t>
            </a:r>
            <a:r>
              <a:rPr lang="en-SG" dirty="0" smtClean="0">
                <a:latin typeface="+mn-lt"/>
              </a:rPr>
              <a:t>technology transfer of emergent technologies &amp; unique research infrastructure enabling North-South, but also South-South research cooperation.</a:t>
            </a:r>
          </a:p>
          <a:p>
            <a:pPr>
              <a:buNone/>
            </a:pPr>
            <a:endParaRPr lang="en-SG" dirty="0" smtClean="0">
              <a:latin typeface="+mn-lt"/>
            </a:endParaRPr>
          </a:p>
          <a:p>
            <a:pPr>
              <a:buNone/>
            </a:pPr>
            <a:r>
              <a:rPr lang="en-SG" dirty="0" smtClean="0">
                <a:latin typeface="+mn-lt"/>
              </a:rPr>
              <a:t>	</a:t>
            </a:r>
            <a:r>
              <a:rPr lang="en-SG" b="1" dirty="0" smtClean="0">
                <a:latin typeface="+mn-lt"/>
              </a:rPr>
              <a:t>Method:</a:t>
            </a:r>
            <a:r>
              <a:rPr lang="en-SG" dirty="0" smtClean="0">
                <a:latin typeface="+mn-lt"/>
              </a:rPr>
              <a:t> </a:t>
            </a:r>
          </a:p>
          <a:p>
            <a:pPr>
              <a:buNone/>
            </a:pPr>
            <a:r>
              <a:rPr lang="en-SG" dirty="0" smtClean="0">
                <a:latin typeface="+mn-lt"/>
              </a:rPr>
              <a:t>	Ethnography &amp; </a:t>
            </a:r>
            <a:r>
              <a:rPr lang="en-SG" dirty="0" err="1" smtClean="0">
                <a:latin typeface="+mn-lt"/>
              </a:rPr>
              <a:t>Hackathons</a:t>
            </a:r>
            <a:endParaRPr lang="en-SG" dirty="0" smtClean="0">
              <a:latin typeface="+mn-lt"/>
            </a:endParaRPr>
          </a:p>
          <a:p>
            <a:pPr>
              <a:buNone/>
            </a:pPr>
            <a:endParaRPr lang="en-SG" dirty="0" smtClean="0">
              <a:latin typeface="+mn-lt"/>
            </a:endParaRPr>
          </a:p>
          <a:p>
            <a:pPr>
              <a:buNone/>
            </a:pPr>
            <a:r>
              <a:rPr lang="en-SG" dirty="0" smtClean="0">
                <a:latin typeface="+mn-lt"/>
              </a:rPr>
              <a:t>	</a:t>
            </a:r>
            <a:r>
              <a:rPr lang="en-SG" b="1" dirty="0" smtClean="0">
                <a:latin typeface="+mn-lt"/>
              </a:rPr>
              <a:t>Goal: </a:t>
            </a:r>
          </a:p>
          <a:p>
            <a:pPr>
              <a:buNone/>
            </a:pPr>
            <a:r>
              <a:rPr lang="en-SG" b="1" dirty="0" smtClean="0">
                <a:latin typeface="+mn-lt"/>
              </a:rPr>
              <a:t>	</a:t>
            </a:r>
            <a:r>
              <a:rPr lang="en-SG" dirty="0" smtClean="0">
                <a:latin typeface="+mn-lt"/>
              </a:rPr>
              <a:t>Experimental Model for Governance of Emergent Technologies &amp; Science Diplomacy &amp; “Science Justice” for the Global South.</a:t>
            </a:r>
            <a:endParaRPr lang="en-SG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Emergent themes	</a:t>
            </a:r>
            <a:endParaRPr lang="en-S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T</a:t>
            </a:r>
            <a:r>
              <a:rPr lang="en-US" dirty="0" smtClean="0">
                <a:latin typeface="+mn-lt"/>
              </a:rPr>
              <a:t>echnology transfer</a:t>
            </a:r>
          </a:p>
          <a:p>
            <a:pPr>
              <a:buNone/>
            </a:pPr>
            <a:r>
              <a:rPr lang="en-US" dirty="0" smtClean="0">
                <a:latin typeface="+mn-lt"/>
              </a:rPr>
              <a:t>hybrids of OSHW &amp; patents, expiring patents</a:t>
            </a:r>
          </a:p>
          <a:p>
            <a:pPr>
              <a:buNone/>
            </a:pPr>
            <a:r>
              <a:rPr lang="en-US" i="1" dirty="0" smtClean="0"/>
              <a:t>(biosensors)</a:t>
            </a:r>
            <a:endParaRPr lang="en-US" i="1" dirty="0" smtClean="0">
              <a:latin typeface="+mn-lt"/>
            </a:endParaRPr>
          </a:p>
          <a:p>
            <a:pPr>
              <a:buNone/>
            </a:pPr>
            <a:endParaRPr lang="en-US" dirty="0" smtClean="0">
              <a:latin typeface="+mn-lt"/>
            </a:endParaRPr>
          </a:p>
          <a:p>
            <a:pPr>
              <a:buNone/>
            </a:pPr>
            <a:r>
              <a:rPr lang="en-US" dirty="0" smtClean="0">
                <a:latin typeface="+mn-lt"/>
              </a:rPr>
              <a:t>Agro-hacking &amp; rural </a:t>
            </a:r>
            <a:r>
              <a:rPr lang="en-US" dirty="0" err="1" smtClean="0">
                <a:latin typeface="+mn-lt"/>
              </a:rPr>
              <a:t>hackerspaces</a:t>
            </a:r>
            <a:endParaRPr lang="en-US" dirty="0" smtClean="0">
              <a:latin typeface="+mn-lt"/>
            </a:endParaRPr>
          </a:p>
          <a:p>
            <a:pPr>
              <a:buNone/>
            </a:pPr>
            <a:r>
              <a:rPr lang="en-US" i="1" dirty="0" smtClean="0">
                <a:latin typeface="+mn-lt"/>
              </a:rPr>
              <a:t>(spectrometers for quantifying crops &amp; nutrient values)</a:t>
            </a:r>
          </a:p>
          <a:p>
            <a:pPr marL="514350" indent="-514350">
              <a:buNone/>
            </a:pPr>
            <a:endParaRPr lang="en-US" dirty="0" smtClean="0">
              <a:latin typeface="+mn-lt"/>
            </a:endParaRPr>
          </a:p>
          <a:p>
            <a:pPr marL="514350" indent="-514350">
              <a:buNone/>
            </a:pPr>
            <a:r>
              <a:rPr lang="en-US" dirty="0" smtClean="0">
                <a:latin typeface="+mn-lt"/>
              </a:rPr>
              <a:t>Soil </a:t>
            </a:r>
            <a:r>
              <a:rPr lang="en-US" dirty="0" err="1" smtClean="0">
                <a:latin typeface="+mn-lt"/>
              </a:rPr>
              <a:t>bioprostecting</a:t>
            </a:r>
            <a:r>
              <a:rPr lang="en-US" dirty="0" smtClean="0">
                <a:latin typeface="+mn-lt"/>
              </a:rPr>
              <a:t> </a:t>
            </a:r>
          </a:p>
          <a:p>
            <a:pPr marL="514350" indent="-514350">
              <a:buNone/>
            </a:pPr>
            <a:r>
              <a:rPr lang="en-US" dirty="0" smtClean="0">
                <a:latin typeface="+mn-lt"/>
              </a:rPr>
              <a:t>aka </a:t>
            </a:r>
            <a:r>
              <a:rPr lang="en-US" dirty="0" err="1" smtClean="0">
                <a:latin typeface="+mn-lt"/>
              </a:rPr>
              <a:t>Biostrike</a:t>
            </a:r>
            <a:r>
              <a:rPr lang="en-US" dirty="0" smtClean="0">
                <a:latin typeface="+mn-lt"/>
              </a:rPr>
              <a:t>, Lifepatch.org/UGM hacks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 smtClean="0">
                <a:latin typeface="+mn-lt"/>
              </a:rPr>
              <a:t>Ethnography/Case studies</a:t>
            </a:r>
            <a:endParaRPr lang="en-S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b="1" dirty="0" smtClean="0">
                <a:latin typeface="+mn-lt"/>
              </a:rPr>
              <a:t>Open Beehives </a:t>
            </a:r>
            <a:r>
              <a:rPr lang="en-US" dirty="0" smtClean="0">
                <a:latin typeface="+mn-lt"/>
              </a:rPr>
              <a:t>OSHW project supported by patented pesticide biosensor (SG, US)</a:t>
            </a:r>
          </a:p>
          <a:p>
            <a:pPr marL="514350" indent="-514350">
              <a:buAutoNum type="arabicPeriod"/>
            </a:pPr>
            <a:endParaRPr lang="en-US" dirty="0" smtClean="0">
              <a:latin typeface="+mn-lt"/>
            </a:endParaRPr>
          </a:p>
          <a:p>
            <a:pPr marL="514350" indent="-514350">
              <a:buAutoNum type="arabicPeriod"/>
            </a:pPr>
            <a:r>
              <a:rPr lang="en-SG" b="1" dirty="0" smtClean="0">
                <a:latin typeface="+mn-lt"/>
              </a:rPr>
              <a:t>Quantum </a:t>
            </a:r>
            <a:r>
              <a:rPr lang="en-SG" b="1" dirty="0" err="1" smtClean="0">
                <a:latin typeface="+mn-lt"/>
              </a:rPr>
              <a:t>Biosystems</a:t>
            </a:r>
            <a:r>
              <a:rPr lang="en-SG" dirty="0" smtClean="0">
                <a:latin typeface="+mn-lt"/>
              </a:rPr>
              <a:t>’ patented </a:t>
            </a:r>
            <a:r>
              <a:rPr lang="en-SG" dirty="0" err="1" smtClean="0">
                <a:latin typeface="+mn-lt"/>
              </a:rPr>
              <a:t>nanopore</a:t>
            </a:r>
            <a:r>
              <a:rPr lang="en-SG" dirty="0" smtClean="0">
                <a:latin typeface="+mn-lt"/>
              </a:rPr>
              <a:t> sequencing via </a:t>
            </a:r>
            <a:r>
              <a:rPr lang="en-SG" dirty="0" smtClean="0"/>
              <a:t>OSHW (JP, US) </a:t>
            </a:r>
            <a:endParaRPr lang="en-SG" dirty="0" smtClean="0">
              <a:latin typeface="+mn-lt"/>
            </a:endParaRPr>
          </a:p>
          <a:p>
            <a:pPr marL="514350" indent="-514350">
              <a:buAutoNum type="arabicPeriod"/>
            </a:pPr>
            <a:endParaRPr lang="en-US" dirty="0" smtClean="0">
              <a:latin typeface="+mn-lt"/>
            </a:endParaRPr>
          </a:p>
          <a:p>
            <a:pPr marL="514350" indent="-514350">
              <a:buAutoNum type="arabicPeriod"/>
            </a:pPr>
            <a:r>
              <a:rPr lang="en-US" b="1" dirty="0" err="1" smtClean="0">
                <a:latin typeface="+mn-lt"/>
              </a:rPr>
              <a:t>Biostrike</a:t>
            </a:r>
            <a:r>
              <a:rPr lang="en-US" b="1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(ID, CH, SG, EU, IL, NP)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latin typeface="+mn-lt"/>
              </a:rPr>
              <a:t>Open Beehives OSHW Project &amp; patented pesticide biosensor</a:t>
            </a:r>
            <a:endParaRPr lang="en-SG" sz="4000" dirty="0">
              <a:latin typeface="+mn-lt"/>
            </a:endParaRP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857364"/>
            <a:ext cx="4184661" cy="483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071678"/>
            <a:ext cx="669450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+mn-lt"/>
            </a:endParaRPr>
          </a:p>
        </p:txBody>
      </p:sp>
      <p:pic>
        <p:nvPicPr>
          <p:cNvPr id="7170" name="Picture 2" descr="http://www.feeder.ro/wp-content/uploads/2013/03/Hackidemia_16_17Mart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84984"/>
            <a:ext cx="2340740" cy="3312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hackteria.org/wiki/images/9/90/Hackteria_ban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648"/>
            <a:ext cx="4572000" cy="2914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hackerspaces.org/images/7/74/Brmlab_pos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43" y="116632"/>
            <a:ext cx="4124325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715172" y="3558321"/>
            <a:ext cx="21431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SG" dirty="0" smtClean="0">
                <a:latin typeface="Calibri" pitchFamily="34" charset="0"/>
              </a:rPr>
              <a:t>Designer &amp; Philosopher</a:t>
            </a:r>
          </a:p>
          <a:p>
            <a:pPr>
              <a:defRPr/>
            </a:pPr>
            <a:endParaRPr lang="en-SG" dirty="0" smtClean="0">
              <a:latin typeface="Calibri" pitchFamily="34" charset="0"/>
            </a:endParaRPr>
          </a:p>
          <a:p>
            <a:pPr>
              <a:defRPr/>
            </a:pPr>
            <a:endParaRPr lang="en-SG" dirty="0" smtClean="0">
              <a:latin typeface="Calibri" pitchFamily="34" charset="0"/>
            </a:endParaRPr>
          </a:p>
          <a:p>
            <a:pPr>
              <a:defRPr/>
            </a:pPr>
            <a:r>
              <a:rPr lang="en-SG" dirty="0" smtClean="0">
                <a:latin typeface="Calibri" pitchFamily="34" charset="0"/>
              </a:rPr>
              <a:t>MA Philosophy</a:t>
            </a:r>
          </a:p>
          <a:p>
            <a:pPr>
              <a:defRPr/>
            </a:pPr>
            <a:endParaRPr lang="en-SG" dirty="0" smtClean="0">
              <a:latin typeface="Calibri" pitchFamily="34" charset="0"/>
            </a:endParaRPr>
          </a:p>
          <a:p>
            <a:pPr>
              <a:defRPr/>
            </a:pPr>
            <a:r>
              <a:rPr lang="en-SG" dirty="0" smtClean="0">
                <a:latin typeface="Calibri" pitchFamily="34" charset="0"/>
              </a:rPr>
              <a:t>PhD Information Science</a:t>
            </a:r>
          </a:p>
        </p:txBody>
      </p:sp>
    </p:spTree>
    <p:extLst>
      <p:ext uri="{BB962C8B-B14F-4D97-AF65-F5344CB8AC3E}">
        <p14:creationId xmlns="" xmlns:p14="http://schemas.microsoft.com/office/powerpoint/2010/main" val="228052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 smtClean="0">
                <a:latin typeface="+mn-lt"/>
              </a:rPr>
              <a:t>Open Data &amp; </a:t>
            </a:r>
            <a:r>
              <a:rPr lang="en-SG" dirty="0" err="1" smtClean="0">
                <a:latin typeface="+mn-lt"/>
              </a:rPr>
              <a:t>Crowdsourcing</a:t>
            </a:r>
            <a:endParaRPr lang="en-SG" dirty="0">
              <a:latin typeface="+mn-lt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39" y="2000240"/>
            <a:ext cx="9092061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G" dirty="0" smtClean="0">
                <a:latin typeface="+mn-lt"/>
              </a:rPr>
              <a:t>Patents on </a:t>
            </a:r>
            <a:br>
              <a:rPr lang="en-SG" dirty="0" smtClean="0">
                <a:latin typeface="+mn-lt"/>
              </a:rPr>
            </a:br>
            <a:r>
              <a:rPr lang="en-SG" dirty="0" err="1" smtClean="0">
                <a:latin typeface="+mn-lt"/>
              </a:rPr>
              <a:t>nicotinoids</a:t>
            </a:r>
            <a:r>
              <a:rPr lang="en-SG" dirty="0" smtClean="0">
                <a:latin typeface="+mn-lt"/>
              </a:rPr>
              <a:t> &amp; pesticide biosensors</a:t>
            </a:r>
            <a:endParaRPr lang="en-S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6102350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2143116"/>
            <a:ext cx="553309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G" dirty="0" smtClean="0">
                <a:latin typeface="+mn-lt"/>
              </a:rPr>
              <a:t>Quantum </a:t>
            </a:r>
            <a:r>
              <a:rPr lang="en-SG" dirty="0" err="1" smtClean="0">
                <a:latin typeface="+mn-lt"/>
              </a:rPr>
              <a:t>Biosystems</a:t>
            </a:r>
            <a:r>
              <a:rPr lang="en-SG" dirty="0" smtClean="0">
                <a:latin typeface="+mn-lt"/>
              </a:rPr>
              <a:t> (Japan, US): </a:t>
            </a:r>
            <a:r>
              <a:rPr lang="en-SG" dirty="0" err="1" smtClean="0">
                <a:latin typeface="+mn-lt"/>
              </a:rPr>
              <a:t>nanopore</a:t>
            </a:r>
            <a:r>
              <a:rPr lang="en-SG" dirty="0" smtClean="0">
                <a:latin typeface="+mn-lt"/>
              </a:rPr>
              <a:t> sequencing with OSHW  </a:t>
            </a:r>
            <a:endParaRPr lang="en-S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SG" dirty="0" smtClean="0">
                <a:latin typeface="+mn-lt"/>
              </a:rPr>
              <a:t>	Disruptive, fourth generation sequencer measuring single DNA molecules</a:t>
            </a:r>
          </a:p>
          <a:p>
            <a:pPr>
              <a:buNone/>
            </a:pPr>
            <a:endParaRPr lang="en-SG" dirty="0" smtClean="0">
              <a:latin typeface="+mn-lt"/>
            </a:endParaRPr>
          </a:p>
          <a:p>
            <a:pPr>
              <a:buNone/>
            </a:pPr>
            <a:r>
              <a:rPr lang="en-SG" dirty="0" smtClean="0">
                <a:latin typeface="+mn-lt"/>
              </a:rPr>
              <a:t>	No need for reagents, PCR etc., measures the electric current on a </a:t>
            </a:r>
            <a:r>
              <a:rPr lang="en-SG" dirty="0" err="1" smtClean="0">
                <a:latin typeface="+mn-lt"/>
              </a:rPr>
              <a:t>nanolevel</a:t>
            </a:r>
            <a:r>
              <a:rPr lang="en-SG" dirty="0" smtClean="0">
                <a:latin typeface="+mn-lt"/>
              </a:rPr>
              <a:t> directly.</a:t>
            </a:r>
          </a:p>
          <a:p>
            <a:pPr>
              <a:buNone/>
            </a:pPr>
            <a:endParaRPr lang="en-SG" dirty="0" smtClean="0">
              <a:latin typeface="+mn-lt"/>
            </a:endParaRPr>
          </a:p>
          <a:p>
            <a:pPr>
              <a:buNone/>
            </a:pPr>
            <a:r>
              <a:rPr lang="en-SG" dirty="0" smtClean="0">
                <a:latin typeface="+mn-lt"/>
              </a:rPr>
              <a:t>	</a:t>
            </a:r>
            <a:r>
              <a:rPr lang="en-SG" i="1" dirty="0" smtClean="0">
                <a:latin typeface="+mn-lt"/>
              </a:rPr>
              <a:t>“measuring tunnel current through </a:t>
            </a:r>
            <a:r>
              <a:rPr lang="en-SG" i="1" dirty="0" err="1" smtClean="0">
                <a:latin typeface="+mn-lt"/>
              </a:rPr>
              <a:t>nano</a:t>
            </a:r>
            <a:r>
              <a:rPr lang="en-SG" i="1" dirty="0" smtClean="0">
                <a:latin typeface="+mn-lt"/>
              </a:rPr>
              <a:t>-electrodes as DNA/RNA passes through </a:t>
            </a:r>
            <a:r>
              <a:rPr lang="en-SG" i="1" dirty="0" err="1" smtClean="0">
                <a:latin typeface="+mn-lt"/>
              </a:rPr>
              <a:t>nanogaps</a:t>
            </a:r>
            <a:r>
              <a:rPr lang="en-SG" i="1" dirty="0" smtClean="0">
                <a:latin typeface="+mn-lt"/>
              </a:rPr>
              <a:t>, and by calculating the current difference. Each chip has a </a:t>
            </a:r>
            <a:r>
              <a:rPr lang="en-SG" i="1" dirty="0" err="1" smtClean="0">
                <a:latin typeface="+mn-lt"/>
              </a:rPr>
              <a:t>nanogap</a:t>
            </a:r>
            <a:r>
              <a:rPr lang="en-SG" i="1" dirty="0" smtClean="0">
                <a:latin typeface="+mn-lt"/>
              </a:rPr>
              <a:t> through which only a single strand of DNA or RNA passes, and the device uses </a:t>
            </a:r>
            <a:r>
              <a:rPr lang="en-SG" i="1" dirty="0" err="1" smtClean="0">
                <a:latin typeface="+mn-lt"/>
              </a:rPr>
              <a:t>nanoelectrodes</a:t>
            </a:r>
            <a:r>
              <a:rPr lang="en-SG" i="1" dirty="0" smtClean="0">
                <a:latin typeface="+mn-lt"/>
              </a:rPr>
              <a:t> (one molecule-wide gap between electrodes) to measure tunnel current.” </a:t>
            </a:r>
            <a:endParaRPr lang="en-SG" i="1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7224" y="58578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SG" dirty="0" smtClean="0">
                <a:hlinkClick r:id="rId2"/>
              </a:rPr>
              <a:t>Quantum </a:t>
            </a:r>
            <a:r>
              <a:rPr lang="en-SG" dirty="0" err="1" smtClean="0">
                <a:hlinkClick r:id="rId2"/>
              </a:rPr>
              <a:t>Biosystems</a:t>
            </a:r>
            <a:r>
              <a:rPr lang="en-SG" dirty="0" smtClean="0"/>
              <a:t> 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589" y="428604"/>
            <a:ext cx="8830411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85728"/>
            <a:ext cx="6661158" cy="627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 smtClean="0">
                <a:latin typeface="+mn-lt"/>
              </a:rPr>
              <a:t>OSHW developers</a:t>
            </a:r>
            <a:endParaRPr lang="en-SG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4"/>
            <a:ext cx="378299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http://www.eweek.com/imagesvr_ce/eweek/images/stories/slideshows/most_influential_security/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571612"/>
            <a:ext cx="4643470" cy="34847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G" dirty="0" smtClean="0">
                <a:latin typeface="+mn-lt"/>
              </a:rPr>
              <a:t>Chris Wang aka </a:t>
            </a:r>
            <a:r>
              <a:rPr lang="en-SG" dirty="0" err="1" smtClean="0">
                <a:latin typeface="+mn-lt"/>
              </a:rPr>
              <a:t>Akiba</a:t>
            </a:r>
            <a:r>
              <a:rPr lang="en-SG" dirty="0" smtClean="0">
                <a:latin typeface="+mn-lt"/>
              </a:rPr>
              <a:t/>
            </a:r>
            <a:br>
              <a:rPr lang="en-SG" dirty="0" smtClean="0">
                <a:latin typeface="+mn-lt"/>
              </a:rPr>
            </a:br>
            <a:r>
              <a:rPr lang="en-SG" dirty="0" smtClean="0">
                <a:latin typeface="+mn-lt"/>
              </a:rPr>
              <a:t>Tokyo </a:t>
            </a:r>
            <a:r>
              <a:rPr lang="en-SG" dirty="0" err="1" smtClean="0">
                <a:latin typeface="+mn-lt"/>
              </a:rPr>
              <a:t>Hackerspace</a:t>
            </a:r>
            <a:r>
              <a:rPr lang="en-SG" dirty="0" smtClean="0">
                <a:latin typeface="+mn-lt"/>
              </a:rPr>
              <a:t> &amp; </a:t>
            </a:r>
            <a:r>
              <a:rPr lang="en-SG" dirty="0" err="1" smtClean="0">
                <a:latin typeface="+mn-lt"/>
              </a:rPr>
              <a:t>FreakLabs</a:t>
            </a:r>
            <a:endParaRPr lang="en-S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SG" dirty="0" smtClean="0">
                <a:latin typeface="+mn-lt"/>
              </a:rPr>
              <a:t>	</a:t>
            </a:r>
          </a:p>
          <a:p>
            <a:pPr>
              <a:buNone/>
            </a:pPr>
            <a:r>
              <a:rPr lang="en-SG" dirty="0" smtClean="0">
                <a:latin typeface="+mn-lt"/>
              </a:rPr>
              <a:t>	But as for how I work with them, it’s a standard contractual engagement and I’m essentially a paid engineer. The money coming from the QB work is paying for a lot of tooling and renovation at the </a:t>
            </a:r>
            <a:r>
              <a:rPr lang="en-SG" dirty="0" err="1" smtClean="0">
                <a:latin typeface="+mn-lt"/>
              </a:rPr>
              <a:t>hackerfarm</a:t>
            </a:r>
            <a:r>
              <a:rPr lang="en-SG" dirty="0" smtClean="0">
                <a:latin typeface="+mn-lt"/>
              </a:rPr>
              <a:t> as well as going into the projects that are starting up. Basically it’s a pretty sweet setup since I get to work with a bunch of </a:t>
            </a:r>
            <a:r>
              <a:rPr lang="en-SG" dirty="0" err="1" smtClean="0">
                <a:latin typeface="+mn-lt"/>
              </a:rPr>
              <a:t>badasses</a:t>
            </a:r>
            <a:r>
              <a:rPr lang="en-SG" dirty="0" smtClean="0">
                <a:latin typeface="+mn-lt"/>
              </a:rPr>
              <a:t> and it helps build out my </a:t>
            </a:r>
            <a:r>
              <a:rPr lang="en-SG" dirty="0" err="1" smtClean="0">
                <a:latin typeface="+mn-lt"/>
              </a:rPr>
              <a:t>hackerfarm</a:t>
            </a:r>
            <a:r>
              <a:rPr lang="en-SG" dirty="0" smtClean="0">
                <a:latin typeface="+mn-lt"/>
              </a:rPr>
              <a:t> experiment.</a:t>
            </a:r>
          </a:p>
          <a:p>
            <a:endParaRPr lang="en-SG" dirty="0" smtClean="0">
              <a:latin typeface="+mn-lt"/>
            </a:endParaRPr>
          </a:p>
          <a:p>
            <a:pPr>
              <a:buNone/>
            </a:pPr>
            <a:r>
              <a:rPr lang="en-SG" dirty="0" err="1" smtClean="0">
                <a:latin typeface="+mn-lt"/>
              </a:rPr>
              <a:t>Akiba</a:t>
            </a:r>
            <a:endParaRPr lang="en-SG" dirty="0" smtClean="0">
              <a:latin typeface="+mn-lt"/>
            </a:endParaRPr>
          </a:p>
          <a:p>
            <a:pPr>
              <a:buNone/>
            </a:pPr>
            <a:r>
              <a:rPr lang="en-SG" dirty="0" err="1" smtClean="0">
                <a:latin typeface="+mn-lt"/>
              </a:rPr>
              <a:t>FreakLabs</a:t>
            </a:r>
            <a:r>
              <a:rPr lang="en-SG" dirty="0" smtClean="0">
                <a:latin typeface="+mn-lt"/>
              </a:rPr>
              <a:t> Open Source Wireless</a:t>
            </a:r>
          </a:p>
          <a:p>
            <a:pPr>
              <a:buNone/>
            </a:pPr>
            <a:r>
              <a:rPr lang="en-SG" dirty="0" smtClean="0">
                <a:latin typeface="+mn-lt"/>
              </a:rPr>
              <a:t>http://www.freaklabs.org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G" dirty="0" smtClean="0">
                <a:latin typeface="+mn-lt"/>
              </a:rPr>
              <a:t>Badass disruptive biotech supports </a:t>
            </a:r>
            <a:r>
              <a:rPr lang="en-SG" dirty="0" err="1" smtClean="0">
                <a:latin typeface="+mn-lt"/>
              </a:rPr>
              <a:t>hackerfarm</a:t>
            </a:r>
            <a:r>
              <a:rPr lang="en-SG" dirty="0" smtClean="0">
                <a:latin typeface="+mn-lt"/>
              </a:rPr>
              <a:t> and vice versa</a:t>
            </a:r>
            <a:endParaRPr lang="en-SG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928802"/>
            <a:ext cx="5072593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714488"/>
            <a:ext cx="3571900" cy="496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553402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332037"/>
            <a:ext cx="383286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785794"/>
            <a:ext cx="342265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17834" y="1600200"/>
            <a:ext cx="310833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5" y="1643050"/>
            <a:ext cx="4410732" cy="461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sz="3600" dirty="0" smtClean="0">
                <a:latin typeface="+mn-lt"/>
              </a:rPr>
              <a:t>“Life Cycle” of OSHW lab equipment </a:t>
            </a:r>
            <a:endParaRPr lang="en-SG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SG" dirty="0" smtClean="0">
                <a:latin typeface="+mn-lt"/>
              </a:rPr>
              <a:t>Workshop</a:t>
            </a:r>
          </a:p>
          <a:p>
            <a:pPr>
              <a:buNone/>
            </a:pPr>
            <a:r>
              <a:rPr lang="en-SG" dirty="0" smtClean="0">
                <a:latin typeface="+mn-lt"/>
              </a:rPr>
              <a:t>Prototype</a:t>
            </a:r>
          </a:p>
          <a:p>
            <a:pPr>
              <a:buNone/>
            </a:pPr>
            <a:r>
              <a:rPr lang="en-SG" dirty="0" smtClean="0">
                <a:latin typeface="+mn-lt"/>
              </a:rPr>
              <a:t>Education, Art, Design Uses</a:t>
            </a:r>
          </a:p>
          <a:p>
            <a:pPr>
              <a:buNone/>
            </a:pPr>
            <a:r>
              <a:rPr lang="en-SG" dirty="0" smtClean="0">
                <a:latin typeface="+mn-lt"/>
              </a:rPr>
              <a:t>Research Infrastructure</a:t>
            </a:r>
          </a:p>
          <a:p>
            <a:pPr>
              <a:buNone/>
            </a:pPr>
            <a:r>
              <a:rPr lang="en-SG" dirty="0" smtClean="0">
                <a:latin typeface="+mn-lt"/>
              </a:rPr>
              <a:t>Bio-entrepreneurship  </a:t>
            </a:r>
            <a:br>
              <a:rPr lang="en-SG" dirty="0" smtClean="0">
                <a:latin typeface="+mn-lt"/>
              </a:rPr>
            </a:br>
            <a:endParaRPr lang="en-SG" dirty="0" smtClean="0">
              <a:latin typeface="+mn-lt"/>
            </a:endParaRPr>
          </a:p>
          <a:p>
            <a:pPr>
              <a:buNone/>
            </a:pPr>
            <a:r>
              <a:rPr lang="en-US" dirty="0" smtClean="0"/>
              <a:t>Indonesia: </a:t>
            </a:r>
            <a:r>
              <a:rPr lang="en-SG" dirty="0" smtClean="0">
                <a:latin typeface="+mn-lt"/>
              </a:rPr>
              <a:t>from </a:t>
            </a:r>
            <a:r>
              <a:rPr lang="en-US" dirty="0" smtClean="0">
                <a:latin typeface="+mn-lt"/>
              </a:rPr>
              <a:t>DIY microscopes for education to </a:t>
            </a:r>
            <a:r>
              <a:rPr lang="en-US" dirty="0" err="1" smtClean="0">
                <a:latin typeface="+mn-lt"/>
              </a:rPr>
              <a:t>hemocytometers</a:t>
            </a:r>
            <a:r>
              <a:rPr lang="en-US" dirty="0" smtClean="0"/>
              <a:t> for research &amp; </a:t>
            </a:r>
            <a:r>
              <a:rPr lang="en-US" dirty="0" err="1" smtClean="0"/>
              <a:t>bioenterpreneurship</a:t>
            </a:r>
            <a:endParaRPr lang="en-SG" dirty="0" smtClean="0">
              <a:latin typeface="+mn-lt"/>
            </a:endParaRPr>
          </a:p>
          <a:p>
            <a:pPr>
              <a:buNone/>
            </a:pPr>
            <a:endParaRPr lang="en-SG" dirty="0" smtClean="0">
              <a:latin typeface="+mn-lt"/>
            </a:endParaRPr>
          </a:p>
          <a:p>
            <a:pPr>
              <a:buNone/>
            </a:pPr>
            <a:endParaRPr lang="en-SG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7525" y="720725"/>
            <a:ext cx="3028950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07970" y="1992471"/>
            <a:ext cx="3528060" cy="374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8429684" cy="679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>
              <a:latin typeface="+mn-lt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7643866" cy="678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86243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352425"/>
            <a:ext cx="7153275" cy="650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OSHW hybrids, chimeras, monsters 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SG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22647"/>
            <a:ext cx="5286412" cy="48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2" name="Picture 2" descr="2012-08-08_1356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643182"/>
            <a:ext cx="3543300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3074" name="Picture 2" descr="http://www.crowdsourcing.org/images/resized/article_26363_615x0_proportion.png?13704022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97" y="1481155"/>
            <a:ext cx="5857875" cy="4448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86896"/>
            <a:ext cx="8835447" cy="3961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6525" y="530225"/>
            <a:ext cx="6330950" cy="57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Marblar</a:t>
            </a:r>
            <a:r>
              <a:rPr lang="en-US" dirty="0" smtClean="0"/>
              <a:t> </a:t>
            </a:r>
            <a:r>
              <a:rPr lang="en-US" dirty="0" smtClean="0"/>
              <a:t>2014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 smtClean="0">
                <a:hlinkClick r:id="rId2"/>
              </a:rPr>
              <a:t>http://marblar.com/</a:t>
            </a:r>
            <a:r>
              <a:rPr lang="en-SG" dirty="0" smtClean="0"/>
              <a:t> </a:t>
            </a:r>
            <a:endParaRPr lang="en-S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9225" y="1520825"/>
            <a:ext cx="630555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Lifepatch.org </a:t>
            </a:r>
            <a:r>
              <a:rPr lang="en-US" dirty="0">
                <a:latin typeface="+mn-lt"/>
              </a:rPr>
              <a:t>- citizen initiative in art, science and technology</a:t>
            </a:r>
            <a:endParaRPr lang="en-GB" dirty="0">
              <a:latin typeface="+mn-lt"/>
            </a:endParaRPr>
          </a:p>
        </p:txBody>
      </p:sp>
      <p:pic>
        <p:nvPicPr>
          <p:cNvPr id="8194" name="Picture 2" descr="File:LIFEPATCH WALL V1 3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69493"/>
            <a:ext cx="5775678" cy="32488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fbcdn-sphotos-d-a.akamaihd.net/hphotos-ak-frc3/394966_10151209999255949_1621677194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3200400" cy="426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filopodia.files.wordpress.com/2013/05/workshop-metode-pengambilan-contoh-air-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817" y="1704975"/>
            <a:ext cx="5410200" cy="4057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62600" y="6107667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Bugisan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28600" y="5969168"/>
            <a:ext cx="419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Akbar - Researcher </a:t>
            </a:r>
            <a:r>
              <a:rPr lang="en-US" dirty="0"/>
              <a:t>at Microbiology Lab and Consultant at </a:t>
            </a:r>
            <a:r>
              <a:rPr lang="en-US" dirty="0" err="1"/>
              <a:t>Bangun</a:t>
            </a:r>
            <a:r>
              <a:rPr lang="en-US" dirty="0"/>
              <a:t> Indonesia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06806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4" y="160321"/>
            <a:ext cx="8858280" cy="44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537725" y="4774180"/>
            <a:ext cx="4121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dirty="0" smtClean="0">
                <a:hlinkClick r:id="rId3"/>
              </a:rPr>
              <a:t>http://www.defensivepatentlicense.com/</a:t>
            </a:r>
            <a:r>
              <a:rPr lang="en-SG" dirty="0" smtClean="0"/>
              <a:t> 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Biostrike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Open Antibiotics Discovery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49"/>
            <a:ext cx="9620858" cy="47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1026" name="Picture 2" descr="C:\Users\DKsave\Desktop\BioStrike-master\Mobile Interface\Prototyping Images\InVision_journa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2752725" cy="5372100"/>
          </a:xfrm>
          <a:prstGeom prst="rect">
            <a:avLst/>
          </a:prstGeom>
          <a:noFill/>
        </p:spPr>
      </p:pic>
      <p:pic>
        <p:nvPicPr>
          <p:cNvPr id="1027" name="Picture 3" descr="C:\Users\DKsave\Desktop\BioStrike-master\Mobile Interface\Prototyping Images\InVision_national mktplac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11" y="500042"/>
            <a:ext cx="2714625" cy="5486400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360427" y="500042"/>
            <a:ext cx="278357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7738" y="1347788"/>
            <a:ext cx="7248525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60" y="0"/>
            <a:ext cx="10382250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57158" y="6215082"/>
            <a:ext cx="4044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dirty="0" smtClean="0">
                <a:hlinkClick r:id="rId3"/>
              </a:rPr>
              <a:t>https://github.com/DennisAng/BioStrike</a:t>
            </a:r>
            <a:r>
              <a:rPr lang="en-SG" dirty="0" smtClean="0"/>
              <a:t> 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839450" cy="608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14282" y="6143644"/>
            <a:ext cx="5572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 smtClean="0">
                <a:hlinkClick r:id="rId3"/>
              </a:rPr>
              <a:t>https://github.com/Bio-Commons/Bio-Commons</a:t>
            </a:r>
            <a:r>
              <a:rPr lang="en-SG" dirty="0" smtClean="0"/>
              <a:t> 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9475" y="574675"/>
            <a:ext cx="7385050" cy="570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975" y="542925"/>
            <a:ext cx="751205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025" y="631825"/>
            <a:ext cx="7473950" cy="55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57158" y="60007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SG" dirty="0" smtClean="0">
                <a:hlinkClick r:id="rId3"/>
              </a:rPr>
              <a:t>https://github.com/DennisAng/BioStrike/blob/master/Biocoins/Biocoin%20Concept.md</a:t>
            </a:r>
            <a:r>
              <a:rPr lang="en-SG" dirty="0" smtClean="0"/>
              <a:t> 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11175"/>
            <a:ext cx="9594850" cy="58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From DIY microscope to </a:t>
            </a:r>
            <a:r>
              <a:rPr lang="en-US" dirty="0" err="1" smtClean="0">
                <a:latin typeface="+mn-lt"/>
              </a:rPr>
              <a:t>Vjing</a:t>
            </a:r>
            <a:r>
              <a:rPr lang="en-US" dirty="0" smtClean="0">
                <a:latin typeface="+mn-lt"/>
              </a:rPr>
              <a:t> tool and professional </a:t>
            </a:r>
            <a:r>
              <a:rPr lang="en-US" dirty="0" err="1" smtClean="0">
                <a:latin typeface="+mn-lt"/>
              </a:rPr>
              <a:t>hemocytometer</a:t>
            </a:r>
            <a:r>
              <a:rPr lang="en-US" dirty="0" smtClean="0">
                <a:latin typeface="+mn-lt"/>
              </a:rPr>
              <a:t> </a:t>
            </a:r>
            <a:endParaRPr lang="en-GB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+mn-lt"/>
              </a:rPr>
              <a:t>UGM </a:t>
            </a:r>
            <a:r>
              <a:rPr lang="en-US" dirty="0" smtClean="0">
                <a:latin typeface="+mn-lt"/>
              </a:rPr>
              <a:t>university workshops</a:t>
            </a:r>
            <a:endParaRPr lang="en-US" dirty="0" smtClean="0">
              <a:latin typeface="+mn-lt"/>
            </a:endParaRPr>
          </a:p>
          <a:p>
            <a:pPr marL="0" indent="0">
              <a:buNone/>
            </a:pPr>
            <a:r>
              <a:rPr lang="en-US" sz="2800" dirty="0" smtClean="0">
                <a:latin typeface="+mn-lt"/>
              </a:rPr>
              <a:t>Hacked webcam - 2009 </a:t>
            </a:r>
          </a:p>
          <a:p>
            <a:pPr marL="0" indent="0">
              <a:buNone/>
            </a:pPr>
            <a:r>
              <a:rPr lang="en-US" sz="2800" dirty="0" smtClean="0">
                <a:latin typeface="+mn-lt"/>
              </a:rPr>
              <a:t>PS3 eye game console - 2010</a:t>
            </a:r>
            <a:endParaRPr lang="en-GB" sz="2800" dirty="0">
              <a:latin typeface="+mn-lt"/>
            </a:endParaRPr>
          </a:p>
        </p:txBody>
      </p:sp>
      <p:pic>
        <p:nvPicPr>
          <p:cNvPr id="21506" name="Picture 2" descr="http://andreassiagian.files.wordpress.com/2010/03/diy-webcam-microscope-from-hackteria.jpg?w=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5" y="3335402"/>
            <a:ext cx="4259455" cy="2836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://andreassiagian.files.wordpress.com/2010/03/microbiology-lab-student-using-final-prototype-of-diy-webcam-microscope-for-hemocytometer.jpg?w=5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83024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3137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Science, State, Society (Community): </a:t>
            </a:r>
            <a:br>
              <a:rPr lang="en-US" sz="4000" dirty="0" smtClean="0">
                <a:latin typeface="+mn-lt"/>
              </a:rPr>
            </a:br>
            <a:r>
              <a:rPr lang="en-US" sz="4000" dirty="0" smtClean="0">
                <a:latin typeface="+mn-lt"/>
              </a:rPr>
              <a:t>divide &amp; conquer?</a:t>
            </a:r>
            <a:endParaRPr lang="en-SG" sz="4000" dirty="0" smtClean="0">
              <a:latin typeface="+mn-lt"/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buFont typeface="Arial" charset="0"/>
              <a:buNone/>
            </a:pPr>
            <a:endParaRPr lang="en-US" sz="2400" u="sng" dirty="0" smtClean="0">
              <a:latin typeface="+mn-lt"/>
            </a:endParaRPr>
          </a:p>
          <a:p>
            <a:pPr eaLnBrk="1" hangingPunct="1">
              <a:buFont typeface="Arial" charset="0"/>
              <a:buNone/>
            </a:pPr>
            <a:r>
              <a:rPr lang="en-US" sz="2400" b="1" u="sng" dirty="0" smtClean="0">
                <a:latin typeface="+mn-lt"/>
              </a:rPr>
              <a:t>Science &amp; Tech = Instrument of Governance (</a:t>
            </a:r>
            <a:r>
              <a:rPr lang="en-US" sz="2400" b="1" u="sng" dirty="0" err="1" smtClean="0">
                <a:latin typeface="+mn-lt"/>
              </a:rPr>
              <a:t>Biopolitics</a:t>
            </a:r>
            <a:r>
              <a:rPr lang="en-US" sz="2400" b="1" u="sng" dirty="0" smtClean="0">
                <a:latin typeface="+mn-lt"/>
              </a:rPr>
              <a:t>)</a:t>
            </a:r>
          </a:p>
          <a:p>
            <a:pPr eaLnBrk="1" hangingPunct="1">
              <a:buFont typeface="Arial" charset="0"/>
              <a:buNone/>
            </a:pPr>
            <a:r>
              <a:rPr lang="en-US" sz="1800" dirty="0" smtClean="0">
                <a:latin typeface="+mn-lt"/>
              </a:rPr>
              <a:t>Improving human lives?  </a:t>
            </a:r>
          </a:p>
          <a:p>
            <a:pPr eaLnBrk="1" hangingPunct="1">
              <a:buFont typeface="Arial" charset="0"/>
              <a:buNone/>
            </a:pPr>
            <a:r>
              <a:rPr lang="en-US" sz="1800" dirty="0" smtClean="0">
                <a:latin typeface="+mn-lt"/>
              </a:rPr>
              <a:t>Improving democracy with science.</a:t>
            </a:r>
          </a:p>
          <a:p>
            <a:pPr eaLnBrk="1" hangingPunct="1">
              <a:buFont typeface="Arial" charset="0"/>
              <a:buNone/>
            </a:pPr>
            <a:r>
              <a:rPr lang="en-US" sz="1800" dirty="0" smtClean="0">
                <a:latin typeface="+mn-lt"/>
              </a:rPr>
              <a:t>Public Understanding of Science</a:t>
            </a:r>
          </a:p>
          <a:p>
            <a:pPr eaLnBrk="1" hangingPunct="1">
              <a:buFont typeface="Arial" charset="0"/>
              <a:buNone/>
            </a:pPr>
            <a:r>
              <a:rPr lang="en-US" sz="1800" dirty="0" smtClean="0">
                <a:latin typeface="+mn-lt"/>
              </a:rPr>
              <a:t>Utopian, technocratic projects</a:t>
            </a:r>
          </a:p>
          <a:p>
            <a:pPr eaLnBrk="1" hangingPunct="1">
              <a:buFont typeface="Arial" charset="0"/>
              <a:buNone/>
            </a:pPr>
            <a:endParaRPr lang="en-US" sz="2400" u="sng" dirty="0" smtClean="0">
              <a:latin typeface="+mn-lt"/>
            </a:endParaRPr>
          </a:p>
          <a:p>
            <a:pPr eaLnBrk="1" hangingPunct="1">
              <a:buFont typeface="Arial" charset="0"/>
              <a:buNone/>
            </a:pPr>
            <a:r>
              <a:rPr lang="en-US" sz="2400" b="1" dirty="0" smtClean="0">
                <a:latin typeface="+mn-lt"/>
              </a:rPr>
              <a:t>= </a:t>
            </a:r>
            <a:r>
              <a:rPr lang="en-US" sz="2400" b="1" u="sng" dirty="0" smtClean="0">
                <a:latin typeface="+mn-lt"/>
              </a:rPr>
              <a:t>Object of Governance (STS &amp; policy) </a:t>
            </a:r>
          </a:p>
          <a:p>
            <a:pPr eaLnBrk="1" hangingPunct="1">
              <a:buFont typeface="Arial" charset="0"/>
              <a:buNone/>
            </a:pPr>
            <a:r>
              <a:rPr lang="en-US" sz="1800" dirty="0" smtClean="0">
                <a:latin typeface="+mn-lt"/>
              </a:rPr>
              <a:t>Democratizing science?  </a:t>
            </a:r>
          </a:p>
          <a:p>
            <a:pPr eaLnBrk="1" hangingPunct="1">
              <a:buFont typeface="Arial" charset="0"/>
              <a:buNone/>
            </a:pPr>
            <a:r>
              <a:rPr lang="en-US" sz="1800" dirty="0" smtClean="0">
                <a:latin typeface="+mn-lt"/>
              </a:rPr>
              <a:t>Improving science with politics</a:t>
            </a:r>
          </a:p>
          <a:p>
            <a:pPr eaLnBrk="1" hangingPunct="1">
              <a:buFont typeface="Arial" charset="0"/>
              <a:buNone/>
            </a:pPr>
            <a:r>
              <a:rPr lang="en-US" sz="1800" dirty="0" smtClean="0">
                <a:latin typeface="+mn-lt"/>
              </a:rPr>
              <a:t>Cultural etc. </a:t>
            </a:r>
            <a:r>
              <a:rPr lang="en-US" sz="1800" dirty="0" err="1" smtClean="0">
                <a:latin typeface="+mn-lt"/>
              </a:rPr>
              <a:t>embededness</a:t>
            </a:r>
            <a:r>
              <a:rPr lang="en-US" sz="1800" dirty="0" smtClean="0">
                <a:latin typeface="+mn-lt"/>
              </a:rPr>
              <a:t> of science </a:t>
            </a:r>
          </a:p>
          <a:p>
            <a:pPr eaLnBrk="1" hangingPunct="1">
              <a:buFont typeface="Arial" charset="0"/>
              <a:buNone/>
            </a:pPr>
            <a:r>
              <a:rPr lang="en-US" sz="1800" dirty="0" smtClean="0">
                <a:latin typeface="+mn-lt"/>
              </a:rPr>
              <a:t>Civic epistemology (</a:t>
            </a:r>
            <a:r>
              <a:rPr lang="en-US" sz="1800" dirty="0" err="1" smtClean="0">
                <a:latin typeface="+mn-lt"/>
              </a:rPr>
              <a:t>Jasanoff</a:t>
            </a:r>
            <a:r>
              <a:rPr lang="en-US" sz="1800" dirty="0" smtClean="0">
                <a:latin typeface="+mn-lt"/>
              </a:rPr>
              <a:t>, 2007)</a:t>
            </a:r>
            <a:br>
              <a:rPr lang="en-US" sz="1800" dirty="0" smtClean="0">
                <a:latin typeface="+mn-lt"/>
              </a:rPr>
            </a:br>
            <a:endParaRPr lang="en-US" sz="1800" dirty="0" smtClean="0">
              <a:latin typeface="+mn-lt"/>
            </a:endParaRPr>
          </a:p>
          <a:p>
            <a:pPr eaLnBrk="1" hangingPunct="1">
              <a:buFont typeface="Arial" charset="0"/>
              <a:buNone/>
            </a:pPr>
            <a:r>
              <a:rPr lang="en-US" sz="2400" b="1" dirty="0" smtClean="0">
                <a:latin typeface="+mn-lt"/>
              </a:rPr>
              <a:t>=  </a:t>
            </a:r>
            <a:r>
              <a:rPr lang="en-US" sz="2400" b="1" u="sng" dirty="0" smtClean="0">
                <a:latin typeface="+mn-lt"/>
              </a:rPr>
              <a:t>Object &amp; Instrument of Governance </a:t>
            </a:r>
          </a:p>
          <a:p>
            <a:pPr eaLnBrk="1" hangingPunct="1">
              <a:buFont typeface="Arial" charset="0"/>
              <a:buNone/>
            </a:pPr>
            <a:r>
              <a:rPr lang="en-US" sz="2400" dirty="0" err="1" smtClean="0">
                <a:latin typeface="+mn-lt"/>
              </a:rPr>
              <a:t>Hackerspaces</a:t>
            </a:r>
            <a:endParaRPr lang="en-US" sz="2400" dirty="0" smtClean="0">
              <a:latin typeface="+mn-lt"/>
            </a:endParaRPr>
          </a:p>
          <a:p>
            <a:pPr eaLnBrk="1" hangingPunct="1">
              <a:buFont typeface="Arial" charset="0"/>
              <a:buNone/>
            </a:pPr>
            <a:r>
              <a:rPr lang="en-US" sz="2400" dirty="0" smtClean="0">
                <a:latin typeface="+mn-lt"/>
              </a:rPr>
              <a:t>Alternative R&amp;D engagements around DIY, maker communities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+mn-lt"/>
              </a:rPr>
              <a:t>Participatory Turn</a:t>
            </a:r>
            <a:endParaRPr lang="en-SG" sz="4000" dirty="0" smtClean="0">
              <a:latin typeface="+mn-lt"/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SG" sz="2000" dirty="0" smtClean="0">
                <a:latin typeface="+mn-lt"/>
              </a:rPr>
              <a:t>	Enables better quality decisions provides a higher degree of legitimacy...</a:t>
            </a:r>
            <a:br>
              <a:rPr lang="en-SG" sz="2000" dirty="0" smtClean="0">
                <a:latin typeface="+mn-lt"/>
              </a:rPr>
            </a:br>
            <a:r>
              <a:rPr lang="en-SG" sz="2000" dirty="0" smtClean="0">
                <a:latin typeface="+mn-lt"/>
              </a:rPr>
              <a:t>normatively right thing to do  (</a:t>
            </a:r>
            <a:r>
              <a:rPr lang="en-SG" sz="2000" dirty="0" err="1" smtClean="0">
                <a:latin typeface="+mn-lt"/>
              </a:rPr>
              <a:t>Fiorino</a:t>
            </a:r>
            <a:r>
              <a:rPr lang="en-SG" sz="2000" dirty="0" smtClean="0">
                <a:latin typeface="+mn-lt"/>
              </a:rPr>
              <a:t> 1990)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endParaRPr lang="en-SG" sz="2000" dirty="0" smtClean="0">
              <a:latin typeface="+mn-lt"/>
            </a:endParaRP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SG" sz="2000" dirty="0" smtClean="0">
                <a:latin typeface="+mn-lt"/>
              </a:rPr>
              <a:t>	Consensus conferences, citizens juries and panels, lay membership of ‘expert’ advisory groups, deliberative polling, participatory mapping or planning, and focus groups  (Rowe and </a:t>
            </a:r>
            <a:r>
              <a:rPr lang="en-SG" sz="2000" dirty="0" err="1" smtClean="0">
                <a:latin typeface="+mn-lt"/>
              </a:rPr>
              <a:t>Frewer</a:t>
            </a:r>
            <a:r>
              <a:rPr lang="en-SG" sz="2000" dirty="0" smtClean="0">
                <a:latin typeface="+mn-lt"/>
              </a:rPr>
              <a:t> 2005)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endParaRPr lang="en-SG" sz="2000" dirty="0" smtClean="0">
              <a:latin typeface="+mn-lt"/>
            </a:endParaRP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en-SG" sz="2000" dirty="0" smtClean="0">
                <a:latin typeface="+mn-lt"/>
              </a:rPr>
              <a:t>	Calls for “citizens with active role in the </a:t>
            </a:r>
            <a:r>
              <a:rPr lang="en-SG" sz="2000" b="1" u="sng" dirty="0" smtClean="0">
                <a:latin typeface="+mn-lt"/>
              </a:rPr>
              <a:t>production &amp; use of science</a:t>
            </a:r>
            <a:r>
              <a:rPr lang="en-SG" sz="2000" dirty="0" smtClean="0">
                <a:latin typeface="+mn-lt"/>
              </a:rPr>
              <a:t>” (</a:t>
            </a:r>
            <a:r>
              <a:rPr lang="en-SG" sz="2000" dirty="0" err="1" smtClean="0">
                <a:latin typeface="+mn-lt"/>
              </a:rPr>
              <a:t>Jasanoff</a:t>
            </a:r>
            <a:r>
              <a:rPr lang="en-SG" sz="2000" dirty="0" smtClean="0">
                <a:latin typeface="+mn-lt"/>
              </a:rPr>
              <a:t>, 2007)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endParaRPr lang="en-SG" sz="2000" dirty="0" smtClean="0">
              <a:latin typeface="+mn-lt"/>
            </a:endParaRPr>
          </a:p>
          <a:p>
            <a:pPr>
              <a:lnSpc>
                <a:spcPct val="120000"/>
              </a:lnSpc>
              <a:buNone/>
            </a:pPr>
            <a:r>
              <a:rPr lang="en-SG" sz="2000" dirty="0" smtClean="0">
                <a:latin typeface="+mn-lt"/>
              </a:rPr>
              <a:t>	</a:t>
            </a:r>
            <a:r>
              <a:rPr lang="en-SG" sz="2400" b="1" dirty="0" smtClean="0">
                <a:latin typeface="+mn-lt"/>
              </a:rPr>
              <a:t>Communication → Participation → </a:t>
            </a:r>
            <a:r>
              <a:rPr lang="en-SG" sz="2400" b="1" dirty="0" err="1" smtClean="0">
                <a:latin typeface="+mn-lt"/>
              </a:rPr>
              <a:t>Crowdsourcing</a:t>
            </a:r>
            <a:r>
              <a:rPr lang="en-SG" sz="2400" b="1" dirty="0" smtClean="0">
                <a:latin typeface="+mn-lt"/>
              </a:rPr>
              <a:t> </a:t>
            </a:r>
          </a:p>
          <a:p>
            <a:pPr>
              <a:lnSpc>
                <a:spcPct val="120000"/>
              </a:lnSpc>
              <a:buNone/>
            </a:pPr>
            <a:r>
              <a:rPr lang="en-SG" sz="2400" b="1" dirty="0" smtClean="0">
                <a:latin typeface="+mn-lt"/>
              </a:rPr>
              <a:t>							→ Making, Hacking</a:t>
            </a:r>
          </a:p>
          <a:p>
            <a:pPr>
              <a:lnSpc>
                <a:spcPct val="120000"/>
              </a:lnSpc>
              <a:buNone/>
            </a:pPr>
            <a:r>
              <a:rPr lang="en-SG" sz="2400" b="1" dirty="0" smtClean="0">
                <a:latin typeface="+mn-lt"/>
              </a:rPr>
              <a:t>	Language →  Data →  Material practices &amp; Hardware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smtClean="0">
                <a:latin typeface="+mn-lt"/>
              </a:rPr>
              <a:t>DIY microgovernance: </a:t>
            </a:r>
            <a:br>
              <a:rPr lang="en-US" b="1" smtClean="0">
                <a:latin typeface="+mn-lt"/>
              </a:rPr>
            </a:br>
            <a:r>
              <a:rPr lang="en-US" smtClean="0">
                <a:latin typeface="+mn-lt"/>
              </a:rPr>
              <a:t>Fablabs, Hackerspaces, DIYbio 	</a:t>
            </a:r>
            <a:br>
              <a:rPr lang="en-US" smtClean="0">
                <a:latin typeface="+mn-lt"/>
              </a:rPr>
            </a:br>
            <a:r>
              <a:rPr lang="en-US" b="1" smtClean="0">
                <a:latin typeface="+mn-lt"/>
              </a:rPr>
              <a:t> </a:t>
            </a:r>
            <a:endParaRPr lang="en-SG" b="1" smtClean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4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3400" dirty="0" smtClean="0">
                <a:latin typeface="+mn-lt"/>
              </a:rPr>
              <a:t>Amalgams of Prototypes and Communities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3400" dirty="0" smtClean="0">
                <a:latin typeface="+mn-lt"/>
              </a:rPr>
              <a:t>Culturally specific but also Global networks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3400" dirty="0" smtClean="0">
                <a:latin typeface="+mn-lt"/>
              </a:rPr>
              <a:t>Integrating various personal &amp; group projects and goals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3400" dirty="0" smtClean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5100" dirty="0" smtClean="0">
                <a:latin typeface="+mn-lt"/>
              </a:rPr>
              <a:t>	Experimental &amp; tentative collectives around tinkering with data,  hardware tools,  human &amp; non-human actors (molecules, technologies, ideas)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dirty="0" smtClean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dirty="0" smtClean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dirty="0" smtClean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dirty="0" smtClean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4500" dirty="0" smtClean="0">
                <a:latin typeface="+mn-lt"/>
              </a:rPr>
              <a:t>Policy =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4500" dirty="0" smtClean="0">
                <a:latin typeface="+mn-lt"/>
              </a:rPr>
              <a:t>conduct rather than policing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4500" dirty="0" smtClean="0">
                <a:latin typeface="+mn-lt"/>
              </a:rPr>
              <a:t>less about preventing more about experimenting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4500" dirty="0" smtClean="0">
                <a:latin typeface="+mn-lt"/>
              </a:rPr>
              <a:t>searching for </a:t>
            </a:r>
            <a:r>
              <a:rPr lang="en-US" sz="4500" b="1" dirty="0" smtClean="0">
                <a:latin typeface="+mn-lt"/>
              </a:rPr>
              <a:t>models how to share responsibility &amp; integrate various legal, social and even aesthetic aspects of emergent tech</a:t>
            </a:r>
            <a:endParaRPr lang="en-SG" sz="4500" b="1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2012 – 2013 DIY </a:t>
            </a:r>
            <a:r>
              <a:rPr lang="en-US" dirty="0">
                <a:latin typeface="+mn-lt"/>
              </a:rPr>
              <a:t>Webcam Microscope </a:t>
            </a:r>
            <a:br>
              <a:rPr lang="en-US" dirty="0">
                <a:latin typeface="+mn-lt"/>
              </a:rPr>
            </a:br>
            <a:r>
              <a:rPr lang="en-US" dirty="0" smtClean="0">
                <a:latin typeface="+mn-lt"/>
              </a:rPr>
              <a:t>Stage Kit – </a:t>
            </a:r>
            <a:r>
              <a:rPr lang="en-US" dirty="0" err="1" smtClean="0">
                <a:latin typeface="+mn-lt"/>
              </a:rPr>
              <a:t>Urs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Gaudenz</a:t>
            </a:r>
            <a:r>
              <a:rPr lang="en-US" dirty="0" smtClean="0">
                <a:latin typeface="+mn-lt"/>
              </a:rPr>
              <a:t>/Gaudi Labs</a:t>
            </a:r>
            <a:endParaRPr lang="en-GB" dirty="0">
              <a:latin typeface="+mn-lt"/>
            </a:endParaRPr>
          </a:p>
        </p:txBody>
      </p:sp>
      <p:pic>
        <p:nvPicPr>
          <p:cNvPr id="1028" name="Picture 4" descr="https://fbcdn-sphotos-b-a.akamaihd.net/hphotos-ak-ash4/482212_304396339686116_10657153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11657"/>
            <a:ext cx="6299199" cy="472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682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Stage </a:t>
            </a:r>
            <a:r>
              <a:rPr lang="en-US" dirty="0">
                <a:latin typeface="+mn-lt"/>
              </a:rPr>
              <a:t>kit – Indonesian </a:t>
            </a:r>
            <a:r>
              <a:rPr lang="en-US" dirty="0" smtClean="0">
                <a:latin typeface="+mn-lt"/>
              </a:rPr>
              <a:t>clone made with local artisans</a:t>
            </a:r>
            <a:endParaRPr lang="en-GB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https://fbcdn-sphotos-f-a.akamaihd.net/hphotos-ak-prn1/s720x720/21642_299885063470577_105790543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" y="167640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IY microscope stage kit -Indonesia clone - PS3Ey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310" y="1676400"/>
            <a:ext cx="3962400" cy="5283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688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+mn-lt"/>
            </a:endParaRPr>
          </a:p>
        </p:txBody>
      </p:sp>
      <p:pic>
        <p:nvPicPr>
          <p:cNvPr id="7170" name="Picture 2" descr="https://fbcdn-sphotos-d-a.akamaihd.net/hphotos-ak-ash3/r270/578335_549546398413694_607819455_n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3" y="286603"/>
            <a:ext cx="4071297" cy="54283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fbcdn-sphotos-g-a.akamaihd.net/hphotos-ak-ash4/481554_549546548413679_117416140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70" y="457200"/>
            <a:ext cx="4902200" cy="36766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fbcdn-sphotos-c-a.akamaihd.net/hphotos-ak-ash3/r90/529545_549546588413675_1360314361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04800"/>
            <a:ext cx="5029200" cy="6705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5930384"/>
            <a:ext cx="2796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Radix </a:t>
            </a:r>
            <a:r>
              <a:rPr lang="en-US" dirty="0" err="1" smtClean="0"/>
              <a:t>Nugroho</a:t>
            </a:r>
            <a:endParaRPr lang="en-US" dirty="0" smtClean="0"/>
          </a:p>
          <a:p>
            <a:r>
              <a:rPr lang="en-GB" dirty="0" err="1"/>
              <a:t>Otakatik</a:t>
            </a:r>
            <a:r>
              <a:rPr lang="en-GB" dirty="0"/>
              <a:t> Creative Workshop</a:t>
            </a:r>
          </a:p>
        </p:txBody>
      </p:sp>
    </p:spTree>
    <p:extLst>
      <p:ext uri="{BB962C8B-B14F-4D97-AF65-F5344CB8AC3E}">
        <p14:creationId xmlns="" xmlns:p14="http://schemas.microsoft.com/office/powerpoint/2010/main" val="420967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DIY Microscopy workshops with kids</a:t>
            </a:r>
            <a:endParaRPr lang="en-GB" dirty="0">
              <a:latin typeface="+mn-lt"/>
            </a:endParaRPr>
          </a:p>
        </p:txBody>
      </p:sp>
      <p:pic>
        <p:nvPicPr>
          <p:cNvPr id="5122" name="Picture 2" descr="DIY microscope stage kit -Indonesia clone - The real one and the clo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99" y="1447800"/>
            <a:ext cx="6847417" cy="5135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fbcdn-sphotos-b-a.akamaihd.net/hphotos-ak-prn2/s720x720/602991_282291585229925_136935627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6751109" cy="5063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fbcdn-sphotos-c-a.akamaihd.net/hphotos-ak-ash3/s720x720/558187_282291445229939_591919301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9311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5086</TotalTime>
  <Words>474</Words>
  <Application>Microsoft Office PowerPoint</Application>
  <PresentationFormat>On-screen Show (4:3)</PresentationFormat>
  <Paragraphs>166</Paragraphs>
  <Slides>52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 Open Science &amp; Hardware:  patent zombies, chimeras and future monsters</vt:lpstr>
      <vt:lpstr>Slide 2</vt:lpstr>
      <vt:lpstr>“Life Cycle” of OSHW lab equipment </vt:lpstr>
      <vt:lpstr>Lifepatch.org - citizen initiative in art, science and technology</vt:lpstr>
      <vt:lpstr>From DIY microscope to Vjing tool and professional hemocytometer </vt:lpstr>
      <vt:lpstr>2012 – 2013 DIY Webcam Microscope  Stage Kit – Urs Gaudenz/Gaudi Labs</vt:lpstr>
      <vt:lpstr>Stage kit – Indonesian clone made with local artisans</vt:lpstr>
      <vt:lpstr>Slide 8</vt:lpstr>
      <vt:lpstr>DIY Microscopy workshops with kids</vt:lpstr>
      <vt:lpstr>VJ-ing with microscopes</vt:lpstr>
      <vt:lpstr>Open CFU, realtime colony counter that uses low magnification microscope webcam.</vt:lpstr>
      <vt:lpstr>Agro-Hacking: Mycorrhizal Spores</vt:lpstr>
      <vt:lpstr>Open Source Hardware (OSHW)</vt:lpstr>
      <vt:lpstr>Slide 14</vt:lpstr>
      <vt:lpstr>OSHW &amp;  Open Science education</vt:lpstr>
      <vt:lpstr>Hypotheses</vt:lpstr>
      <vt:lpstr>Emergent themes </vt:lpstr>
      <vt:lpstr>Ethnography/Case studies</vt:lpstr>
      <vt:lpstr>Open Beehives OSHW Project &amp; patented pesticide biosensor</vt:lpstr>
      <vt:lpstr>Open Data &amp; Crowdsourcing</vt:lpstr>
      <vt:lpstr>Patents on  nicotinoids &amp; pesticide biosensors</vt:lpstr>
      <vt:lpstr>Quantum Biosystems (Japan, US): nanopore sequencing with OSHW  </vt:lpstr>
      <vt:lpstr>Slide 23</vt:lpstr>
      <vt:lpstr>Slide 24</vt:lpstr>
      <vt:lpstr>OSHW developers</vt:lpstr>
      <vt:lpstr>Chris Wang aka Akiba Tokyo Hackerspace &amp; FreakLabs</vt:lpstr>
      <vt:lpstr>Badass disruptive biotech supports hackerfarm and vice versa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OSHW hybrids, chimeras, monsters </vt:lpstr>
      <vt:lpstr>Slide 36</vt:lpstr>
      <vt:lpstr>Slide 37</vt:lpstr>
      <vt:lpstr>Slide 38</vt:lpstr>
      <vt:lpstr>Marblar 2014</vt:lpstr>
      <vt:lpstr>Slide 40</vt:lpstr>
      <vt:lpstr>Biostrike:  Open Antibiotics Discovery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Science, State, Society (Community):  divide &amp; conquer?</vt:lpstr>
      <vt:lpstr>Participatory Turn</vt:lpstr>
      <vt:lpstr>DIY microgovernance:  Fablabs, Hackerspaces, DIYbio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DIYbio ASIA</dc:title>
  <dc:creator>dk2013</dc:creator>
  <cp:lastModifiedBy>DKsave</cp:lastModifiedBy>
  <cp:revision>65</cp:revision>
  <dcterms:created xsi:type="dcterms:W3CDTF">2013-10-17T09:59:09Z</dcterms:created>
  <dcterms:modified xsi:type="dcterms:W3CDTF">2014-08-20T18:24:24Z</dcterms:modified>
</cp:coreProperties>
</file>