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61" r:id="rId3"/>
    <p:sldId id="275" r:id="rId4"/>
    <p:sldId id="284" r:id="rId5"/>
    <p:sldId id="259" r:id="rId6"/>
    <p:sldId id="276" r:id="rId7"/>
    <p:sldId id="277" r:id="rId8"/>
    <p:sldId id="282" r:id="rId9"/>
    <p:sldId id="279" r:id="rId10"/>
    <p:sldId id="280" r:id="rId11"/>
    <p:sldId id="294" r:id="rId12"/>
    <p:sldId id="295" r:id="rId13"/>
    <p:sldId id="285" r:id="rId14"/>
    <p:sldId id="286" r:id="rId15"/>
    <p:sldId id="296" r:id="rId16"/>
    <p:sldId id="287" r:id="rId17"/>
    <p:sldId id="288" r:id="rId18"/>
    <p:sldId id="289" r:id="rId19"/>
    <p:sldId id="290" r:id="rId20"/>
    <p:sldId id="291" r:id="rId21"/>
    <p:sldId id="269" r:id="rId22"/>
    <p:sldId id="271" r:id="rId23"/>
    <p:sldId id="270" r:id="rId24"/>
    <p:sldId id="272" r:id="rId25"/>
    <p:sldId id="273" r:id="rId26"/>
    <p:sldId id="274" r:id="rId27"/>
    <p:sldId id="268" r:id="rId28"/>
    <p:sldId id="25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18" autoAdjust="0"/>
  </p:normalViewPr>
  <p:slideViewPr>
    <p:cSldViewPr snapToGrid="0" snapToObjects="1">
      <p:cViewPr varScale="1">
        <p:scale>
          <a:sx n="61" d="100"/>
          <a:sy n="61" d="100"/>
        </p:scale>
        <p:origin x="-15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5ED59-5A83-2B48-ABAE-9C53E42B9D15}" type="doc">
      <dgm:prSet loTypeId="urn:microsoft.com/office/officeart/2005/8/layout/cycle7" loCatId="cycle" qsTypeId="urn:microsoft.com/office/officeart/2005/8/quickstyle/simple4" qsCatId="simple" csTypeId="urn:microsoft.com/office/officeart/2005/8/colors/colorful1#3" csCatId="colorful"/>
      <dgm:spPr/>
      <dgm:t>
        <a:bodyPr/>
        <a:lstStyle/>
        <a:p>
          <a:endParaRPr lang="en-US"/>
        </a:p>
      </dgm:t>
    </dgm:pt>
    <dgm:pt modelId="{C9654740-42C8-1543-8EC5-298CAB23126A}">
      <dgm:prSet/>
      <dgm:spPr/>
      <dgm:t>
        <a:bodyPr/>
        <a:lstStyle/>
        <a:p>
          <a:pPr rtl="0"/>
          <a:r>
            <a:rPr lang="en-US" dirty="0" smtClean="0"/>
            <a:t>Discovery</a:t>
          </a:r>
          <a:endParaRPr lang="en-US" dirty="0"/>
        </a:p>
      </dgm:t>
    </dgm:pt>
    <dgm:pt modelId="{1EDD8BDF-A342-E247-8540-30FB70FDA448}" type="parTrans" cxnId="{A0F7EDDC-4390-2F4B-80EC-B3096205CD8E}">
      <dgm:prSet/>
      <dgm:spPr/>
      <dgm:t>
        <a:bodyPr/>
        <a:lstStyle/>
        <a:p>
          <a:endParaRPr lang="en-US"/>
        </a:p>
      </dgm:t>
    </dgm:pt>
    <dgm:pt modelId="{10076DE9-7D00-9F49-AC61-43F3B5B5002F}" type="sibTrans" cxnId="{A0F7EDDC-4390-2F4B-80EC-B3096205CD8E}">
      <dgm:prSet/>
      <dgm:spPr/>
      <dgm:t>
        <a:bodyPr/>
        <a:lstStyle/>
        <a:p>
          <a:endParaRPr lang="en-US"/>
        </a:p>
      </dgm:t>
    </dgm:pt>
    <dgm:pt modelId="{DEB4D426-9E7D-B54C-A078-2A8562BF9B3E}">
      <dgm:prSet/>
      <dgm:spPr/>
      <dgm:t>
        <a:bodyPr/>
        <a:lstStyle/>
        <a:p>
          <a:pPr rtl="0"/>
          <a:r>
            <a:rPr lang="en-US" dirty="0" smtClean="0"/>
            <a:t>Integration</a:t>
          </a:r>
          <a:endParaRPr lang="en-US" dirty="0"/>
        </a:p>
      </dgm:t>
    </dgm:pt>
    <dgm:pt modelId="{E59BA23D-82BB-5B41-9B12-C0B4726D1153}" type="parTrans" cxnId="{D7D3FC17-2E4D-C745-8CE8-8583A5D686DB}">
      <dgm:prSet/>
      <dgm:spPr/>
      <dgm:t>
        <a:bodyPr/>
        <a:lstStyle/>
        <a:p>
          <a:endParaRPr lang="en-US"/>
        </a:p>
      </dgm:t>
    </dgm:pt>
    <dgm:pt modelId="{37A8EE38-7606-9F48-9859-E35DA7A6B3F3}" type="sibTrans" cxnId="{D7D3FC17-2E4D-C745-8CE8-8583A5D686DB}">
      <dgm:prSet/>
      <dgm:spPr/>
      <dgm:t>
        <a:bodyPr/>
        <a:lstStyle/>
        <a:p>
          <a:endParaRPr lang="en-US"/>
        </a:p>
      </dgm:t>
    </dgm:pt>
    <dgm:pt modelId="{DA72B5CC-0E19-0E4B-8F2F-41C70D7FFD28}">
      <dgm:prSet/>
      <dgm:spPr/>
      <dgm:t>
        <a:bodyPr/>
        <a:lstStyle/>
        <a:p>
          <a:pPr rtl="0"/>
          <a:r>
            <a:rPr lang="en-US" dirty="0" smtClean="0"/>
            <a:t>Application</a:t>
          </a:r>
          <a:endParaRPr lang="en-US" dirty="0"/>
        </a:p>
      </dgm:t>
    </dgm:pt>
    <dgm:pt modelId="{1D373BE3-93BE-8641-9520-095A8D81F481}" type="parTrans" cxnId="{0024E2CF-83AB-F444-A2AA-CBC57F8BFA01}">
      <dgm:prSet/>
      <dgm:spPr/>
      <dgm:t>
        <a:bodyPr/>
        <a:lstStyle/>
        <a:p>
          <a:endParaRPr lang="en-US"/>
        </a:p>
      </dgm:t>
    </dgm:pt>
    <dgm:pt modelId="{E4B3C250-A419-E940-8D3C-A3ED860DB601}" type="sibTrans" cxnId="{0024E2CF-83AB-F444-A2AA-CBC57F8BFA01}">
      <dgm:prSet/>
      <dgm:spPr/>
      <dgm:t>
        <a:bodyPr/>
        <a:lstStyle/>
        <a:p>
          <a:endParaRPr lang="en-US"/>
        </a:p>
      </dgm:t>
    </dgm:pt>
    <dgm:pt modelId="{29BD704D-B154-164C-A0EC-4F99B06337AA}">
      <dgm:prSet/>
      <dgm:spPr/>
      <dgm:t>
        <a:bodyPr/>
        <a:lstStyle/>
        <a:p>
          <a:pPr rtl="0"/>
          <a:r>
            <a:rPr lang="en-US" dirty="0" smtClean="0"/>
            <a:t>Teaching</a:t>
          </a:r>
          <a:endParaRPr lang="en-US" dirty="0"/>
        </a:p>
      </dgm:t>
    </dgm:pt>
    <dgm:pt modelId="{81F0C58E-0114-984A-894C-6DF28BA8F905}" type="parTrans" cxnId="{EB38AFC7-A3E6-CC47-B09B-B72E8B10E8F1}">
      <dgm:prSet/>
      <dgm:spPr/>
      <dgm:t>
        <a:bodyPr/>
        <a:lstStyle/>
        <a:p>
          <a:endParaRPr lang="en-US"/>
        </a:p>
      </dgm:t>
    </dgm:pt>
    <dgm:pt modelId="{58494AC4-8EB5-C447-AA36-EDEFB63CBFD8}" type="sibTrans" cxnId="{EB38AFC7-A3E6-CC47-B09B-B72E8B10E8F1}">
      <dgm:prSet/>
      <dgm:spPr/>
      <dgm:t>
        <a:bodyPr/>
        <a:lstStyle/>
        <a:p>
          <a:endParaRPr lang="en-US"/>
        </a:p>
      </dgm:t>
    </dgm:pt>
    <dgm:pt modelId="{EF23B992-1656-8E47-AE81-7FEFC583DC59}" type="pres">
      <dgm:prSet presAssocID="{DB15ED59-5A83-2B48-ABAE-9C53E42B9D15}" presName="Name0" presStyleCnt="0">
        <dgm:presLayoutVars>
          <dgm:dir/>
          <dgm:resizeHandles val="exact"/>
        </dgm:presLayoutVars>
      </dgm:prSet>
      <dgm:spPr/>
      <dgm:t>
        <a:bodyPr/>
        <a:lstStyle/>
        <a:p>
          <a:endParaRPr lang="en-US"/>
        </a:p>
      </dgm:t>
    </dgm:pt>
    <dgm:pt modelId="{143BB68D-6196-8648-8CEB-E88065112D82}" type="pres">
      <dgm:prSet presAssocID="{C9654740-42C8-1543-8EC5-298CAB23126A}" presName="node" presStyleLbl="node1" presStyleIdx="0" presStyleCnt="4">
        <dgm:presLayoutVars>
          <dgm:bulletEnabled val="1"/>
        </dgm:presLayoutVars>
      </dgm:prSet>
      <dgm:spPr/>
      <dgm:t>
        <a:bodyPr/>
        <a:lstStyle/>
        <a:p>
          <a:endParaRPr lang="en-US"/>
        </a:p>
      </dgm:t>
    </dgm:pt>
    <dgm:pt modelId="{214D2196-97B9-7D49-9C01-9940730DE5C9}" type="pres">
      <dgm:prSet presAssocID="{10076DE9-7D00-9F49-AC61-43F3B5B5002F}" presName="sibTrans" presStyleLbl="sibTrans2D1" presStyleIdx="0" presStyleCnt="4"/>
      <dgm:spPr/>
      <dgm:t>
        <a:bodyPr/>
        <a:lstStyle/>
        <a:p>
          <a:endParaRPr lang="en-US"/>
        </a:p>
      </dgm:t>
    </dgm:pt>
    <dgm:pt modelId="{2A2537C1-A57F-E843-AA26-1E76768EBA01}" type="pres">
      <dgm:prSet presAssocID="{10076DE9-7D00-9F49-AC61-43F3B5B5002F}" presName="connectorText" presStyleLbl="sibTrans2D1" presStyleIdx="0" presStyleCnt="4"/>
      <dgm:spPr/>
      <dgm:t>
        <a:bodyPr/>
        <a:lstStyle/>
        <a:p>
          <a:endParaRPr lang="en-US"/>
        </a:p>
      </dgm:t>
    </dgm:pt>
    <dgm:pt modelId="{E61BE26B-4A26-7B48-B03F-2CFF8C3C5A61}" type="pres">
      <dgm:prSet presAssocID="{DEB4D426-9E7D-B54C-A078-2A8562BF9B3E}" presName="node" presStyleLbl="node1" presStyleIdx="1" presStyleCnt="4">
        <dgm:presLayoutVars>
          <dgm:bulletEnabled val="1"/>
        </dgm:presLayoutVars>
      </dgm:prSet>
      <dgm:spPr/>
      <dgm:t>
        <a:bodyPr/>
        <a:lstStyle/>
        <a:p>
          <a:endParaRPr lang="en-US"/>
        </a:p>
      </dgm:t>
    </dgm:pt>
    <dgm:pt modelId="{62647449-7793-4248-B124-7EEE6F6B4212}" type="pres">
      <dgm:prSet presAssocID="{37A8EE38-7606-9F48-9859-E35DA7A6B3F3}" presName="sibTrans" presStyleLbl="sibTrans2D1" presStyleIdx="1" presStyleCnt="4"/>
      <dgm:spPr/>
      <dgm:t>
        <a:bodyPr/>
        <a:lstStyle/>
        <a:p>
          <a:endParaRPr lang="en-US"/>
        </a:p>
      </dgm:t>
    </dgm:pt>
    <dgm:pt modelId="{F9B618F1-FF2D-724E-8403-A3C3F237D20F}" type="pres">
      <dgm:prSet presAssocID="{37A8EE38-7606-9F48-9859-E35DA7A6B3F3}" presName="connectorText" presStyleLbl="sibTrans2D1" presStyleIdx="1" presStyleCnt="4"/>
      <dgm:spPr/>
      <dgm:t>
        <a:bodyPr/>
        <a:lstStyle/>
        <a:p>
          <a:endParaRPr lang="en-US"/>
        </a:p>
      </dgm:t>
    </dgm:pt>
    <dgm:pt modelId="{FB541F7E-3E10-EC49-8606-8BFEB805BD9A}" type="pres">
      <dgm:prSet presAssocID="{DA72B5CC-0E19-0E4B-8F2F-41C70D7FFD28}" presName="node" presStyleLbl="node1" presStyleIdx="2" presStyleCnt="4">
        <dgm:presLayoutVars>
          <dgm:bulletEnabled val="1"/>
        </dgm:presLayoutVars>
      </dgm:prSet>
      <dgm:spPr/>
      <dgm:t>
        <a:bodyPr/>
        <a:lstStyle/>
        <a:p>
          <a:endParaRPr lang="en-US"/>
        </a:p>
      </dgm:t>
    </dgm:pt>
    <dgm:pt modelId="{88ED689A-3D3F-594A-9149-5C2331F48CB3}" type="pres">
      <dgm:prSet presAssocID="{E4B3C250-A419-E940-8D3C-A3ED860DB601}" presName="sibTrans" presStyleLbl="sibTrans2D1" presStyleIdx="2" presStyleCnt="4"/>
      <dgm:spPr/>
      <dgm:t>
        <a:bodyPr/>
        <a:lstStyle/>
        <a:p>
          <a:endParaRPr lang="en-US"/>
        </a:p>
      </dgm:t>
    </dgm:pt>
    <dgm:pt modelId="{65BB8DFC-4DC5-4043-8F1B-D0153F351C8B}" type="pres">
      <dgm:prSet presAssocID="{E4B3C250-A419-E940-8D3C-A3ED860DB601}" presName="connectorText" presStyleLbl="sibTrans2D1" presStyleIdx="2" presStyleCnt="4"/>
      <dgm:spPr/>
      <dgm:t>
        <a:bodyPr/>
        <a:lstStyle/>
        <a:p>
          <a:endParaRPr lang="en-US"/>
        </a:p>
      </dgm:t>
    </dgm:pt>
    <dgm:pt modelId="{0D7BB342-3F01-2849-ABFE-8DB3335E25F8}" type="pres">
      <dgm:prSet presAssocID="{29BD704D-B154-164C-A0EC-4F99B06337AA}" presName="node" presStyleLbl="node1" presStyleIdx="3" presStyleCnt="4">
        <dgm:presLayoutVars>
          <dgm:bulletEnabled val="1"/>
        </dgm:presLayoutVars>
      </dgm:prSet>
      <dgm:spPr/>
      <dgm:t>
        <a:bodyPr/>
        <a:lstStyle/>
        <a:p>
          <a:endParaRPr lang="en-US"/>
        </a:p>
      </dgm:t>
    </dgm:pt>
    <dgm:pt modelId="{DB789D3F-846D-2740-AB48-642FA8B79EFC}" type="pres">
      <dgm:prSet presAssocID="{58494AC4-8EB5-C447-AA36-EDEFB63CBFD8}" presName="sibTrans" presStyleLbl="sibTrans2D1" presStyleIdx="3" presStyleCnt="4"/>
      <dgm:spPr/>
      <dgm:t>
        <a:bodyPr/>
        <a:lstStyle/>
        <a:p>
          <a:endParaRPr lang="en-US"/>
        </a:p>
      </dgm:t>
    </dgm:pt>
    <dgm:pt modelId="{B8E7586D-34EA-A545-8E2F-4EC60EE18D9E}" type="pres">
      <dgm:prSet presAssocID="{58494AC4-8EB5-C447-AA36-EDEFB63CBFD8}" presName="connectorText" presStyleLbl="sibTrans2D1" presStyleIdx="3" presStyleCnt="4"/>
      <dgm:spPr/>
      <dgm:t>
        <a:bodyPr/>
        <a:lstStyle/>
        <a:p>
          <a:endParaRPr lang="en-US"/>
        </a:p>
      </dgm:t>
    </dgm:pt>
  </dgm:ptLst>
  <dgm:cxnLst>
    <dgm:cxn modelId="{483C75E5-0A22-FA4E-BDB1-048A09E85CEB}" type="presOf" srcId="{10076DE9-7D00-9F49-AC61-43F3B5B5002F}" destId="{214D2196-97B9-7D49-9C01-9940730DE5C9}" srcOrd="0" destOrd="0" presId="urn:microsoft.com/office/officeart/2005/8/layout/cycle7"/>
    <dgm:cxn modelId="{18E19547-E962-8446-8D88-2F970E6D620A}" type="presOf" srcId="{29BD704D-B154-164C-A0EC-4F99B06337AA}" destId="{0D7BB342-3F01-2849-ABFE-8DB3335E25F8}" srcOrd="0" destOrd="0" presId="urn:microsoft.com/office/officeart/2005/8/layout/cycle7"/>
    <dgm:cxn modelId="{A0F7EDDC-4390-2F4B-80EC-B3096205CD8E}" srcId="{DB15ED59-5A83-2B48-ABAE-9C53E42B9D15}" destId="{C9654740-42C8-1543-8EC5-298CAB23126A}" srcOrd="0" destOrd="0" parTransId="{1EDD8BDF-A342-E247-8540-30FB70FDA448}" sibTransId="{10076DE9-7D00-9F49-AC61-43F3B5B5002F}"/>
    <dgm:cxn modelId="{D7D3FC17-2E4D-C745-8CE8-8583A5D686DB}" srcId="{DB15ED59-5A83-2B48-ABAE-9C53E42B9D15}" destId="{DEB4D426-9E7D-B54C-A078-2A8562BF9B3E}" srcOrd="1" destOrd="0" parTransId="{E59BA23D-82BB-5B41-9B12-C0B4726D1153}" sibTransId="{37A8EE38-7606-9F48-9859-E35DA7A6B3F3}"/>
    <dgm:cxn modelId="{DF990401-9085-6B47-BF3F-7D7952010CE1}" type="presOf" srcId="{DEB4D426-9E7D-B54C-A078-2A8562BF9B3E}" destId="{E61BE26B-4A26-7B48-B03F-2CFF8C3C5A61}" srcOrd="0" destOrd="0" presId="urn:microsoft.com/office/officeart/2005/8/layout/cycle7"/>
    <dgm:cxn modelId="{D68792F2-5015-C646-AC3E-5A6BB8CF8DBD}" type="presOf" srcId="{E4B3C250-A419-E940-8D3C-A3ED860DB601}" destId="{65BB8DFC-4DC5-4043-8F1B-D0153F351C8B}" srcOrd="1" destOrd="0" presId="urn:microsoft.com/office/officeart/2005/8/layout/cycle7"/>
    <dgm:cxn modelId="{CF963A50-E559-1349-AC5D-37F5FC65575F}" type="presOf" srcId="{58494AC4-8EB5-C447-AA36-EDEFB63CBFD8}" destId="{DB789D3F-846D-2740-AB48-642FA8B79EFC}" srcOrd="0" destOrd="0" presId="urn:microsoft.com/office/officeart/2005/8/layout/cycle7"/>
    <dgm:cxn modelId="{E630F53A-644A-8C46-8F57-9A7BEFC8D340}" type="presOf" srcId="{E4B3C250-A419-E940-8D3C-A3ED860DB601}" destId="{88ED689A-3D3F-594A-9149-5C2331F48CB3}" srcOrd="0" destOrd="0" presId="urn:microsoft.com/office/officeart/2005/8/layout/cycle7"/>
    <dgm:cxn modelId="{0024E2CF-83AB-F444-A2AA-CBC57F8BFA01}" srcId="{DB15ED59-5A83-2B48-ABAE-9C53E42B9D15}" destId="{DA72B5CC-0E19-0E4B-8F2F-41C70D7FFD28}" srcOrd="2" destOrd="0" parTransId="{1D373BE3-93BE-8641-9520-095A8D81F481}" sibTransId="{E4B3C250-A419-E940-8D3C-A3ED860DB601}"/>
    <dgm:cxn modelId="{AE9BE12F-BE3E-2049-9186-3F6C779CECD9}" type="presOf" srcId="{37A8EE38-7606-9F48-9859-E35DA7A6B3F3}" destId="{F9B618F1-FF2D-724E-8403-A3C3F237D20F}" srcOrd="1" destOrd="0" presId="urn:microsoft.com/office/officeart/2005/8/layout/cycle7"/>
    <dgm:cxn modelId="{F7F139FF-B542-A542-A849-D829DDF9D247}" type="presOf" srcId="{10076DE9-7D00-9F49-AC61-43F3B5B5002F}" destId="{2A2537C1-A57F-E843-AA26-1E76768EBA01}" srcOrd="1" destOrd="0" presId="urn:microsoft.com/office/officeart/2005/8/layout/cycle7"/>
    <dgm:cxn modelId="{4F475D88-93A5-5340-BC98-5EC06B017D7C}" type="presOf" srcId="{DB15ED59-5A83-2B48-ABAE-9C53E42B9D15}" destId="{EF23B992-1656-8E47-AE81-7FEFC583DC59}" srcOrd="0" destOrd="0" presId="urn:microsoft.com/office/officeart/2005/8/layout/cycle7"/>
    <dgm:cxn modelId="{F07212F4-5818-6A4C-A45E-802ADE30F8DC}" type="presOf" srcId="{58494AC4-8EB5-C447-AA36-EDEFB63CBFD8}" destId="{B8E7586D-34EA-A545-8E2F-4EC60EE18D9E}" srcOrd="1" destOrd="0" presId="urn:microsoft.com/office/officeart/2005/8/layout/cycle7"/>
    <dgm:cxn modelId="{EE6E488B-D9E0-7345-8029-0B7BBD7505BF}" type="presOf" srcId="{37A8EE38-7606-9F48-9859-E35DA7A6B3F3}" destId="{62647449-7793-4248-B124-7EEE6F6B4212}" srcOrd="0" destOrd="0" presId="urn:microsoft.com/office/officeart/2005/8/layout/cycle7"/>
    <dgm:cxn modelId="{97012720-D1A7-4049-85F4-363F268D2688}" type="presOf" srcId="{DA72B5CC-0E19-0E4B-8F2F-41C70D7FFD28}" destId="{FB541F7E-3E10-EC49-8606-8BFEB805BD9A}" srcOrd="0" destOrd="0" presId="urn:microsoft.com/office/officeart/2005/8/layout/cycle7"/>
    <dgm:cxn modelId="{EB38AFC7-A3E6-CC47-B09B-B72E8B10E8F1}" srcId="{DB15ED59-5A83-2B48-ABAE-9C53E42B9D15}" destId="{29BD704D-B154-164C-A0EC-4F99B06337AA}" srcOrd="3" destOrd="0" parTransId="{81F0C58E-0114-984A-894C-6DF28BA8F905}" sibTransId="{58494AC4-8EB5-C447-AA36-EDEFB63CBFD8}"/>
    <dgm:cxn modelId="{5FB7375E-AA3C-CD4C-B9ED-1E99B3AF6F61}" type="presOf" srcId="{C9654740-42C8-1543-8EC5-298CAB23126A}" destId="{143BB68D-6196-8648-8CEB-E88065112D82}" srcOrd="0" destOrd="0" presId="urn:microsoft.com/office/officeart/2005/8/layout/cycle7"/>
    <dgm:cxn modelId="{1457EAB0-7F8D-1D4E-948C-443DBF61AD69}" type="presParOf" srcId="{EF23B992-1656-8E47-AE81-7FEFC583DC59}" destId="{143BB68D-6196-8648-8CEB-E88065112D82}" srcOrd="0" destOrd="0" presId="urn:microsoft.com/office/officeart/2005/8/layout/cycle7"/>
    <dgm:cxn modelId="{D5A145E2-3E13-4D48-902A-79562F15BB39}" type="presParOf" srcId="{EF23B992-1656-8E47-AE81-7FEFC583DC59}" destId="{214D2196-97B9-7D49-9C01-9940730DE5C9}" srcOrd="1" destOrd="0" presId="urn:microsoft.com/office/officeart/2005/8/layout/cycle7"/>
    <dgm:cxn modelId="{3C76028B-B54E-D942-A2EF-A18E2A352CE4}" type="presParOf" srcId="{214D2196-97B9-7D49-9C01-9940730DE5C9}" destId="{2A2537C1-A57F-E843-AA26-1E76768EBA01}" srcOrd="0" destOrd="0" presId="urn:microsoft.com/office/officeart/2005/8/layout/cycle7"/>
    <dgm:cxn modelId="{B7E78938-05AE-8944-890D-9FCCBDA6CBD9}" type="presParOf" srcId="{EF23B992-1656-8E47-AE81-7FEFC583DC59}" destId="{E61BE26B-4A26-7B48-B03F-2CFF8C3C5A61}" srcOrd="2" destOrd="0" presId="urn:microsoft.com/office/officeart/2005/8/layout/cycle7"/>
    <dgm:cxn modelId="{F8E45FE5-0D5D-C646-A74A-017A01B56CF0}" type="presParOf" srcId="{EF23B992-1656-8E47-AE81-7FEFC583DC59}" destId="{62647449-7793-4248-B124-7EEE6F6B4212}" srcOrd="3" destOrd="0" presId="urn:microsoft.com/office/officeart/2005/8/layout/cycle7"/>
    <dgm:cxn modelId="{A8DC0A5A-7CC3-0D4E-B7CE-C5261EF941C5}" type="presParOf" srcId="{62647449-7793-4248-B124-7EEE6F6B4212}" destId="{F9B618F1-FF2D-724E-8403-A3C3F237D20F}" srcOrd="0" destOrd="0" presId="urn:microsoft.com/office/officeart/2005/8/layout/cycle7"/>
    <dgm:cxn modelId="{5CB6ADE1-C301-7147-8CD2-6AA22AA4911B}" type="presParOf" srcId="{EF23B992-1656-8E47-AE81-7FEFC583DC59}" destId="{FB541F7E-3E10-EC49-8606-8BFEB805BD9A}" srcOrd="4" destOrd="0" presId="urn:microsoft.com/office/officeart/2005/8/layout/cycle7"/>
    <dgm:cxn modelId="{F1B44E24-8F1A-2D47-8A16-B406EDCD750C}" type="presParOf" srcId="{EF23B992-1656-8E47-AE81-7FEFC583DC59}" destId="{88ED689A-3D3F-594A-9149-5C2331F48CB3}" srcOrd="5" destOrd="0" presId="urn:microsoft.com/office/officeart/2005/8/layout/cycle7"/>
    <dgm:cxn modelId="{2404044F-301E-7F49-9098-EA206C219489}" type="presParOf" srcId="{88ED689A-3D3F-594A-9149-5C2331F48CB3}" destId="{65BB8DFC-4DC5-4043-8F1B-D0153F351C8B}" srcOrd="0" destOrd="0" presId="urn:microsoft.com/office/officeart/2005/8/layout/cycle7"/>
    <dgm:cxn modelId="{D2F63741-80CC-4348-8897-BB7DEF9A75DA}" type="presParOf" srcId="{EF23B992-1656-8E47-AE81-7FEFC583DC59}" destId="{0D7BB342-3F01-2849-ABFE-8DB3335E25F8}" srcOrd="6" destOrd="0" presId="urn:microsoft.com/office/officeart/2005/8/layout/cycle7"/>
    <dgm:cxn modelId="{4C6D4E44-B9B5-D242-BBB1-4640B10D5BD7}" type="presParOf" srcId="{EF23B992-1656-8E47-AE81-7FEFC583DC59}" destId="{DB789D3F-846D-2740-AB48-642FA8B79EFC}" srcOrd="7" destOrd="0" presId="urn:microsoft.com/office/officeart/2005/8/layout/cycle7"/>
    <dgm:cxn modelId="{01F2D569-6A49-AA40-894F-C96D38AECCEA}" type="presParOf" srcId="{DB789D3F-846D-2740-AB48-642FA8B79EFC}" destId="{B8E7586D-34EA-A545-8E2F-4EC60EE18D9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5ED59-5A83-2B48-ABAE-9C53E42B9D15}" type="doc">
      <dgm:prSet loTypeId="urn:microsoft.com/office/officeart/2005/8/layout/cycle7" loCatId="cycle" qsTypeId="urn:microsoft.com/office/officeart/2005/8/quickstyle/simple4" qsCatId="simple" csTypeId="urn:microsoft.com/office/officeart/2005/8/colors/colorful1#4" csCatId="colorful"/>
      <dgm:spPr/>
      <dgm:t>
        <a:bodyPr/>
        <a:lstStyle/>
        <a:p>
          <a:endParaRPr lang="en-US"/>
        </a:p>
      </dgm:t>
    </dgm:pt>
    <dgm:pt modelId="{C9654740-42C8-1543-8EC5-298CAB23126A}">
      <dgm:prSet/>
      <dgm:spPr/>
      <dgm:t>
        <a:bodyPr/>
        <a:lstStyle/>
        <a:p>
          <a:pPr rtl="0"/>
          <a:r>
            <a:rPr lang="en-US" dirty="0" smtClean="0"/>
            <a:t>Discovery</a:t>
          </a:r>
          <a:endParaRPr lang="en-US" dirty="0"/>
        </a:p>
      </dgm:t>
    </dgm:pt>
    <dgm:pt modelId="{1EDD8BDF-A342-E247-8540-30FB70FDA448}" type="parTrans" cxnId="{A0F7EDDC-4390-2F4B-80EC-B3096205CD8E}">
      <dgm:prSet/>
      <dgm:spPr/>
      <dgm:t>
        <a:bodyPr/>
        <a:lstStyle/>
        <a:p>
          <a:endParaRPr lang="en-US"/>
        </a:p>
      </dgm:t>
    </dgm:pt>
    <dgm:pt modelId="{10076DE9-7D00-9F49-AC61-43F3B5B5002F}" type="sibTrans" cxnId="{A0F7EDDC-4390-2F4B-80EC-B3096205CD8E}">
      <dgm:prSet/>
      <dgm:spPr/>
      <dgm:t>
        <a:bodyPr/>
        <a:lstStyle/>
        <a:p>
          <a:endParaRPr lang="en-US"/>
        </a:p>
      </dgm:t>
    </dgm:pt>
    <dgm:pt modelId="{DEB4D426-9E7D-B54C-A078-2A8562BF9B3E}">
      <dgm:prSet/>
      <dgm:spPr/>
      <dgm:t>
        <a:bodyPr/>
        <a:lstStyle/>
        <a:p>
          <a:pPr rtl="0"/>
          <a:r>
            <a:rPr lang="en-US" dirty="0" smtClean="0"/>
            <a:t>Integration</a:t>
          </a:r>
          <a:endParaRPr lang="en-US" dirty="0"/>
        </a:p>
      </dgm:t>
    </dgm:pt>
    <dgm:pt modelId="{E59BA23D-82BB-5B41-9B12-C0B4726D1153}" type="parTrans" cxnId="{D7D3FC17-2E4D-C745-8CE8-8583A5D686DB}">
      <dgm:prSet/>
      <dgm:spPr/>
      <dgm:t>
        <a:bodyPr/>
        <a:lstStyle/>
        <a:p>
          <a:endParaRPr lang="en-US"/>
        </a:p>
      </dgm:t>
    </dgm:pt>
    <dgm:pt modelId="{37A8EE38-7606-9F48-9859-E35DA7A6B3F3}" type="sibTrans" cxnId="{D7D3FC17-2E4D-C745-8CE8-8583A5D686DB}">
      <dgm:prSet/>
      <dgm:spPr/>
      <dgm:t>
        <a:bodyPr/>
        <a:lstStyle/>
        <a:p>
          <a:endParaRPr lang="en-US"/>
        </a:p>
      </dgm:t>
    </dgm:pt>
    <dgm:pt modelId="{DA72B5CC-0E19-0E4B-8F2F-41C70D7FFD28}">
      <dgm:prSet/>
      <dgm:spPr/>
      <dgm:t>
        <a:bodyPr/>
        <a:lstStyle/>
        <a:p>
          <a:pPr rtl="0"/>
          <a:r>
            <a:rPr lang="en-US" dirty="0" smtClean="0"/>
            <a:t>Application</a:t>
          </a:r>
          <a:endParaRPr lang="en-US" dirty="0"/>
        </a:p>
      </dgm:t>
    </dgm:pt>
    <dgm:pt modelId="{1D373BE3-93BE-8641-9520-095A8D81F481}" type="parTrans" cxnId="{0024E2CF-83AB-F444-A2AA-CBC57F8BFA01}">
      <dgm:prSet/>
      <dgm:spPr/>
      <dgm:t>
        <a:bodyPr/>
        <a:lstStyle/>
        <a:p>
          <a:endParaRPr lang="en-US"/>
        </a:p>
      </dgm:t>
    </dgm:pt>
    <dgm:pt modelId="{E4B3C250-A419-E940-8D3C-A3ED860DB601}" type="sibTrans" cxnId="{0024E2CF-83AB-F444-A2AA-CBC57F8BFA01}">
      <dgm:prSet/>
      <dgm:spPr/>
      <dgm:t>
        <a:bodyPr/>
        <a:lstStyle/>
        <a:p>
          <a:endParaRPr lang="en-US"/>
        </a:p>
      </dgm:t>
    </dgm:pt>
    <dgm:pt modelId="{29BD704D-B154-164C-A0EC-4F99B06337AA}">
      <dgm:prSet/>
      <dgm:spPr/>
      <dgm:t>
        <a:bodyPr/>
        <a:lstStyle/>
        <a:p>
          <a:pPr rtl="0"/>
          <a:r>
            <a:rPr lang="en-US" dirty="0" smtClean="0"/>
            <a:t>Teaching</a:t>
          </a:r>
          <a:endParaRPr lang="en-US" dirty="0"/>
        </a:p>
      </dgm:t>
    </dgm:pt>
    <dgm:pt modelId="{81F0C58E-0114-984A-894C-6DF28BA8F905}" type="parTrans" cxnId="{EB38AFC7-A3E6-CC47-B09B-B72E8B10E8F1}">
      <dgm:prSet/>
      <dgm:spPr/>
      <dgm:t>
        <a:bodyPr/>
        <a:lstStyle/>
        <a:p>
          <a:endParaRPr lang="en-US"/>
        </a:p>
      </dgm:t>
    </dgm:pt>
    <dgm:pt modelId="{58494AC4-8EB5-C447-AA36-EDEFB63CBFD8}" type="sibTrans" cxnId="{EB38AFC7-A3E6-CC47-B09B-B72E8B10E8F1}">
      <dgm:prSet/>
      <dgm:spPr/>
      <dgm:t>
        <a:bodyPr/>
        <a:lstStyle/>
        <a:p>
          <a:endParaRPr lang="en-US"/>
        </a:p>
      </dgm:t>
    </dgm:pt>
    <dgm:pt modelId="{EF23B992-1656-8E47-AE81-7FEFC583DC59}" type="pres">
      <dgm:prSet presAssocID="{DB15ED59-5A83-2B48-ABAE-9C53E42B9D15}" presName="Name0" presStyleCnt="0">
        <dgm:presLayoutVars>
          <dgm:dir/>
          <dgm:resizeHandles val="exact"/>
        </dgm:presLayoutVars>
      </dgm:prSet>
      <dgm:spPr/>
      <dgm:t>
        <a:bodyPr/>
        <a:lstStyle/>
        <a:p>
          <a:endParaRPr lang="en-US"/>
        </a:p>
      </dgm:t>
    </dgm:pt>
    <dgm:pt modelId="{143BB68D-6196-8648-8CEB-E88065112D82}" type="pres">
      <dgm:prSet presAssocID="{C9654740-42C8-1543-8EC5-298CAB23126A}" presName="node" presStyleLbl="node1" presStyleIdx="0" presStyleCnt="4">
        <dgm:presLayoutVars>
          <dgm:bulletEnabled val="1"/>
        </dgm:presLayoutVars>
      </dgm:prSet>
      <dgm:spPr/>
      <dgm:t>
        <a:bodyPr/>
        <a:lstStyle/>
        <a:p>
          <a:endParaRPr lang="en-US"/>
        </a:p>
      </dgm:t>
    </dgm:pt>
    <dgm:pt modelId="{214D2196-97B9-7D49-9C01-9940730DE5C9}" type="pres">
      <dgm:prSet presAssocID="{10076DE9-7D00-9F49-AC61-43F3B5B5002F}" presName="sibTrans" presStyleLbl="sibTrans2D1" presStyleIdx="0" presStyleCnt="4"/>
      <dgm:spPr/>
      <dgm:t>
        <a:bodyPr/>
        <a:lstStyle/>
        <a:p>
          <a:endParaRPr lang="en-US"/>
        </a:p>
      </dgm:t>
    </dgm:pt>
    <dgm:pt modelId="{2A2537C1-A57F-E843-AA26-1E76768EBA01}" type="pres">
      <dgm:prSet presAssocID="{10076DE9-7D00-9F49-AC61-43F3B5B5002F}" presName="connectorText" presStyleLbl="sibTrans2D1" presStyleIdx="0" presStyleCnt="4"/>
      <dgm:spPr/>
      <dgm:t>
        <a:bodyPr/>
        <a:lstStyle/>
        <a:p>
          <a:endParaRPr lang="en-US"/>
        </a:p>
      </dgm:t>
    </dgm:pt>
    <dgm:pt modelId="{E61BE26B-4A26-7B48-B03F-2CFF8C3C5A61}" type="pres">
      <dgm:prSet presAssocID="{DEB4D426-9E7D-B54C-A078-2A8562BF9B3E}" presName="node" presStyleLbl="node1" presStyleIdx="1" presStyleCnt="4" custRadScaleRad="104592" custRadScaleInc="3184">
        <dgm:presLayoutVars>
          <dgm:bulletEnabled val="1"/>
        </dgm:presLayoutVars>
      </dgm:prSet>
      <dgm:spPr/>
      <dgm:t>
        <a:bodyPr/>
        <a:lstStyle/>
        <a:p>
          <a:endParaRPr lang="en-US"/>
        </a:p>
      </dgm:t>
    </dgm:pt>
    <dgm:pt modelId="{62647449-7793-4248-B124-7EEE6F6B4212}" type="pres">
      <dgm:prSet presAssocID="{37A8EE38-7606-9F48-9859-E35DA7A6B3F3}" presName="sibTrans" presStyleLbl="sibTrans2D1" presStyleIdx="1" presStyleCnt="4"/>
      <dgm:spPr/>
      <dgm:t>
        <a:bodyPr/>
        <a:lstStyle/>
        <a:p>
          <a:endParaRPr lang="en-US"/>
        </a:p>
      </dgm:t>
    </dgm:pt>
    <dgm:pt modelId="{F9B618F1-FF2D-724E-8403-A3C3F237D20F}" type="pres">
      <dgm:prSet presAssocID="{37A8EE38-7606-9F48-9859-E35DA7A6B3F3}" presName="connectorText" presStyleLbl="sibTrans2D1" presStyleIdx="1" presStyleCnt="4"/>
      <dgm:spPr/>
      <dgm:t>
        <a:bodyPr/>
        <a:lstStyle/>
        <a:p>
          <a:endParaRPr lang="en-US"/>
        </a:p>
      </dgm:t>
    </dgm:pt>
    <dgm:pt modelId="{FB541F7E-3E10-EC49-8606-8BFEB805BD9A}" type="pres">
      <dgm:prSet presAssocID="{DA72B5CC-0E19-0E4B-8F2F-41C70D7FFD28}" presName="node" presStyleLbl="node1" presStyleIdx="2" presStyleCnt="4">
        <dgm:presLayoutVars>
          <dgm:bulletEnabled val="1"/>
        </dgm:presLayoutVars>
      </dgm:prSet>
      <dgm:spPr/>
      <dgm:t>
        <a:bodyPr/>
        <a:lstStyle/>
        <a:p>
          <a:endParaRPr lang="en-US"/>
        </a:p>
      </dgm:t>
    </dgm:pt>
    <dgm:pt modelId="{88ED689A-3D3F-594A-9149-5C2331F48CB3}" type="pres">
      <dgm:prSet presAssocID="{E4B3C250-A419-E940-8D3C-A3ED860DB601}" presName="sibTrans" presStyleLbl="sibTrans2D1" presStyleIdx="2" presStyleCnt="4"/>
      <dgm:spPr/>
      <dgm:t>
        <a:bodyPr/>
        <a:lstStyle/>
        <a:p>
          <a:endParaRPr lang="en-US"/>
        </a:p>
      </dgm:t>
    </dgm:pt>
    <dgm:pt modelId="{65BB8DFC-4DC5-4043-8F1B-D0153F351C8B}" type="pres">
      <dgm:prSet presAssocID="{E4B3C250-A419-E940-8D3C-A3ED860DB601}" presName="connectorText" presStyleLbl="sibTrans2D1" presStyleIdx="2" presStyleCnt="4"/>
      <dgm:spPr/>
      <dgm:t>
        <a:bodyPr/>
        <a:lstStyle/>
        <a:p>
          <a:endParaRPr lang="en-US"/>
        </a:p>
      </dgm:t>
    </dgm:pt>
    <dgm:pt modelId="{0D7BB342-3F01-2849-ABFE-8DB3335E25F8}" type="pres">
      <dgm:prSet presAssocID="{29BD704D-B154-164C-A0EC-4F99B06337AA}" presName="node" presStyleLbl="node1" presStyleIdx="3" presStyleCnt="4" custRadScaleRad="112414" custRadScaleInc="-2963">
        <dgm:presLayoutVars>
          <dgm:bulletEnabled val="1"/>
        </dgm:presLayoutVars>
      </dgm:prSet>
      <dgm:spPr/>
      <dgm:t>
        <a:bodyPr/>
        <a:lstStyle/>
        <a:p>
          <a:endParaRPr lang="en-US"/>
        </a:p>
      </dgm:t>
    </dgm:pt>
    <dgm:pt modelId="{DB789D3F-846D-2740-AB48-642FA8B79EFC}" type="pres">
      <dgm:prSet presAssocID="{58494AC4-8EB5-C447-AA36-EDEFB63CBFD8}" presName="sibTrans" presStyleLbl="sibTrans2D1" presStyleIdx="3" presStyleCnt="4"/>
      <dgm:spPr/>
      <dgm:t>
        <a:bodyPr/>
        <a:lstStyle/>
        <a:p>
          <a:endParaRPr lang="en-US"/>
        </a:p>
      </dgm:t>
    </dgm:pt>
    <dgm:pt modelId="{B8E7586D-34EA-A545-8E2F-4EC60EE18D9E}" type="pres">
      <dgm:prSet presAssocID="{58494AC4-8EB5-C447-AA36-EDEFB63CBFD8}" presName="connectorText" presStyleLbl="sibTrans2D1" presStyleIdx="3" presStyleCnt="4"/>
      <dgm:spPr/>
      <dgm:t>
        <a:bodyPr/>
        <a:lstStyle/>
        <a:p>
          <a:endParaRPr lang="en-US"/>
        </a:p>
      </dgm:t>
    </dgm:pt>
  </dgm:ptLst>
  <dgm:cxnLst>
    <dgm:cxn modelId="{A7D33C8B-8E4E-4C4E-8C64-37517CDB8414}" type="presOf" srcId="{C9654740-42C8-1543-8EC5-298CAB23126A}" destId="{143BB68D-6196-8648-8CEB-E88065112D82}" srcOrd="0" destOrd="0" presId="urn:microsoft.com/office/officeart/2005/8/layout/cycle7"/>
    <dgm:cxn modelId="{2F352317-88B1-5840-B30D-583EB935F6B5}" type="presOf" srcId="{E4B3C250-A419-E940-8D3C-A3ED860DB601}" destId="{65BB8DFC-4DC5-4043-8F1B-D0153F351C8B}" srcOrd="1" destOrd="0" presId="urn:microsoft.com/office/officeart/2005/8/layout/cycle7"/>
    <dgm:cxn modelId="{E17739F3-D606-D144-ACA4-5F26B9719924}" type="presOf" srcId="{E4B3C250-A419-E940-8D3C-A3ED860DB601}" destId="{88ED689A-3D3F-594A-9149-5C2331F48CB3}" srcOrd="0" destOrd="0" presId="urn:microsoft.com/office/officeart/2005/8/layout/cycle7"/>
    <dgm:cxn modelId="{A0F7EDDC-4390-2F4B-80EC-B3096205CD8E}" srcId="{DB15ED59-5A83-2B48-ABAE-9C53E42B9D15}" destId="{C9654740-42C8-1543-8EC5-298CAB23126A}" srcOrd="0" destOrd="0" parTransId="{1EDD8BDF-A342-E247-8540-30FB70FDA448}" sibTransId="{10076DE9-7D00-9F49-AC61-43F3B5B5002F}"/>
    <dgm:cxn modelId="{14EF261D-830F-2144-9565-4E3473958A9E}" type="presOf" srcId="{10076DE9-7D00-9F49-AC61-43F3B5B5002F}" destId="{2A2537C1-A57F-E843-AA26-1E76768EBA01}" srcOrd="1" destOrd="0" presId="urn:microsoft.com/office/officeart/2005/8/layout/cycle7"/>
    <dgm:cxn modelId="{D7D3FC17-2E4D-C745-8CE8-8583A5D686DB}" srcId="{DB15ED59-5A83-2B48-ABAE-9C53E42B9D15}" destId="{DEB4D426-9E7D-B54C-A078-2A8562BF9B3E}" srcOrd="1" destOrd="0" parTransId="{E59BA23D-82BB-5B41-9B12-C0B4726D1153}" sibTransId="{37A8EE38-7606-9F48-9859-E35DA7A6B3F3}"/>
    <dgm:cxn modelId="{EBE1D181-F918-974D-AFAB-B5C848A03062}" type="presOf" srcId="{DEB4D426-9E7D-B54C-A078-2A8562BF9B3E}" destId="{E61BE26B-4A26-7B48-B03F-2CFF8C3C5A61}" srcOrd="0" destOrd="0" presId="urn:microsoft.com/office/officeart/2005/8/layout/cycle7"/>
    <dgm:cxn modelId="{6387CED5-D14B-154B-AE4E-B9DFE2C389C0}" type="presOf" srcId="{DA72B5CC-0E19-0E4B-8F2F-41C70D7FFD28}" destId="{FB541F7E-3E10-EC49-8606-8BFEB805BD9A}" srcOrd="0" destOrd="0" presId="urn:microsoft.com/office/officeart/2005/8/layout/cycle7"/>
    <dgm:cxn modelId="{AA783DFB-7A73-A14A-BABD-926DF60F3263}" type="presOf" srcId="{58494AC4-8EB5-C447-AA36-EDEFB63CBFD8}" destId="{B8E7586D-34EA-A545-8E2F-4EC60EE18D9E}" srcOrd="1" destOrd="0" presId="urn:microsoft.com/office/officeart/2005/8/layout/cycle7"/>
    <dgm:cxn modelId="{118441C0-A292-5642-AFE7-A2D41EEB046A}" type="presOf" srcId="{DB15ED59-5A83-2B48-ABAE-9C53E42B9D15}" destId="{EF23B992-1656-8E47-AE81-7FEFC583DC59}" srcOrd="0" destOrd="0" presId="urn:microsoft.com/office/officeart/2005/8/layout/cycle7"/>
    <dgm:cxn modelId="{73A32CD2-4CA7-764D-AA5B-969BB3C9EB9B}" type="presOf" srcId="{29BD704D-B154-164C-A0EC-4F99B06337AA}" destId="{0D7BB342-3F01-2849-ABFE-8DB3335E25F8}" srcOrd="0" destOrd="0" presId="urn:microsoft.com/office/officeart/2005/8/layout/cycle7"/>
    <dgm:cxn modelId="{0024E2CF-83AB-F444-A2AA-CBC57F8BFA01}" srcId="{DB15ED59-5A83-2B48-ABAE-9C53E42B9D15}" destId="{DA72B5CC-0E19-0E4B-8F2F-41C70D7FFD28}" srcOrd="2" destOrd="0" parTransId="{1D373BE3-93BE-8641-9520-095A8D81F481}" sibTransId="{E4B3C250-A419-E940-8D3C-A3ED860DB601}"/>
    <dgm:cxn modelId="{67466D17-B765-4D4D-84FC-FF6CBAE987B5}" type="presOf" srcId="{10076DE9-7D00-9F49-AC61-43F3B5B5002F}" destId="{214D2196-97B9-7D49-9C01-9940730DE5C9}" srcOrd="0" destOrd="0" presId="urn:microsoft.com/office/officeart/2005/8/layout/cycle7"/>
    <dgm:cxn modelId="{BBB9632D-6083-CE4E-8732-BFC47FF30C3C}" type="presOf" srcId="{58494AC4-8EB5-C447-AA36-EDEFB63CBFD8}" destId="{DB789D3F-846D-2740-AB48-642FA8B79EFC}" srcOrd="0" destOrd="0" presId="urn:microsoft.com/office/officeart/2005/8/layout/cycle7"/>
    <dgm:cxn modelId="{DD5218ED-4704-B049-92EA-3CE61A2FBC33}" type="presOf" srcId="{37A8EE38-7606-9F48-9859-E35DA7A6B3F3}" destId="{F9B618F1-FF2D-724E-8403-A3C3F237D20F}" srcOrd="1" destOrd="0" presId="urn:microsoft.com/office/officeart/2005/8/layout/cycle7"/>
    <dgm:cxn modelId="{DF7A9786-2888-E147-8506-91AD10CA3BD5}" type="presOf" srcId="{37A8EE38-7606-9F48-9859-E35DA7A6B3F3}" destId="{62647449-7793-4248-B124-7EEE6F6B4212}" srcOrd="0" destOrd="0" presId="urn:microsoft.com/office/officeart/2005/8/layout/cycle7"/>
    <dgm:cxn modelId="{EB38AFC7-A3E6-CC47-B09B-B72E8B10E8F1}" srcId="{DB15ED59-5A83-2B48-ABAE-9C53E42B9D15}" destId="{29BD704D-B154-164C-A0EC-4F99B06337AA}" srcOrd="3" destOrd="0" parTransId="{81F0C58E-0114-984A-894C-6DF28BA8F905}" sibTransId="{58494AC4-8EB5-C447-AA36-EDEFB63CBFD8}"/>
    <dgm:cxn modelId="{E1595B75-C816-4043-9866-B79AD02A9155}" type="presParOf" srcId="{EF23B992-1656-8E47-AE81-7FEFC583DC59}" destId="{143BB68D-6196-8648-8CEB-E88065112D82}" srcOrd="0" destOrd="0" presId="urn:microsoft.com/office/officeart/2005/8/layout/cycle7"/>
    <dgm:cxn modelId="{C1E210CF-4B61-0440-9D06-8DA11F05DBF5}" type="presParOf" srcId="{EF23B992-1656-8E47-AE81-7FEFC583DC59}" destId="{214D2196-97B9-7D49-9C01-9940730DE5C9}" srcOrd="1" destOrd="0" presId="urn:microsoft.com/office/officeart/2005/8/layout/cycle7"/>
    <dgm:cxn modelId="{35F368EE-2616-E84F-99CF-8EB5F9FA059B}" type="presParOf" srcId="{214D2196-97B9-7D49-9C01-9940730DE5C9}" destId="{2A2537C1-A57F-E843-AA26-1E76768EBA01}" srcOrd="0" destOrd="0" presId="urn:microsoft.com/office/officeart/2005/8/layout/cycle7"/>
    <dgm:cxn modelId="{5AF1E60C-5D18-874B-B88D-CB97650B4B77}" type="presParOf" srcId="{EF23B992-1656-8E47-AE81-7FEFC583DC59}" destId="{E61BE26B-4A26-7B48-B03F-2CFF8C3C5A61}" srcOrd="2" destOrd="0" presId="urn:microsoft.com/office/officeart/2005/8/layout/cycle7"/>
    <dgm:cxn modelId="{41AEB215-010C-4B44-B5FC-A36997FF2E3F}" type="presParOf" srcId="{EF23B992-1656-8E47-AE81-7FEFC583DC59}" destId="{62647449-7793-4248-B124-7EEE6F6B4212}" srcOrd="3" destOrd="0" presId="urn:microsoft.com/office/officeart/2005/8/layout/cycle7"/>
    <dgm:cxn modelId="{E1123FC9-673F-A348-8E65-4B64C76CDC14}" type="presParOf" srcId="{62647449-7793-4248-B124-7EEE6F6B4212}" destId="{F9B618F1-FF2D-724E-8403-A3C3F237D20F}" srcOrd="0" destOrd="0" presId="urn:microsoft.com/office/officeart/2005/8/layout/cycle7"/>
    <dgm:cxn modelId="{4037DC4D-83C4-C54E-A1B5-957037B78B3F}" type="presParOf" srcId="{EF23B992-1656-8E47-AE81-7FEFC583DC59}" destId="{FB541F7E-3E10-EC49-8606-8BFEB805BD9A}" srcOrd="4" destOrd="0" presId="urn:microsoft.com/office/officeart/2005/8/layout/cycle7"/>
    <dgm:cxn modelId="{0FF1EC1B-0D19-EE4B-9AD6-A40549F6F026}" type="presParOf" srcId="{EF23B992-1656-8E47-AE81-7FEFC583DC59}" destId="{88ED689A-3D3F-594A-9149-5C2331F48CB3}" srcOrd="5" destOrd="0" presId="urn:microsoft.com/office/officeart/2005/8/layout/cycle7"/>
    <dgm:cxn modelId="{9C7DA3DC-CD00-F24C-8DFA-CB3C0BE38459}" type="presParOf" srcId="{88ED689A-3D3F-594A-9149-5C2331F48CB3}" destId="{65BB8DFC-4DC5-4043-8F1B-D0153F351C8B}" srcOrd="0" destOrd="0" presId="urn:microsoft.com/office/officeart/2005/8/layout/cycle7"/>
    <dgm:cxn modelId="{60D3F45B-19A4-A848-B316-4E267570B64E}" type="presParOf" srcId="{EF23B992-1656-8E47-AE81-7FEFC583DC59}" destId="{0D7BB342-3F01-2849-ABFE-8DB3335E25F8}" srcOrd="6" destOrd="0" presId="urn:microsoft.com/office/officeart/2005/8/layout/cycle7"/>
    <dgm:cxn modelId="{3C2402D0-BD92-BB4B-B029-EA33F49A953B}" type="presParOf" srcId="{EF23B992-1656-8E47-AE81-7FEFC583DC59}" destId="{DB789D3F-846D-2740-AB48-642FA8B79EFC}" srcOrd="7" destOrd="0" presId="urn:microsoft.com/office/officeart/2005/8/layout/cycle7"/>
    <dgm:cxn modelId="{82B9BB4A-61EC-744C-A866-070C66E58B8E}" type="presParOf" srcId="{DB789D3F-846D-2740-AB48-642FA8B79EFC}" destId="{B8E7586D-34EA-A545-8E2F-4EC60EE18D9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70CEE3-EF0A-364C-B3BC-511187DC7268}"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61996F64-63F6-F94E-9257-05C572923005}">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n-US" sz="2500" dirty="0" smtClean="0"/>
            <a:t>Opportunities for </a:t>
          </a:r>
          <a:r>
            <a:rPr lang="en-US" sz="2500" dirty="0" smtClean="0"/>
            <a:t>Open Scholarship</a:t>
          </a:r>
          <a:endParaRPr lang="en-US" sz="2500" dirty="0"/>
        </a:p>
      </dgm:t>
    </dgm:pt>
    <dgm:pt modelId="{6922C5B0-7AD1-014F-86EA-BA60B197A160}" type="parTrans" cxnId="{744937D7-BF3E-B54F-9891-BDC908D34095}">
      <dgm:prSet/>
      <dgm:spPr/>
      <dgm:t>
        <a:bodyPr/>
        <a:lstStyle/>
        <a:p>
          <a:endParaRPr lang="en-US"/>
        </a:p>
      </dgm:t>
    </dgm:pt>
    <dgm:pt modelId="{025ED6B5-D3E1-744F-8FFA-C56A81AB419A}" type="sibTrans" cxnId="{744937D7-BF3E-B54F-9891-BDC908D34095}">
      <dgm:prSet/>
      <dgm:spPr/>
      <dgm:t>
        <a:bodyPr/>
        <a:lstStyle/>
        <a:p>
          <a:endParaRPr lang="en-US"/>
        </a:p>
      </dgm:t>
    </dgm:pt>
    <dgm:pt modelId="{BA8ADDCA-2F1B-B247-A9DE-669C22645801}" type="pres">
      <dgm:prSet presAssocID="{7D70CEE3-EF0A-364C-B3BC-511187DC7268}" presName="Name0" presStyleCnt="0">
        <dgm:presLayoutVars>
          <dgm:dir/>
          <dgm:resizeHandles val="exact"/>
        </dgm:presLayoutVars>
      </dgm:prSet>
      <dgm:spPr/>
      <dgm:t>
        <a:bodyPr/>
        <a:lstStyle/>
        <a:p>
          <a:endParaRPr lang="en-US"/>
        </a:p>
      </dgm:t>
    </dgm:pt>
    <dgm:pt modelId="{CA34FFE2-CB0D-484E-B64E-3BFE23569E34}" type="pres">
      <dgm:prSet presAssocID="{7D70CEE3-EF0A-364C-B3BC-511187DC7268}" presName="cycle" presStyleCnt="0"/>
      <dgm:spPr/>
    </dgm:pt>
    <dgm:pt modelId="{36F913BA-ED67-E845-A2D4-35D2BECC92B1}" type="pres">
      <dgm:prSet presAssocID="{61996F64-63F6-F94E-9257-05C572923005}" presName="nodeFirstNode" presStyleLbl="node1" presStyleIdx="0" presStyleCnt="1" custScaleX="221474" custScaleY="70480" custRadScaleRad="100105" custRadScaleInc="-727">
        <dgm:presLayoutVars>
          <dgm:bulletEnabled val="1"/>
        </dgm:presLayoutVars>
      </dgm:prSet>
      <dgm:spPr/>
      <dgm:t>
        <a:bodyPr/>
        <a:lstStyle/>
        <a:p>
          <a:endParaRPr lang="en-US"/>
        </a:p>
      </dgm:t>
    </dgm:pt>
  </dgm:ptLst>
  <dgm:cxnLst>
    <dgm:cxn modelId="{AB929376-588F-184C-A4E7-2C1B9BAECABC}" type="presOf" srcId="{61996F64-63F6-F94E-9257-05C572923005}" destId="{36F913BA-ED67-E845-A2D4-35D2BECC92B1}" srcOrd="0" destOrd="0" presId="urn:microsoft.com/office/officeart/2005/8/layout/cycle3"/>
    <dgm:cxn modelId="{744937D7-BF3E-B54F-9891-BDC908D34095}" srcId="{7D70CEE3-EF0A-364C-B3BC-511187DC7268}" destId="{61996F64-63F6-F94E-9257-05C572923005}" srcOrd="0" destOrd="0" parTransId="{6922C5B0-7AD1-014F-86EA-BA60B197A160}" sibTransId="{025ED6B5-D3E1-744F-8FFA-C56A81AB419A}"/>
    <dgm:cxn modelId="{2B88628A-E43B-2C48-ABB6-CCEDD27D3CA5}" type="presOf" srcId="{7D70CEE3-EF0A-364C-B3BC-511187DC7268}" destId="{BA8ADDCA-2F1B-B247-A9DE-669C22645801}" srcOrd="0" destOrd="0" presId="urn:microsoft.com/office/officeart/2005/8/layout/cycle3"/>
    <dgm:cxn modelId="{8DB42B3E-08D8-3C4C-9B30-F77FB5594042}" type="presParOf" srcId="{BA8ADDCA-2F1B-B247-A9DE-669C22645801}" destId="{CA34FFE2-CB0D-484E-B64E-3BFE23569E34}" srcOrd="0" destOrd="0" presId="urn:microsoft.com/office/officeart/2005/8/layout/cycle3"/>
    <dgm:cxn modelId="{CB5C22BE-A8F3-B140-A0CD-03809FF5166C}" type="presParOf" srcId="{CA34FFE2-CB0D-484E-B64E-3BFE23569E34}" destId="{36F913BA-ED67-E845-A2D4-35D2BECC92B1}" srcOrd="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64F360-3D49-E245-AF1F-56DC424A590F}"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4C7C1D3D-5488-4740-B926-CD3DA44792BA}">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Public outreach and engagement</a:t>
          </a:r>
          <a:endParaRPr lang="en-US" dirty="0"/>
        </a:p>
      </dgm:t>
    </dgm:pt>
    <dgm:pt modelId="{EC2D374A-D5C0-8D49-BEC3-4E4E511F167D}" type="parTrans" cxnId="{FE5B557B-8D6F-AB47-935E-5654F451D5EC}">
      <dgm:prSet/>
      <dgm:spPr/>
      <dgm:t>
        <a:bodyPr/>
        <a:lstStyle/>
        <a:p>
          <a:endParaRPr lang="en-US"/>
        </a:p>
      </dgm:t>
    </dgm:pt>
    <dgm:pt modelId="{C1C37606-E8F3-9940-ABDD-8100267C947A}" type="sibTrans" cxnId="{FE5B557B-8D6F-AB47-935E-5654F451D5EC}">
      <dgm:prSet/>
      <dgm:spPr/>
      <dgm:t>
        <a:bodyPr/>
        <a:lstStyle/>
        <a:p>
          <a:endParaRPr lang="en-US"/>
        </a:p>
      </dgm:t>
    </dgm:pt>
    <dgm:pt modelId="{B8FE261D-BB05-C142-A6FC-B073343A748A}">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New forms of “impact”</a:t>
          </a:r>
          <a:endParaRPr lang="en-US" dirty="0"/>
        </a:p>
      </dgm:t>
    </dgm:pt>
    <dgm:pt modelId="{D846814B-496E-DC48-B030-813A42095149}" type="parTrans" cxnId="{46A78834-AF20-004C-B031-9C61B9E8FC12}">
      <dgm:prSet/>
      <dgm:spPr/>
      <dgm:t>
        <a:bodyPr/>
        <a:lstStyle/>
        <a:p>
          <a:endParaRPr lang="en-US"/>
        </a:p>
      </dgm:t>
    </dgm:pt>
    <dgm:pt modelId="{3A65AD65-93EF-4849-A092-26C3CD5EF4B9}" type="sibTrans" cxnId="{46A78834-AF20-004C-B031-9C61B9E8FC12}">
      <dgm:prSet/>
      <dgm:spPr/>
      <dgm:t>
        <a:bodyPr/>
        <a:lstStyle/>
        <a:p>
          <a:endParaRPr lang="en-US"/>
        </a:p>
      </dgm:t>
    </dgm:pt>
    <dgm:pt modelId="{0AA7E76C-64E1-BC43-8172-48663EDA7C98}">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Data sharing</a:t>
          </a:r>
          <a:endParaRPr lang="en-US" dirty="0"/>
        </a:p>
      </dgm:t>
    </dgm:pt>
    <dgm:pt modelId="{79CAF43F-74E9-F74F-9CC8-81028AEB74D3}" type="parTrans" cxnId="{6E08BFC5-6B36-F749-A6A4-DBBC8AEE569E}">
      <dgm:prSet/>
      <dgm:spPr/>
      <dgm:t>
        <a:bodyPr/>
        <a:lstStyle/>
        <a:p>
          <a:endParaRPr lang="en-US"/>
        </a:p>
      </dgm:t>
    </dgm:pt>
    <dgm:pt modelId="{4E709922-2046-A64A-B0CA-84C359A98C27}" type="sibTrans" cxnId="{6E08BFC5-6B36-F749-A6A4-DBBC8AEE569E}">
      <dgm:prSet/>
      <dgm:spPr/>
      <dgm:t>
        <a:bodyPr/>
        <a:lstStyle/>
        <a:p>
          <a:endParaRPr lang="en-US"/>
        </a:p>
      </dgm:t>
    </dgm:pt>
    <dgm:pt modelId="{E29D3E60-37E0-D24D-B6AA-72F3B5E8B156}">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New scholarly practices</a:t>
          </a:r>
          <a:endParaRPr lang="en-US" dirty="0"/>
        </a:p>
      </dgm:t>
    </dgm:pt>
    <dgm:pt modelId="{21205C5B-1C83-3044-AD09-9F9F6FD7AA02}" type="parTrans" cxnId="{7C0F9DFB-96D9-8643-AE9C-335724CB9485}">
      <dgm:prSet/>
      <dgm:spPr/>
      <dgm:t>
        <a:bodyPr/>
        <a:lstStyle/>
        <a:p>
          <a:endParaRPr lang="en-US"/>
        </a:p>
      </dgm:t>
    </dgm:pt>
    <dgm:pt modelId="{E0799A23-149A-044B-A39D-829156F0EB91}" type="sibTrans" cxnId="{7C0F9DFB-96D9-8643-AE9C-335724CB9485}">
      <dgm:prSet/>
      <dgm:spPr/>
      <dgm:t>
        <a:bodyPr/>
        <a:lstStyle/>
        <a:p>
          <a:endParaRPr lang="en-US"/>
        </a:p>
      </dgm:t>
    </dgm:pt>
    <dgm:pt modelId="{DEBD8FD1-5279-164E-BCEA-854F0426EC91}">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Experimentations</a:t>
          </a:r>
          <a:endParaRPr lang="en-US" dirty="0"/>
        </a:p>
      </dgm:t>
    </dgm:pt>
    <dgm:pt modelId="{8D29D364-0CD0-3747-A269-BC0CDEECDEB0}" type="parTrans" cxnId="{5FF38612-F169-F945-9C4B-85908CD6728C}">
      <dgm:prSet/>
      <dgm:spPr/>
      <dgm:t>
        <a:bodyPr/>
        <a:lstStyle/>
        <a:p>
          <a:endParaRPr lang="en-US"/>
        </a:p>
      </dgm:t>
    </dgm:pt>
    <dgm:pt modelId="{4CD2F286-D28B-6946-9EDF-6889FFBE4F83}" type="sibTrans" cxnId="{5FF38612-F169-F945-9C4B-85908CD6728C}">
      <dgm:prSet/>
      <dgm:spPr/>
      <dgm:t>
        <a:bodyPr/>
        <a:lstStyle/>
        <a:p>
          <a:endParaRPr lang="en-US"/>
        </a:p>
      </dgm:t>
    </dgm:pt>
    <dgm:pt modelId="{46876DF0-7491-7C42-B1E1-F377D2896F49}">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Interdisciplinary and Collaborative research</a:t>
          </a:r>
          <a:endParaRPr lang="en-US" dirty="0"/>
        </a:p>
      </dgm:t>
    </dgm:pt>
    <dgm:pt modelId="{CFE93AC4-A74D-9740-A5A6-69655EE25E3A}" type="parTrans" cxnId="{D12E71E8-92A4-1F4E-B920-04D4B25974BA}">
      <dgm:prSet/>
      <dgm:spPr/>
      <dgm:t>
        <a:bodyPr/>
        <a:lstStyle/>
        <a:p>
          <a:endParaRPr lang="en-US"/>
        </a:p>
      </dgm:t>
    </dgm:pt>
    <dgm:pt modelId="{896CF178-A0A2-D14C-93B5-51A6DE109EB0}" type="sibTrans" cxnId="{D12E71E8-92A4-1F4E-B920-04D4B25974BA}">
      <dgm:prSet/>
      <dgm:spPr/>
      <dgm:t>
        <a:bodyPr/>
        <a:lstStyle/>
        <a:p>
          <a:endParaRPr lang="en-US"/>
        </a:p>
      </dgm:t>
    </dgm:pt>
    <dgm:pt modelId="{A79BDA73-E652-4646-8624-EB50DA12EFB3}">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Professional development</a:t>
          </a:r>
          <a:endParaRPr lang="en-US" dirty="0"/>
        </a:p>
      </dgm:t>
    </dgm:pt>
    <dgm:pt modelId="{EFB497AF-6660-D94D-9117-7550039A43D7}" type="parTrans" cxnId="{2FC6878F-213B-8F4B-A68D-176DCA5767DF}">
      <dgm:prSet/>
      <dgm:spPr/>
      <dgm:t>
        <a:bodyPr/>
        <a:lstStyle/>
        <a:p>
          <a:endParaRPr lang="en-US"/>
        </a:p>
      </dgm:t>
    </dgm:pt>
    <dgm:pt modelId="{6CFD94F0-3372-834F-9F25-FF24780AC407}" type="sibTrans" cxnId="{2FC6878F-213B-8F4B-A68D-176DCA5767DF}">
      <dgm:prSet/>
      <dgm:spPr/>
      <dgm:t>
        <a:bodyPr/>
        <a:lstStyle/>
        <a:p>
          <a:endParaRPr lang="en-US"/>
        </a:p>
      </dgm:t>
    </dgm:pt>
    <dgm:pt modelId="{81BE3DD2-C851-4B4A-919F-C94926F5262C}">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Student training</a:t>
          </a:r>
          <a:endParaRPr lang="en-US" dirty="0"/>
        </a:p>
      </dgm:t>
    </dgm:pt>
    <dgm:pt modelId="{A82A9E73-C692-E846-8BB2-AC85D2842243}" type="parTrans" cxnId="{D6F5D238-8968-D444-B439-7134BC8D876A}">
      <dgm:prSet/>
      <dgm:spPr/>
      <dgm:t>
        <a:bodyPr/>
        <a:lstStyle/>
        <a:p>
          <a:endParaRPr lang="en-US"/>
        </a:p>
      </dgm:t>
    </dgm:pt>
    <dgm:pt modelId="{B0478581-BCEA-7C4A-AFC8-F9DDEFDDD328}" type="sibTrans" cxnId="{D6F5D238-8968-D444-B439-7134BC8D876A}">
      <dgm:prSet/>
      <dgm:spPr/>
      <dgm:t>
        <a:bodyPr/>
        <a:lstStyle/>
        <a:p>
          <a:endParaRPr lang="en-US"/>
        </a:p>
      </dgm:t>
    </dgm:pt>
    <dgm:pt modelId="{1DB31D01-E9AC-2446-9CE8-22A09490886E}">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Personalization</a:t>
          </a:r>
          <a:endParaRPr lang="en-US" dirty="0"/>
        </a:p>
      </dgm:t>
    </dgm:pt>
    <dgm:pt modelId="{A4D8D440-8CE5-B749-B4F4-EEBD28478931}" type="parTrans" cxnId="{E1396FA6-8EB9-9345-B8D2-73A0BB58F7C6}">
      <dgm:prSet/>
      <dgm:spPr/>
      <dgm:t>
        <a:bodyPr/>
        <a:lstStyle/>
        <a:p>
          <a:endParaRPr lang="en-US"/>
        </a:p>
      </dgm:t>
    </dgm:pt>
    <dgm:pt modelId="{3542750C-247E-6147-A492-E1CCC0A85D79}" type="sibTrans" cxnId="{E1396FA6-8EB9-9345-B8D2-73A0BB58F7C6}">
      <dgm:prSet/>
      <dgm:spPr/>
      <dgm:t>
        <a:bodyPr/>
        <a:lstStyle/>
        <a:p>
          <a:endParaRPr lang="en-US"/>
        </a:p>
      </dgm:t>
    </dgm:pt>
    <dgm:pt modelId="{FA1B3E37-90EC-0245-8075-114337474A4A}">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err="1" smtClean="0"/>
            <a:t>Curation</a:t>
          </a:r>
          <a:endParaRPr lang="en-US" dirty="0"/>
        </a:p>
      </dgm:t>
    </dgm:pt>
    <dgm:pt modelId="{4B9457F2-695A-244A-AB3A-981F8D645FC2}" type="parTrans" cxnId="{551BC946-313E-284F-A1AB-9995DE0C88A9}">
      <dgm:prSet/>
      <dgm:spPr/>
      <dgm:t>
        <a:bodyPr/>
        <a:lstStyle/>
        <a:p>
          <a:endParaRPr lang="en-US"/>
        </a:p>
      </dgm:t>
    </dgm:pt>
    <dgm:pt modelId="{3CE3ED21-544E-0448-A146-1DC0A08AE651}" type="sibTrans" cxnId="{551BC946-313E-284F-A1AB-9995DE0C88A9}">
      <dgm:prSet/>
      <dgm:spPr/>
      <dgm:t>
        <a:bodyPr/>
        <a:lstStyle/>
        <a:p>
          <a:endParaRPr lang="en-US"/>
        </a:p>
      </dgm:t>
    </dgm:pt>
    <dgm:pt modelId="{3BFD7551-8D3E-EB4A-A86C-686D6154F498}">
      <dgm:prSet>
        <dgm:style>
          <a:lnRef idx="1">
            <a:schemeClr val="accent5"/>
          </a:lnRef>
          <a:fillRef idx="2">
            <a:schemeClr val="accent5"/>
          </a:fillRef>
          <a:effectRef idx="1">
            <a:schemeClr val="accent5"/>
          </a:effectRef>
          <a:fontRef idx="minor">
            <a:schemeClr val="dk1"/>
          </a:fontRef>
        </dgm:style>
      </dgm:prSet>
      <dgm:spPr/>
      <dgm:t>
        <a:bodyPr/>
        <a:lstStyle/>
        <a:p>
          <a:pPr rtl="0"/>
          <a:r>
            <a:rPr lang="en-US" dirty="0" smtClean="0"/>
            <a:t>Service</a:t>
          </a:r>
          <a:endParaRPr lang="en-US" dirty="0"/>
        </a:p>
      </dgm:t>
    </dgm:pt>
    <dgm:pt modelId="{BD4C4CBC-96F7-C545-ABFC-A007559D1A63}" type="parTrans" cxnId="{8C0B3490-13DD-6449-9953-A49A9430A2F9}">
      <dgm:prSet/>
      <dgm:spPr/>
      <dgm:t>
        <a:bodyPr/>
        <a:lstStyle/>
        <a:p>
          <a:endParaRPr lang="en-US"/>
        </a:p>
      </dgm:t>
    </dgm:pt>
    <dgm:pt modelId="{2E16FB2A-9462-9C45-A9BC-D50565BE37BF}" type="sibTrans" cxnId="{8C0B3490-13DD-6449-9953-A49A9430A2F9}">
      <dgm:prSet/>
      <dgm:spPr/>
      <dgm:t>
        <a:bodyPr/>
        <a:lstStyle/>
        <a:p>
          <a:endParaRPr lang="en-US"/>
        </a:p>
      </dgm:t>
    </dgm:pt>
    <dgm:pt modelId="{D86A2600-9623-1D41-B86A-2A9FADFB15B5}" type="pres">
      <dgm:prSet presAssocID="{7D64F360-3D49-E245-AF1F-56DC424A590F}" presName="Name0" presStyleCnt="0">
        <dgm:presLayoutVars>
          <dgm:dir/>
          <dgm:resizeHandles val="exact"/>
        </dgm:presLayoutVars>
      </dgm:prSet>
      <dgm:spPr/>
      <dgm:t>
        <a:bodyPr/>
        <a:lstStyle/>
        <a:p>
          <a:endParaRPr lang="en-US"/>
        </a:p>
      </dgm:t>
    </dgm:pt>
    <dgm:pt modelId="{C45F11BC-860A-A049-B0F5-4830CE6E2589}" type="pres">
      <dgm:prSet presAssocID="{7D64F360-3D49-E245-AF1F-56DC424A590F}" presName="cycle" presStyleCnt="0"/>
      <dgm:spPr/>
    </dgm:pt>
    <dgm:pt modelId="{06B2BB89-E96C-6644-B358-8FA8E3137D46}" type="pres">
      <dgm:prSet presAssocID="{4C7C1D3D-5488-4740-B926-CD3DA44792BA}" presName="nodeFirstNode" presStyleLbl="node1" presStyleIdx="0" presStyleCnt="11">
        <dgm:presLayoutVars>
          <dgm:bulletEnabled val="1"/>
        </dgm:presLayoutVars>
      </dgm:prSet>
      <dgm:spPr/>
      <dgm:t>
        <a:bodyPr/>
        <a:lstStyle/>
        <a:p>
          <a:endParaRPr lang="en-US"/>
        </a:p>
      </dgm:t>
    </dgm:pt>
    <dgm:pt modelId="{DE105780-36AB-444E-B2A1-F0C464AD5B27}" type="pres">
      <dgm:prSet presAssocID="{C1C37606-E8F3-9940-ABDD-8100267C947A}" presName="sibTransFirstNode" presStyleLbl="bgShp" presStyleIdx="0" presStyleCnt="1"/>
      <dgm:spPr/>
      <dgm:t>
        <a:bodyPr/>
        <a:lstStyle/>
        <a:p>
          <a:endParaRPr lang="en-US"/>
        </a:p>
      </dgm:t>
    </dgm:pt>
    <dgm:pt modelId="{AFA8F66C-90AF-3A47-9513-38451804E5AB}" type="pres">
      <dgm:prSet presAssocID="{B8FE261D-BB05-C142-A6FC-B073343A748A}" presName="nodeFollowingNodes" presStyleLbl="node1" presStyleIdx="1" presStyleCnt="11">
        <dgm:presLayoutVars>
          <dgm:bulletEnabled val="1"/>
        </dgm:presLayoutVars>
      </dgm:prSet>
      <dgm:spPr/>
      <dgm:t>
        <a:bodyPr/>
        <a:lstStyle/>
        <a:p>
          <a:endParaRPr lang="en-US"/>
        </a:p>
      </dgm:t>
    </dgm:pt>
    <dgm:pt modelId="{EBE36FA3-8337-B54A-A8A9-15AE65994343}" type="pres">
      <dgm:prSet presAssocID="{0AA7E76C-64E1-BC43-8172-48663EDA7C98}" presName="nodeFollowingNodes" presStyleLbl="node1" presStyleIdx="2" presStyleCnt="11">
        <dgm:presLayoutVars>
          <dgm:bulletEnabled val="1"/>
        </dgm:presLayoutVars>
      </dgm:prSet>
      <dgm:spPr/>
      <dgm:t>
        <a:bodyPr/>
        <a:lstStyle/>
        <a:p>
          <a:endParaRPr lang="en-US"/>
        </a:p>
      </dgm:t>
    </dgm:pt>
    <dgm:pt modelId="{B2469DE7-20E7-CE41-9BAA-B5258F43FEF8}" type="pres">
      <dgm:prSet presAssocID="{E29D3E60-37E0-D24D-B6AA-72F3B5E8B156}" presName="nodeFollowingNodes" presStyleLbl="node1" presStyleIdx="3" presStyleCnt="11">
        <dgm:presLayoutVars>
          <dgm:bulletEnabled val="1"/>
        </dgm:presLayoutVars>
      </dgm:prSet>
      <dgm:spPr/>
      <dgm:t>
        <a:bodyPr/>
        <a:lstStyle/>
        <a:p>
          <a:endParaRPr lang="en-US"/>
        </a:p>
      </dgm:t>
    </dgm:pt>
    <dgm:pt modelId="{C4ABCEDD-4C0C-6945-A763-60C393A40C63}" type="pres">
      <dgm:prSet presAssocID="{DEBD8FD1-5279-164E-BCEA-854F0426EC91}" presName="nodeFollowingNodes" presStyleLbl="node1" presStyleIdx="4" presStyleCnt="11">
        <dgm:presLayoutVars>
          <dgm:bulletEnabled val="1"/>
        </dgm:presLayoutVars>
      </dgm:prSet>
      <dgm:spPr/>
      <dgm:t>
        <a:bodyPr/>
        <a:lstStyle/>
        <a:p>
          <a:endParaRPr lang="en-US"/>
        </a:p>
      </dgm:t>
    </dgm:pt>
    <dgm:pt modelId="{EE77E682-17B6-C946-B3D7-157E736451EF}" type="pres">
      <dgm:prSet presAssocID="{46876DF0-7491-7C42-B1E1-F377D2896F49}" presName="nodeFollowingNodes" presStyleLbl="node1" presStyleIdx="5" presStyleCnt="11">
        <dgm:presLayoutVars>
          <dgm:bulletEnabled val="1"/>
        </dgm:presLayoutVars>
      </dgm:prSet>
      <dgm:spPr/>
      <dgm:t>
        <a:bodyPr/>
        <a:lstStyle/>
        <a:p>
          <a:endParaRPr lang="en-US"/>
        </a:p>
      </dgm:t>
    </dgm:pt>
    <dgm:pt modelId="{FBDE49B1-B61F-6545-8FF3-73E2264041F4}" type="pres">
      <dgm:prSet presAssocID="{A79BDA73-E652-4646-8624-EB50DA12EFB3}" presName="nodeFollowingNodes" presStyleLbl="node1" presStyleIdx="6" presStyleCnt="11">
        <dgm:presLayoutVars>
          <dgm:bulletEnabled val="1"/>
        </dgm:presLayoutVars>
      </dgm:prSet>
      <dgm:spPr/>
      <dgm:t>
        <a:bodyPr/>
        <a:lstStyle/>
        <a:p>
          <a:endParaRPr lang="en-US"/>
        </a:p>
      </dgm:t>
    </dgm:pt>
    <dgm:pt modelId="{5EF6AA51-EAAB-3841-B5E6-3F62F83A427A}" type="pres">
      <dgm:prSet presAssocID="{1DB31D01-E9AC-2446-9CE8-22A09490886E}" presName="nodeFollowingNodes" presStyleLbl="node1" presStyleIdx="7" presStyleCnt="11">
        <dgm:presLayoutVars>
          <dgm:bulletEnabled val="1"/>
        </dgm:presLayoutVars>
      </dgm:prSet>
      <dgm:spPr/>
      <dgm:t>
        <a:bodyPr/>
        <a:lstStyle/>
        <a:p>
          <a:endParaRPr lang="en-US"/>
        </a:p>
      </dgm:t>
    </dgm:pt>
    <dgm:pt modelId="{029A4253-72D5-E548-BC88-C40985869B51}" type="pres">
      <dgm:prSet presAssocID="{FA1B3E37-90EC-0245-8075-114337474A4A}" presName="nodeFollowingNodes" presStyleLbl="node1" presStyleIdx="8" presStyleCnt="11">
        <dgm:presLayoutVars>
          <dgm:bulletEnabled val="1"/>
        </dgm:presLayoutVars>
      </dgm:prSet>
      <dgm:spPr/>
      <dgm:t>
        <a:bodyPr/>
        <a:lstStyle/>
        <a:p>
          <a:endParaRPr lang="en-US"/>
        </a:p>
      </dgm:t>
    </dgm:pt>
    <dgm:pt modelId="{CCDBD4F5-4D47-424E-93B4-EC4B42129CC4}" type="pres">
      <dgm:prSet presAssocID="{81BE3DD2-C851-4B4A-919F-C94926F5262C}" presName="nodeFollowingNodes" presStyleLbl="node1" presStyleIdx="9" presStyleCnt="11">
        <dgm:presLayoutVars>
          <dgm:bulletEnabled val="1"/>
        </dgm:presLayoutVars>
      </dgm:prSet>
      <dgm:spPr/>
      <dgm:t>
        <a:bodyPr/>
        <a:lstStyle/>
        <a:p>
          <a:endParaRPr lang="en-US"/>
        </a:p>
      </dgm:t>
    </dgm:pt>
    <dgm:pt modelId="{E7EC383D-452F-5F43-9BF1-E998B33F52E0}" type="pres">
      <dgm:prSet presAssocID="{3BFD7551-8D3E-EB4A-A86C-686D6154F498}" presName="nodeFollowingNodes" presStyleLbl="node1" presStyleIdx="10" presStyleCnt="11">
        <dgm:presLayoutVars>
          <dgm:bulletEnabled val="1"/>
        </dgm:presLayoutVars>
      </dgm:prSet>
      <dgm:spPr/>
      <dgm:t>
        <a:bodyPr/>
        <a:lstStyle/>
        <a:p>
          <a:endParaRPr lang="en-US"/>
        </a:p>
      </dgm:t>
    </dgm:pt>
  </dgm:ptLst>
  <dgm:cxnLst>
    <dgm:cxn modelId="{D7512994-59B5-BE48-8AEB-6E4C4AC66400}" type="presOf" srcId="{C1C37606-E8F3-9940-ABDD-8100267C947A}" destId="{DE105780-36AB-444E-B2A1-F0C464AD5B27}" srcOrd="0" destOrd="0" presId="urn:microsoft.com/office/officeart/2005/8/layout/cycle3"/>
    <dgm:cxn modelId="{2AE0366F-66F1-6F48-A40C-49D1E8F340C5}" type="presOf" srcId="{E29D3E60-37E0-D24D-B6AA-72F3B5E8B156}" destId="{B2469DE7-20E7-CE41-9BAA-B5258F43FEF8}" srcOrd="0" destOrd="0" presId="urn:microsoft.com/office/officeart/2005/8/layout/cycle3"/>
    <dgm:cxn modelId="{FE5B557B-8D6F-AB47-935E-5654F451D5EC}" srcId="{7D64F360-3D49-E245-AF1F-56DC424A590F}" destId="{4C7C1D3D-5488-4740-B926-CD3DA44792BA}" srcOrd="0" destOrd="0" parTransId="{EC2D374A-D5C0-8D49-BEC3-4E4E511F167D}" sibTransId="{C1C37606-E8F3-9940-ABDD-8100267C947A}"/>
    <dgm:cxn modelId="{5FF38612-F169-F945-9C4B-85908CD6728C}" srcId="{7D64F360-3D49-E245-AF1F-56DC424A590F}" destId="{DEBD8FD1-5279-164E-BCEA-854F0426EC91}" srcOrd="4" destOrd="0" parTransId="{8D29D364-0CD0-3747-A269-BC0CDEECDEB0}" sibTransId="{4CD2F286-D28B-6946-9EDF-6889FFBE4F83}"/>
    <dgm:cxn modelId="{E1396FA6-8EB9-9345-B8D2-73A0BB58F7C6}" srcId="{7D64F360-3D49-E245-AF1F-56DC424A590F}" destId="{1DB31D01-E9AC-2446-9CE8-22A09490886E}" srcOrd="7" destOrd="0" parTransId="{A4D8D440-8CE5-B749-B4F4-EEBD28478931}" sibTransId="{3542750C-247E-6147-A492-E1CCC0A85D79}"/>
    <dgm:cxn modelId="{F214A3D5-8B0C-E846-8333-B1936C5F523A}" type="presOf" srcId="{3BFD7551-8D3E-EB4A-A86C-686D6154F498}" destId="{E7EC383D-452F-5F43-9BF1-E998B33F52E0}" srcOrd="0" destOrd="0" presId="urn:microsoft.com/office/officeart/2005/8/layout/cycle3"/>
    <dgm:cxn modelId="{7A500322-CA5F-8E4E-83F0-8B53432C5F97}" type="presOf" srcId="{1DB31D01-E9AC-2446-9CE8-22A09490886E}" destId="{5EF6AA51-EAAB-3841-B5E6-3F62F83A427A}" srcOrd="0" destOrd="0" presId="urn:microsoft.com/office/officeart/2005/8/layout/cycle3"/>
    <dgm:cxn modelId="{46A78834-AF20-004C-B031-9C61B9E8FC12}" srcId="{7D64F360-3D49-E245-AF1F-56DC424A590F}" destId="{B8FE261D-BB05-C142-A6FC-B073343A748A}" srcOrd="1" destOrd="0" parTransId="{D846814B-496E-DC48-B030-813A42095149}" sibTransId="{3A65AD65-93EF-4849-A092-26C3CD5EF4B9}"/>
    <dgm:cxn modelId="{998B05E1-3D10-F348-AD1A-52F71C480F97}" type="presOf" srcId="{4C7C1D3D-5488-4740-B926-CD3DA44792BA}" destId="{06B2BB89-E96C-6644-B358-8FA8E3137D46}" srcOrd="0" destOrd="0" presId="urn:microsoft.com/office/officeart/2005/8/layout/cycle3"/>
    <dgm:cxn modelId="{0A71208E-2DEE-864C-97DD-2EBB504EA876}" type="presOf" srcId="{0AA7E76C-64E1-BC43-8172-48663EDA7C98}" destId="{EBE36FA3-8337-B54A-A8A9-15AE65994343}" srcOrd="0" destOrd="0" presId="urn:microsoft.com/office/officeart/2005/8/layout/cycle3"/>
    <dgm:cxn modelId="{D6F5D238-8968-D444-B439-7134BC8D876A}" srcId="{7D64F360-3D49-E245-AF1F-56DC424A590F}" destId="{81BE3DD2-C851-4B4A-919F-C94926F5262C}" srcOrd="9" destOrd="0" parTransId="{A82A9E73-C692-E846-8BB2-AC85D2842243}" sibTransId="{B0478581-BCEA-7C4A-AFC8-F9DDEFDDD328}"/>
    <dgm:cxn modelId="{5C28F40B-AF36-1D46-B40C-A4D097A1A76D}" type="presOf" srcId="{81BE3DD2-C851-4B4A-919F-C94926F5262C}" destId="{CCDBD4F5-4D47-424E-93B4-EC4B42129CC4}" srcOrd="0" destOrd="0" presId="urn:microsoft.com/office/officeart/2005/8/layout/cycle3"/>
    <dgm:cxn modelId="{0CC52302-60A0-DD48-9BA1-A8E1A686C517}" type="presOf" srcId="{46876DF0-7491-7C42-B1E1-F377D2896F49}" destId="{EE77E682-17B6-C946-B3D7-157E736451EF}" srcOrd="0" destOrd="0" presId="urn:microsoft.com/office/officeart/2005/8/layout/cycle3"/>
    <dgm:cxn modelId="{D12E71E8-92A4-1F4E-B920-04D4B25974BA}" srcId="{7D64F360-3D49-E245-AF1F-56DC424A590F}" destId="{46876DF0-7491-7C42-B1E1-F377D2896F49}" srcOrd="5" destOrd="0" parTransId="{CFE93AC4-A74D-9740-A5A6-69655EE25E3A}" sibTransId="{896CF178-A0A2-D14C-93B5-51A6DE109EB0}"/>
    <dgm:cxn modelId="{79449822-9C50-804E-ADF4-38AB46852B28}" type="presOf" srcId="{FA1B3E37-90EC-0245-8075-114337474A4A}" destId="{029A4253-72D5-E548-BC88-C40985869B51}" srcOrd="0" destOrd="0" presId="urn:microsoft.com/office/officeart/2005/8/layout/cycle3"/>
    <dgm:cxn modelId="{F5C9C9FB-9BEC-634C-AE9E-EE5A8647431D}" type="presOf" srcId="{A79BDA73-E652-4646-8624-EB50DA12EFB3}" destId="{FBDE49B1-B61F-6545-8FF3-73E2264041F4}" srcOrd="0" destOrd="0" presId="urn:microsoft.com/office/officeart/2005/8/layout/cycle3"/>
    <dgm:cxn modelId="{2FC6878F-213B-8F4B-A68D-176DCA5767DF}" srcId="{7D64F360-3D49-E245-AF1F-56DC424A590F}" destId="{A79BDA73-E652-4646-8624-EB50DA12EFB3}" srcOrd="6" destOrd="0" parTransId="{EFB497AF-6660-D94D-9117-7550039A43D7}" sibTransId="{6CFD94F0-3372-834F-9F25-FF24780AC407}"/>
    <dgm:cxn modelId="{7CDA2D1B-BA48-D34F-B7D5-A37F0D4C72A8}" type="presOf" srcId="{DEBD8FD1-5279-164E-BCEA-854F0426EC91}" destId="{C4ABCEDD-4C0C-6945-A763-60C393A40C63}" srcOrd="0" destOrd="0" presId="urn:microsoft.com/office/officeart/2005/8/layout/cycle3"/>
    <dgm:cxn modelId="{08D81155-633B-0849-91D2-8887719EE726}" type="presOf" srcId="{B8FE261D-BB05-C142-A6FC-B073343A748A}" destId="{AFA8F66C-90AF-3A47-9513-38451804E5AB}" srcOrd="0" destOrd="0" presId="urn:microsoft.com/office/officeart/2005/8/layout/cycle3"/>
    <dgm:cxn modelId="{7C0F9DFB-96D9-8643-AE9C-335724CB9485}" srcId="{7D64F360-3D49-E245-AF1F-56DC424A590F}" destId="{E29D3E60-37E0-D24D-B6AA-72F3B5E8B156}" srcOrd="3" destOrd="0" parTransId="{21205C5B-1C83-3044-AD09-9F9F6FD7AA02}" sibTransId="{E0799A23-149A-044B-A39D-829156F0EB91}"/>
    <dgm:cxn modelId="{C10015F8-71C0-6842-BE6D-5A6336821E99}" type="presOf" srcId="{7D64F360-3D49-E245-AF1F-56DC424A590F}" destId="{D86A2600-9623-1D41-B86A-2A9FADFB15B5}" srcOrd="0" destOrd="0" presId="urn:microsoft.com/office/officeart/2005/8/layout/cycle3"/>
    <dgm:cxn modelId="{8C0B3490-13DD-6449-9953-A49A9430A2F9}" srcId="{7D64F360-3D49-E245-AF1F-56DC424A590F}" destId="{3BFD7551-8D3E-EB4A-A86C-686D6154F498}" srcOrd="10" destOrd="0" parTransId="{BD4C4CBC-96F7-C545-ABFC-A007559D1A63}" sibTransId="{2E16FB2A-9462-9C45-A9BC-D50565BE37BF}"/>
    <dgm:cxn modelId="{6E08BFC5-6B36-F749-A6A4-DBBC8AEE569E}" srcId="{7D64F360-3D49-E245-AF1F-56DC424A590F}" destId="{0AA7E76C-64E1-BC43-8172-48663EDA7C98}" srcOrd="2" destOrd="0" parTransId="{79CAF43F-74E9-F74F-9CC8-81028AEB74D3}" sibTransId="{4E709922-2046-A64A-B0CA-84C359A98C27}"/>
    <dgm:cxn modelId="{551BC946-313E-284F-A1AB-9995DE0C88A9}" srcId="{7D64F360-3D49-E245-AF1F-56DC424A590F}" destId="{FA1B3E37-90EC-0245-8075-114337474A4A}" srcOrd="8" destOrd="0" parTransId="{4B9457F2-695A-244A-AB3A-981F8D645FC2}" sibTransId="{3CE3ED21-544E-0448-A146-1DC0A08AE651}"/>
    <dgm:cxn modelId="{294C1790-248C-F546-8238-AC54CAEADF9F}" type="presParOf" srcId="{D86A2600-9623-1D41-B86A-2A9FADFB15B5}" destId="{C45F11BC-860A-A049-B0F5-4830CE6E2589}" srcOrd="0" destOrd="0" presId="urn:microsoft.com/office/officeart/2005/8/layout/cycle3"/>
    <dgm:cxn modelId="{60261925-1F0D-1D45-9ED6-E4A359E8C93A}" type="presParOf" srcId="{C45F11BC-860A-A049-B0F5-4830CE6E2589}" destId="{06B2BB89-E96C-6644-B358-8FA8E3137D46}" srcOrd="0" destOrd="0" presId="urn:microsoft.com/office/officeart/2005/8/layout/cycle3"/>
    <dgm:cxn modelId="{EAD2B060-1C02-BE42-94F8-9591908B0B3C}" type="presParOf" srcId="{C45F11BC-860A-A049-B0F5-4830CE6E2589}" destId="{DE105780-36AB-444E-B2A1-F0C464AD5B27}" srcOrd="1" destOrd="0" presId="urn:microsoft.com/office/officeart/2005/8/layout/cycle3"/>
    <dgm:cxn modelId="{84639CAC-61D3-C946-B2D4-CC5C7059CA48}" type="presParOf" srcId="{C45F11BC-860A-A049-B0F5-4830CE6E2589}" destId="{AFA8F66C-90AF-3A47-9513-38451804E5AB}" srcOrd="2" destOrd="0" presId="urn:microsoft.com/office/officeart/2005/8/layout/cycle3"/>
    <dgm:cxn modelId="{FF03035C-BB93-C74B-810A-659F25A1D11F}" type="presParOf" srcId="{C45F11BC-860A-A049-B0F5-4830CE6E2589}" destId="{EBE36FA3-8337-B54A-A8A9-15AE65994343}" srcOrd="3" destOrd="0" presId="urn:microsoft.com/office/officeart/2005/8/layout/cycle3"/>
    <dgm:cxn modelId="{0B85AF6D-64C8-8E42-B772-F42657541D9C}" type="presParOf" srcId="{C45F11BC-860A-A049-B0F5-4830CE6E2589}" destId="{B2469DE7-20E7-CE41-9BAA-B5258F43FEF8}" srcOrd="4" destOrd="0" presId="urn:microsoft.com/office/officeart/2005/8/layout/cycle3"/>
    <dgm:cxn modelId="{0F5B6D79-F202-D847-A81A-FB71BCD1CF94}" type="presParOf" srcId="{C45F11BC-860A-A049-B0F5-4830CE6E2589}" destId="{C4ABCEDD-4C0C-6945-A763-60C393A40C63}" srcOrd="5" destOrd="0" presId="urn:microsoft.com/office/officeart/2005/8/layout/cycle3"/>
    <dgm:cxn modelId="{61C9C7F1-EF86-2049-A39C-4447CC5A4F54}" type="presParOf" srcId="{C45F11BC-860A-A049-B0F5-4830CE6E2589}" destId="{EE77E682-17B6-C946-B3D7-157E736451EF}" srcOrd="6" destOrd="0" presId="urn:microsoft.com/office/officeart/2005/8/layout/cycle3"/>
    <dgm:cxn modelId="{A4F32CA0-CB34-9B41-ABED-D092C5FEE8AC}" type="presParOf" srcId="{C45F11BC-860A-A049-B0F5-4830CE6E2589}" destId="{FBDE49B1-B61F-6545-8FF3-73E2264041F4}" srcOrd="7" destOrd="0" presId="urn:microsoft.com/office/officeart/2005/8/layout/cycle3"/>
    <dgm:cxn modelId="{52223510-1C87-0949-9D7C-C100FBB87748}" type="presParOf" srcId="{C45F11BC-860A-A049-B0F5-4830CE6E2589}" destId="{5EF6AA51-EAAB-3841-B5E6-3F62F83A427A}" srcOrd="8" destOrd="0" presId="urn:microsoft.com/office/officeart/2005/8/layout/cycle3"/>
    <dgm:cxn modelId="{AC470143-7F2F-DC4C-A0FD-166F7D2D6400}" type="presParOf" srcId="{C45F11BC-860A-A049-B0F5-4830CE6E2589}" destId="{029A4253-72D5-E548-BC88-C40985869B51}" srcOrd="9" destOrd="0" presId="urn:microsoft.com/office/officeart/2005/8/layout/cycle3"/>
    <dgm:cxn modelId="{01090612-C7FF-C74F-9A03-7895E6FFEA8C}" type="presParOf" srcId="{C45F11BC-860A-A049-B0F5-4830CE6E2589}" destId="{CCDBD4F5-4D47-424E-93B4-EC4B42129CC4}" srcOrd="10" destOrd="0" presId="urn:microsoft.com/office/officeart/2005/8/layout/cycle3"/>
    <dgm:cxn modelId="{2C9E40AC-86B5-0242-B801-B97609F02AE7}" type="presParOf" srcId="{C45F11BC-860A-A049-B0F5-4830CE6E2589}" destId="{E7EC383D-452F-5F43-9BF1-E998B33F52E0}" srcOrd="11"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BB68D-6196-8648-8CEB-E88065112D82}">
      <dsp:nvSpPr>
        <dsp:cNvPr id="0" name=""/>
        <dsp:cNvSpPr/>
      </dsp:nvSpPr>
      <dsp:spPr>
        <a:xfrm>
          <a:off x="3021667" y="1475"/>
          <a:ext cx="1478239" cy="73911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Discovery</a:t>
          </a:r>
          <a:endParaRPr lang="en-US" sz="2100" kern="1200" dirty="0"/>
        </a:p>
      </dsp:txBody>
      <dsp:txXfrm>
        <a:off x="3043315" y="23123"/>
        <a:ext cx="1434943" cy="695823"/>
      </dsp:txXfrm>
    </dsp:sp>
    <dsp:sp modelId="{214D2196-97B9-7D49-9C01-9940730DE5C9}">
      <dsp:nvSpPr>
        <dsp:cNvPr id="0" name=""/>
        <dsp:cNvSpPr/>
      </dsp:nvSpPr>
      <dsp:spPr>
        <a:xfrm rot="2700000">
          <a:off x="4085697" y="951124"/>
          <a:ext cx="769050" cy="258691"/>
        </a:xfrm>
        <a:prstGeom prst="lef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163304" y="1002862"/>
        <a:ext cx="613836" cy="155215"/>
      </dsp:txXfrm>
    </dsp:sp>
    <dsp:sp modelId="{E61BE26B-4A26-7B48-B03F-2CFF8C3C5A61}">
      <dsp:nvSpPr>
        <dsp:cNvPr id="0" name=""/>
        <dsp:cNvSpPr/>
      </dsp:nvSpPr>
      <dsp:spPr>
        <a:xfrm>
          <a:off x="4440538" y="1420346"/>
          <a:ext cx="1478239" cy="7391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Integration</a:t>
          </a:r>
          <a:endParaRPr lang="en-US" sz="2100" kern="1200" dirty="0"/>
        </a:p>
      </dsp:txBody>
      <dsp:txXfrm>
        <a:off x="4462186" y="1441994"/>
        <a:ext cx="1434943" cy="695823"/>
      </dsp:txXfrm>
    </dsp:sp>
    <dsp:sp modelId="{62647449-7793-4248-B124-7EEE6F6B4212}">
      <dsp:nvSpPr>
        <dsp:cNvPr id="0" name=""/>
        <dsp:cNvSpPr/>
      </dsp:nvSpPr>
      <dsp:spPr>
        <a:xfrm rot="8100000">
          <a:off x="4085697" y="2369995"/>
          <a:ext cx="769050" cy="258691"/>
        </a:xfrm>
        <a:prstGeom prst="lef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163304" y="2421733"/>
        <a:ext cx="613836" cy="155215"/>
      </dsp:txXfrm>
    </dsp:sp>
    <dsp:sp modelId="{FB541F7E-3E10-EC49-8606-8BFEB805BD9A}">
      <dsp:nvSpPr>
        <dsp:cNvPr id="0" name=""/>
        <dsp:cNvSpPr/>
      </dsp:nvSpPr>
      <dsp:spPr>
        <a:xfrm>
          <a:off x="3021667" y="2839217"/>
          <a:ext cx="1478239" cy="73911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Application</a:t>
          </a:r>
          <a:endParaRPr lang="en-US" sz="2100" kern="1200" dirty="0"/>
        </a:p>
      </dsp:txBody>
      <dsp:txXfrm>
        <a:off x="3043315" y="2860865"/>
        <a:ext cx="1434943" cy="695823"/>
      </dsp:txXfrm>
    </dsp:sp>
    <dsp:sp modelId="{88ED689A-3D3F-594A-9149-5C2331F48CB3}">
      <dsp:nvSpPr>
        <dsp:cNvPr id="0" name=""/>
        <dsp:cNvSpPr/>
      </dsp:nvSpPr>
      <dsp:spPr>
        <a:xfrm rot="13500000">
          <a:off x="2666826" y="2369995"/>
          <a:ext cx="769050" cy="258691"/>
        </a:xfrm>
        <a:prstGeom prst="lef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744433" y="2421733"/>
        <a:ext cx="613836" cy="155215"/>
      </dsp:txXfrm>
    </dsp:sp>
    <dsp:sp modelId="{0D7BB342-3F01-2849-ABFE-8DB3335E25F8}">
      <dsp:nvSpPr>
        <dsp:cNvPr id="0" name=""/>
        <dsp:cNvSpPr/>
      </dsp:nvSpPr>
      <dsp:spPr>
        <a:xfrm>
          <a:off x="1602796" y="1420346"/>
          <a:ext cx="1478239" cy="73911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Teaching</a:t>
          </a:r>
          <a:endParaRPr lang="en-US" sz="2100" kern="1200" dirty="0"/>
        </a:p>
      </dsp:txBody>
      <dsp:txXfrm>
        <a:off x="1624444" y="1441994"/>
        <a:ext cx="1434943" cy="695823"/>
      </dsp:txXfrm>
    </dsp:sp>
    <dsp:sp modelId="{DB789D3F-846D-2740-AB48-642FA8B79EFC}">
      <dsp:nvSpPr>
        <dsp:cNvPr id="0" name=""/>
        <dsp:cNvSpPr/>
      </dsp:nvSpPr>
      <dsp:spPr>
        <a:xfrm rot="18900000">
          <a:off x="2666826" y="951124"/>
          <a:ext cx="769050" cy="258691"/>
        </a:xfrm>
        <a:prstGeom prst="lef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744433" y="1002862"/>
        <a:ext cx="613836" cy="155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BB68D-6196-8648-8CEB-E88065112D82}">
      <dsp:nvSpPr>
        <dsp:cNvPr id="0" name=""/>
        <dsp:cNvSpPr/>
      </dsp:nvSpPr>
      <dsp:spPr>
        <a:xfrm>
          <a:off x="3455392" y="2530"/>
          <a:ext cx="2030015" cy="101500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Discovery</a:t>
          </a:r>
          <a:endParaRPr lang="en-US" sz="2900" kern="1200" dirty="0"/>
        </a:p>
      </dsp:txBody>
      <dsp:txXfrm>
        <a:off x="3485121" y="32259"/>
        <a:ext cx="1970557" cy="955549"/>
      </dsp:txXfrm>
    </dsp:sp>
    <dsp:sp modelId="{214D2196-97B9-7D49-9C01-9940730DE5C9}">
      <dsp:nvSpPr>
        <dsp:cNvPr id="0" name=""/>
        <dsp:cNvSpPr/>
      </dsp:nvSpPr>
      <dsp:spPr>
        <a:xfrm rot="2667743">
          <a:off x="4971115" y="1332144"/>
          <a:ext cx="1035921" cy="355252"/>
        </a:xfrm>
        <a:prstGeom prst="lef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077691" y="1403194"/>
        <a:ext cx="822769" cy="213152"/>
      </dsp:txXfrm>
    </dsp:sp>
    <dsp:sp modelId="{E61BE26B-4A26-7B48-B03F-2CFF8C3C5A61}">
      <dsp:nvSpPr>
        <dsp:cNvPr id="0" name=""/>
        <dsp:cNvSpPr/>
      </dsp:nvSpPr>
      <dsp:spPr>
        <a:xfrm>
          <a:off x="5492744" y="2002002"/>
          <a:ext cx="2030015" cy="10150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Integration</a:t>
          </a:r>
          <a:endParaRPr lang="en-US" sz="2900" kern="1200" dirty="0"/>
        </a:p>
      </dsp:txBody>
      <dsp:txXfrm>
        <a:off x="5522473" y="2031731"/>
        <a:ext cx="1970557" cy="955549"/>
      </dsp:txXfrm>
    </dsp:sp>
    <dsp:sp modelId="{62647449-7793-4248-B124-7EEE6F6B4212}">
      <dsp:nvSpPr>
        <dsp:cNvPr id="0" name=""/>
        <dsp:cNvSpPr/>
      </dsp:nvSpPr>
      <dsp:spPr>
        <a:xfrm rot="8222083">
          <a:off x="4971115" y="3280657"/>
          <a:ext cx="1035921" cy="355252"/>
        </a:xfrm>
        <a:prstGeom prst="lef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077691" y="3351707"/>
        <a:ext cx="822769" cy="213152"/>
      </dsp:txXfrm>
    </dsp:sp>
    <dsp:sp modelId="{FB541F7E-3E10-EC49-8606-8BFEB805BD9A}">
      <dsp:nvSpPr>
        <dsp:cNvPr id="0" name=""/>
        <dsp:cNvSpPr/>
      </dsp:nvSpPr>
      <dsp:spPr>
        <a:xfrm>
          <a:off x="3455392" y="3899557"/>
          <a:ext cx="2030015" cy="101500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Application</a:t>
          </a:r>
          <a:endParaRPr lang="en-US" sz="2900" kern="1200" dirty="0"/>
        </a:p>
      </dsp:txBody>
      <dsp:txXfrm>
        <a:off x="3485121" y="3929286"/>
        <a:ext cx="1970557" cy="955549"/>
      </dsp:txXfrm>
    </dsp:sp>
    <dsp:sp modelId="{88ED689A-3D3F-594A-9149-5C2331F48CB3}">
      <dsp:nvSpPr>
        <dsp:cNvPr id="0" name=""/>
        <dsp:cNvSpPr/>
      </dsp:nvSpPr>
      <dsp:spPr>
        <a:xfrm rot="13254603">
          <a:off x="2857534" y="3280662"/>
          <a:ext cx="1035921" cy="355252"/>
        </a:xfrm>
        <a:prstGeom prst="lef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964110" y="3351712"/>
        <a:ext cx="822769" cy="213152"/>
      </dsp:txXfrm>
    </dsp:sp>
    <dsp:sp modelId="{0D7BB342-3F01-2849-ABFE-8DB3335E25F8}">
      <dsp:nvSpPr>
        <dsp:cNvPr id="0" name=""/>
        <dsp:cNvSpPr/>
      </dsp:nvSpPr>
      <dsp:spPr>
        <a:xfrm>
          <a:off x="1265583" y="2002013"/>
          <a:ext cx="2030015" cy="101500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Teaching</a:t>
          </a:r>
          <a:endParaRPr lang="en-US" sz="2900" kern="1200" dirty="0"/>
        </a:p>
      </dsp:txBody>
      <dsp:txXfrm>
        <a:off x="1295312" y="2031742"/>
        <a:ext cx="1970557" cy="955549"/>
      </dsp:txXfrm>
    </dsp:sp>
    <dsp:sp modelId="{DB789D3F-846D-2740-AB48-642FA8B79EFC}">
      <dsp:nvSpPr>
        <dsp:cNvPr id="0" name=""/>
        <dsp:cNvSpPr/>
      </dsp:nvSpPr>
      <dsp:spPr>
        <a:xfrm rot="19056075">
          <a:off x="2857534" y="1332149"/>
          <a:ext cx="1035921" cy="355252"/>
        </a:xfrm>
        <a:prstGeom prst="lef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64110" y="1403199"/>
        <a:ext cx="822769" cy="213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913BA-ED67-E845-A2D4-35D2BECC92B1}">
      <dsp:nvSpPr>
        <dsp:cNvPr id="0" name=""/>
        <dsp:cNvSpPr/>
      </dsp:nvSpPr>
      <dsp:spPr>
        <a:xfrm>
          <a:off x="1399950" y="169312"/>
          <a:ext cx="5054984" cy="804327"/>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Opportunities for </a:t>
          </a:r>
          <a:r>
            <a:rPr lang="en-US" sz="2500" kern="1200" dirty="0" smtClean="0"/>
            <a:t>Open Scholarship</a:t>
          </a:r>
          <a:endParaRPr lang="en-US" sz="2500" kern="1200" dirty="0"/>
        </a:p>
      </dsp:txBody>
      <dsp:txXfrm>
        <a:off x="1439214" y="208576"/>
        <a:ext cx="4976456" cy="725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05780-36AB-444E-B2A1-F0C464AD5B27}">
      <dsp:nvSpPr>
        <dsp:cNvPr id="0" name=""/>
        <dsp:cNvSpPr/>
      </dsp:nvSpPr>
      <dsp:spPr>
        <a:xfrm>
          <a:off x="1447346" y="-84478"/>
          <a:ext cx="5502787" cy="5502787"/>
        </a:xfrm>
        <a:prstGeom prst="circularArrow">
          <a:avLst>
            <a:gd name="adj1" fmla="val 5544"/>
            <a:gd name="adj2" fmla="val 330680"/>
            <a:gd name="adj3" fmla="val 14936283"/>
            <a:gd name="adj4" fmla="val 16712840"/>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6B2BB89-E96C-6644-B358-8FA8E3137D46}">
      <dsp:nvSpPr>
        <dsp:cNvPr id="0" name=""/>
        <dsp:cNvSpPr/>
      </dsp:nvSpPr>
      <dsp:spPr>
        <a:xfrm>
          <a:off x="3602141" y="2193"/>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Public outreach and engagement</a:t>
          </a:r>
          <a:endParaRPr lang="en-US" sz="1100" kern="1200" dirty="0"/>
        </a:p>
      </dsp:txBody>
      <dsp:txXfrm>
        <a:off x="3631265" y="31317"/>
        <a:ext cx="1134948" cy="538350"/>
      </dsp:txXfrm>
    </dsp:sp>
    <dsp:sp modelId="{AFA8F66C-90AF-3A47-9513-38451804E5AB}">
      <dsp:nvSpPr>
        <dsp:cNvPr id="0" name=""/>
        <dsp:cNvSpPr/>
      </dsp:nvSpPr>
      <dsp:spPr>
        <a:xfrm>
          <a:off x="4870811" y="374708"/>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New forms of “impact”</a:t>
          </a:r>
          <a:endParaRPr lang="en-US" sz="1100" kern="1200" dirty="0"/>
        </a:p>
      </dsp:txBody>
      <dsp:txXfrm>
        <a:off x="4899935" y="403832"/>
        <a:ext cx="1134948" cy="538350"/>
      </dsp:txXfrm>
    </dsp:sp>
    <dsp:sp modelId="{EBE36FA3-8337-B54A-A8A9-15AE65994343}">
      <dsp:nvSpPr>
        <dsp:cNvPr id="0" name=""/>
        <dsp:cNvSpPr/>
      </dsp:nvSpPr>
      <dsp:spPr>
        <a:xfrm>
          <a:off x="5736688" y="1373983"/>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Data sharing</a:t>
          </a:r>
          <a:endParaRPr lang="en-US" sz="1100" kern="1200" dirty="0"/>
        </a:p>
      </dsp:txBody>
      <dsp:txXfrm>
        <a:off x="5765812" y="1403107"/>
        <a:ext cx="1134948" cy="538350"/>
      </dsp:txXfrm>
    </dsp:sp>
    <dsp:sp modelId="{B2469DE7-20E7-CE41-9BAA-B5258F43FEF8}">
      <dsp:nvSpPr>
        <dsp:cNvPr id="0" name=""/>
        <dsp:cNvSpPr/>
      </dsp:nvSpPr>
      <dsp:spPr>
        <a:xfrm>
          <a:off x="5924861" y="2682754"/>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New scholarly practices</a:t>
          </a:r>
          <a:endParaRPr lang="en-US" sz="1100" kern="1200" dirty="0"/>
        </a:p>
      </dsp:txBody>
      <dsp:txXfrm>
        <a:off x="5953985" y="2711878"/>
        <a:ext cx="1134948" cy="538350"/>
      </dsp:txXfrm>
    </dsp:sp>
    <dsp:sp modelId="{C4ABCEDD-4C0C-6945-A763-60C393A40C63}">
      <dsp:nvSpPr>
        <dsp:cNvPr id="0" name=""/>
        <dsp:cNvSpPr/>
      </dsp:nvSpPr>
      <dsp:spPr>
        <a:xfrm>
          <a:off x="5375587" y="3885497"/>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Experimentations</a:t>
          </a:r>
          <a:endParaRPr lang="en-US" sz="1100" kern="1200" dirty="0"/>
        </a:p>
      </dsp:txBody>
      <dsp:txXfrm>
        <a:off x="5404711" y="3914621"/>
        <a:ext cx="1134948" cy="538350"/>
      </dsp:txXfrm>
    </dsp:sp>
    <dsp:sp modelId="{EE77E682-17B6-C946-B3D7-157E736451EF}">
      <dsp:nvSpPr>
        <dsp:cNvPr id="0" name=""/>
        <dsp:cNvSpPr/>
      </dsp:nvSpPr>
      <dsp:spPr>
        <a:xfrm>
          <a:off x="4263256" y="4600348"/>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Interdisciplinary and Collaborative research</a:t>
          </a:r>
          <a:endParaRPr lang="en-US" sz="1100" kern="1200" dirty="0"/>
        </a:p>
      </dsp:txBody>
      <dsp:txXfrm>
        <a:off x="4292380" y="4629472"/>
        <a:ext cx="1134948" cy="538350"/>
      </dsp:txXfrm>
    </dsp:sp>
    <dsp:sp modelId="{FBDE49B1-B61F-6545-8FF3-73E2264041F4}">
      <dsp:nvSpPr>
        <dsp:cNvPr id="0" name=""/>
        <dsp:cNvSpPr/>
      </dsp:nvSpPr>
      <dsp:spPr>
        <a:xfrm>
          <a:off x="2941026" y="4600348"/>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Professional development</a:t>
          </a:r>
          <a:endParaRPr lang="en-US" sz="1100" kern="1200" dirty="0"/>
        </a:p>
      </dsp:txBody>
      <dsp:txXfrm>
        <a:off x="2970150" y="4629472"/>
        <a:ext cx="1134948" cy="538350"/>
      </dsp:txXfrm>
    </dsp:sp>
    <dsp:sp modelId="{5EF6AA51-EAAB-3841-B5E6-3F62F83A427A}">
      <dsp:nvSpPr>
        <dsp:cNvPr id="0" name=""/>
        <dsp:cNvSpPr/>
      </dsp:nvSpPr>
      <dsp:spPr>
        <a:xfrm>
          <a:off x="1828696" y="3885497"/>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Personalization</a:t>
          </a:r>
          <a:endParaRPr lang="en-US" sz="1100" kern="1200" dirty="0"/>
        </a:p>
      </dsp:txBody>
      <dsp:txXfrm>
        <a:off x="1857820" y="3914621"/>
        <a:ext cx="1134948" cy="538350"/>
      </dsp:txXfrm>
    </dsp:sp>
    <dsp:sp modelId="{029A4253-72D5-E548-BC88-C40985869B51}">
      <dsp:nvSpPr>
        <dsp:cNvPr id="0" name=""/>
        <dsp:cNvSpPr/>
      </dsp:nvSpPr>
      <dsp:spPr>
        <a:xfrm>
          <a:off x="1279422" y="2682754"/>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err="1" smtClean="0"/>
            <a:t>Curation</a:t>
          </a:r>
          <a:endParaRPr lang="en-US" sz="1100" kern="1200" dirty="0"/>
        </a:p>
      </dsp:txBody>
      <dsp:txXfrm>
        <a:off x="1308546" y="2711878"/>
        <a:ext cx="1134948" cy="538350"/>
      </dsp:txXfrm>
    </dsp:sp>
    <dsp:sp modelId="{CCDBD4F5-4D47-424E-93B4-EC4B42129CC4}">
      <dsp:nvSpPr>
        <dsp:cNvPr id="0" name=""/>
        <dsp:cNvSpPr/>
      </dsp:nvSpPr>
      <dsp:spPr>
        <a:xfrm>
          <a:off x="1467595" y="1373983"/>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Student training</a:t>
          </a:r>
          <a:endParaRPr lang="en-US" sz="1100" kern="1200" dirty="0"/>
        </a:p>
      </dsp:txBody>
      <dsp:txXfrm>
        <a:off x="1496719" y="1403107"/>
        <a:ext cx="1134948" cy="538350"/>
      </dsp:txXfrm>
    </dsp:sp>
    <dsp:sp modelId="{E7EC383D-452F-5F43-9BF1-E998B33F52E0}">
      <dsp:nvSpPr>
        <dsp:cNvPr id="0" name=""/>
        <dsp:cNvSpPr/>
      </dsp:nvSpPr>
      <dsp:spPr>
        <a:xfrm>
          <a:off x="2333471" y="374708"/>
          <a:ext cx="1193196" cy="5965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Service</a:t>
          </a:r>
          <a:endParaRPr lang="en-US" sz="1100" kern="1200" dirty="0"/>
        </a:p>
      </dsp:txBody>
      <dsp:txXfrm>
        <a:off x="2362595" y="403832"/>
        <a:ext cx="1134948" cy="53835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91400-66F3-844B-90D8-415230C9EEAF}" type="datetimeFigureOut">
              <a:rPr lang="en-US" smtClean="0"/>
              <a:t>8/21/14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F6F5C9-709D-884E-B9F2-80BD60164352}" type="slidenum">
              <a:rPr lang="en-US" smtClean="0"/>
              <a:t>‹#›</a:t>
            </a:fld>
            <a:endParaRPr lang="en-US"/>
          </a:p>
        </p:txBody>
      </p:sp>
    </p:spTree>
    <p:extLst>
      <p:ext uri="{BB962C8B-B14F-4D97-AF65-F5344CB8AC3E}">
        <p14:creationId xmlns:p14="http://schemas.microsoft.com/office/powerpoint/2010/main" val="1315321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6F5C9-709D-884E-B9F2-80BD60164352}" type="slidenum">
              <a:rPr lang="en-US" smtClean="0"/>
              <a:t>1</a:t>
            </a:fld>
            <a:endParaRPr lang="en-US"/>
          </a:p>
        </p:txBody>
      </p:sp>
    </p:spTree>
    <p:extLst>
      <p:ext uri="{BB962C8B-B14F-4D97-AF65-F5344CB8AC3E}">
        <p14:creationId xmlns:p14="http://schemas.microsoft.com/office/powerpoint/2010/main" val="59627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A2155-9ED7-5445-8B39-57C0CFB00C00}" type="slidenum">
              <a:rPr lang="en-US"/>
              <a:pPr/>
              <a:t>20</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dirty="0" smtClean="0"/>
              <a:t>How </a:t>
            </a:r>
            <a:r>
              <a:rPr lang="en-US" dirty="0"/>
              <a:t>do we account for non-monetary inputs? E.g. Volunteer time (various people including the director, many advisors, students), unpaid but critical technical infrastructure, space and facilities, professional development of volunteers and student training, community networking and collaboration </a:t>
            </a:r>
            <a:r>
              <a:rPr lang="en-US" dirty="0" smtClean="0"/>
              <a:t>- </a:t>
            </a:r>
            <a:r>
              <a:rPr lang="en-US" dirty="0"/>
              <a:t>these all results in significant impact, but are not yet well captured.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Open access models are proliferating, not only for sharing traditional forms of scholarly production (peer-reviewed papers), but also among new forms of content, especially databases and media archives.</a:t>
            </a:r>
          </a:p>
          <a:p>
            <a:r>
              <a:rPr lang="en-US" sz="1200" kern="1200" dirty="0" smtClean="0">
                <a:solidFill>
                  <a:schemeClr val="tx1"/>
                </a:solidFill>
                <a:latin typeface="+mn-lt"/>
                <a:ea typeface="+mn-ea"/>
                <a:cs typeface="+mn-cs"/>
              </a:rPr>
              <a:t>Data are increasingly </a:t>
            </a:r>
            <a:r>
              <a:rPr lang="en-US" sz="1200" kern="1200" smtClean="0">
                <a:solidFill>
                  <a:schemeClr val="tx1"/>
                </a:solidFill>
                <a:latin typeface="+mn-lt"/>
                <a:ea typeface="+mn-ea"/>
                <a:cs typeface="+mn-cs"/>
              </a:rPr>
              <a:t>born digital</a:t>
            </a:r>
            <a:endParaRPr lang="en-US"/>
          </a:p>
        </p:txBody>
      </p:sp>
      <p:sp>
        <p:nvSpPr>
          <p:cNvPr id="4" name="Slide Number Placeholder 3"/>
          <p:cNvSpPr>
            <a:spLocks noGrp="1"/>
          </p:cNvSpPr>
          <p:nvPr>
            <p:ph type="sldNum" sz="quarter" idx="10"/>
          </p:nvPr>
        </p:nvSpPr>
        <p:spPr/>
        <p:txBody>
          <a:bodyPr/>
          <a:lstStyle/>
          <a:p>
            <a:fld id="{10E30339-478E-1245-8BF3-E538D64B72BC}"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understand what we can or can't measure. This way we will know which decisions should be based on data and which not. </a:t>
            </a:r>
          </a:p>
          <a:p>
            <a:endParaRPr lang="en-US" dirty="0"/>
          </a:p>
        </p:txBody>
      </p:sp>
      <p:sp>
        <p:nvSpPr>
          <p:cNvPr id="4" name="Slide Number Placeholder 3"/>
          <p:cNvSpPr>
            <a:spLocks noGrp="1"/>
          </p:cNvSpPr>
          <p:nvPr>
            <p:ph type="sldNum" sz="quarter" idx="10"/>
          </p:nvPr>
        </p:nvSpPr>
        <p:spPr/>
        <p:txBody>
          <a:bodyPr/>
          <a:lstStyle/>
          <a:p>
            <a:fld id="{25F6F5C9-709D-884E-B9F2-80BD60164352}" type="slidenum">
              <a:rPr lang="en-US" smtClean="0"/>
              <a:t>2</a:t>
            </a:fld>
            <a:endParaRPr lang="en-US"/>
          </a:p>
        </p:txBody>
      </p:sp>
    </p:spTree>
    <p:extLst>
      <p:ext uri="{BB962C8B-B14F-4D97-AF65-F5344CB8AC3E}">
        <p14:creationId xmlns:p14="http://schemas.microsoft.com/office/powerpoint/2010/main" val="235366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field of </a:t>
            </a:r>
            <a:r>
              <a:rPr lang="en-US" dirty="0" err="1" smtClean="0"/>
              <a:t>altmetrics</a:t>
            </a:r>
            <a:r>
              <a:rPr lang="en-US" dirty="0" smtClean="0"/>
              <a:t> is about looking at a wider variety of indicators - social media, mainstream media, patents, policy documents, download stats - that relate to a wider variety of outputs - datasets and software as well as papers - to supplement peer review and citations.</a:t>
            </a:r>
          </a:p>
          <a:p>
            <a:endParaRPr lang="en-US" dirty="0"/>
          </a:p>
        </p:txBody>
      </p:sp>
      <p:sp>
        <p:nvSpPr>
          <p:cNvPr id="4" name="Slide Number Placeholder 3"/>
          <p:cNvSpPr>
            <a:spLocks noGrp="1"/>
          </p:cNvSpPr>
          <p:nvPr>
            <p:ph type="sldNum" sz="quarter" idx="10"/>
          </p:nvPr>
        </p:nvSpPr>
        <p:spPr/>
        <p:txBody>
          <a:bodyPr/>
          <a:lstStyle/>
          <a:p>
            <a:fld id="{25F6F5C9-709D-884E-B9F2-80BD60164352}" type="slidenum">
              <a:rPr lang="en-US" smtClean="0"/>
              <a:t>3</a:t>
            </a:fld>
            <a:endParaRPr lang="en-US"/>
          </a:p>
        </p:txBody>
      </p:sp>
    </p:spTree>
    <p:extLst>
      <p:ext uri="{BB962C8B-B14F-4D97-AF65-F5344CB8AC3E}">
        <p14:creationId xmlns:p14="http://schemas.microsoft.com/office/powerpoint/2010/main" val="19909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Reactivity :  the idea that people change their behavior in reaction to being evaluated, observed, or measured. </a:t>
            </a:r>
          </a:p>
          <a:p>
            <a:endParaRPr lang="en-US" dirty="0"/>
          </a:p>
        </p:txBody>
      </p:sp>
      <p:sp>
        <p:nvSpPr>
          <p:cNvPr id="4" name="Slide Number Placeholder 3"/>
          <p:cNvSpPr>
            <a:spLocks noGrp="1"/>
          </p:cNvSpPr>
          <p:nvPr>
            <p:ph type="sldNum" sz="quarter" idx="10"/>
          </p:nvPr>
        </p:nvSpPr>
        <p:spPr/>
        <p:txBody>
          <a:bodyPr/>
          <a:lstStyle/>
          <a:p>
            <a:fld id="{25F6F5C9-709D-884E-B9F2-80BD60164352}" type="slidenum">
              <a:rPr lang="en-US" smtClean="0"/>
              <a:t>4</a:t>
            </a:fld>
            <a:endParaRPr lang="en-US"/>
          </a:p>
        </p:txBody>
      </p:sp>
    </p:spTree>
    <p:extLst>
      <p:ext uri="{BB962C8B-B14F-4D97-AF65-F5344CB8AC3E}">
        <p14:creationId xmlns:p14="http://schemas.microsoft.com/office/powerpoint/2010/main" val="352425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mission</a:t>
            </a:r>
          </a:p>
          <a:p>
            <a:r>
              <a:rPr lang="en-US" dirty="0" smtClean="0"/>
              <a:t>Stakeholder relations?</a:t>
            </a:r>
          </a:p>
          <a:p>
            <a:endParaRPr lang="en-US" dirty="0" smtClean="0"/>
          </a:p>
          <a:p>
            <a:r>
              <a:rPr lang="en-US" dirty="0" smtClean="0"/>
              <a:t>Shanghai Jiao Tong ranks universities by measuring objective indicators of academic or research performance. These include: alumni and faculty winning prestigious prizes and medals; highly cited researchers; articles published in</a:t>
            </a:r>
            <a:r>
              <a:rPr lang="en-US" i="1" dirty="0" smtClean="0"/>
              <a:t> Nature</a:t>
            </a:r>
            <a:r>
              <a:rPr lang="en-US" dirty="0" smtClean="0"/>
              <a:t> and </a:t>
            </a:r>
            <a:r>
              <a:rPr lang="en-US" i="1" dirty="0" smtClean="0"/>
              <a:t>Science</a:t>
            </a:r>
            <a:r>
              <a:rPr lang="en-US" dirty="0" smtClean="0"/>
              <a:t>; articles indexed in major citation indices, and the per capita academic performance of an institution.</a:t>
            </a:r>
            <a:endParaRPr lang="en-US" dirty="0"/>
          </a:p>
        </p:txBody>
      </p:sp>
      <p:sp>
        <p:nvSpPr>
          <p:cNvPr id="4" name="Slide Number Placeholder 3"/>
          <p:cNvSpPr>
            <a:spLocks noGrp="1"/>
          </p:cNvSpPr>
          <p:nvPr>
            <p:ph type="sldNum" sz="quarter" idx="10"/>
          </p:nvPr>
        </p:nvSpPr>
        <p:spPr/>
        <p:txBody>
          <a:bodyPr/>
          <a:lstStyle/>
          <a:p>
            <a:fld id="{25F6F5C9-709D-884E-B9F2-80BD60164352}" type="slidenum">
              <a:rPr lang="en-US" smtClean="0"/>
              <a:t>5</a:t>
            </a:fld>
            <a:endParaRPr lang="en-US"/>
          </a:p>
        </p:txBody>
      </p:sp>
    </p:spTree>
    <p:extLst>
      <p:ext uri="{BB962C8B-B14F-4D97-AF65-F5344CB8AC3E}">
        <p14:creationId xmlns:p14="http://schemas.microsoft.com/office/powerpoint/2010/main" val="274856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Consequences</a:t>
            </a:r>
            <a:r>
              <a:rPr lang="en-US" baseline="0" dirty="0" smtClean="0"/>
              <a:t> of publishing in “</a:t>
            </a:r>
            <a:r>
              <a:rPr lang="en-US" baseline="0" dirty="0" err="1" smtClean="0"/>
              <a:t>internatioanlly</a:t>
            </a:r>
            <a:r>
              <a:rPr lang="en-US" baseline="0" dirty="0" smtClean="0"/>
              <a:t>” indexed journals</a:t>
            </a:r>
            <a:endParaRPr lang="en-US" dirty="0"/>
          </a:p>
        </p:txBody>
      </p:sp>
      <p:sp>
        <p:nvSpPr>
          <p:cNvPr id="4" name="Slide Number Placeholder 3"/>
          <p:cNvSpPr>
            <a:spLocks noGrp="1"/>
          </p:cNvSpPr>
          <p:nvPr>
            <p:ph type="sldNum" sz="quarter" idx="10"/>
          </p:nvPr>
        </p:nvSpPr>
        <p:spPr/>
        <p:txBody>
          <a:bodyPr/>
          <a:lstStyle/>
          <a:p>
            <a:fld id="{5C99538F-0FD6-E848-95A8-3456DAB8D79F}"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D808DD7-2DFF-EC41-A4FA-A3E0B09CB345}" type="slidenum">
              <a:rPr lang="en-US"/>
              <a:pPr/>
              <a:t>16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t>Knowing that measuring drives behaviour, it is important to keep in mind that “management by quantified objectives” may run the risk of undermining the qualitative goals they were put into place to measure (Daly 1996:41). Daly gives this example:</a:t>
            </a:r>
          </a:p>
          <a:p>
            <a:pPr eaLnBrk="1" hangingPunct="1"/>
            <a:r>
              <a:rPr lang="en-US"/>
              <a:t>Consider, for example, the case of management by quantified objectives applied to a tuberculosis hospital, as related to me by a physician. It is well known that TB patients cough less as they get better. So the number of coughs per day was taken as a quantitative measure of the patient’s improvement. Small microphones were attached to the patients’ beds and their coughs were duly recorded and tabulated. The staff quickly perceived that they were being evaluated in inverse proportion to the number of times their patients coughed. Coughing steadily declined as doses of codeine were more frequently prescribed. Relaxed patients cough less. Unfortunately the patients got worse, precisely because they were not coughing up and spitting out the congestion. The cough index was abandoned.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77653D6-6CFA-434A-9A2C-B9111DE2DD29}" type="slidenum">
              <a:rPr lang="en-US"/>
              <a:pPr/>
              <a:t>17</a:t>
            </a:fld>
            <a:endParaRPr lang="en-US"/>
          </a:p>
        </p:txBody>
      </p:sp>
      <p:sp>
        <p:nvSpPr>
          <p:cNvPr id="24579" name="Rectangle 2"/>
          <p:cNvSpPr>
            <a:spLocks noGrp="1" noRot="1" noChangeAspect="1" noChangeArrowheads="1" noTextEdit="1"/>
          </p:cNvSpPr>
          <p:nvPr>
            <p:ph type="sldImg"/>
          </p:nvPr>
        </p:nvSpPr>
        <p:spPr>
          <a:xfrm>
            <a:off x="1143000" y="687388"/>
            <a:ext cx="4572000" cy="3429000"/>
          </a:xfrm>
          <a:ln/>
        </p:spPr>
      </p:sp>
      <p:sp>
        <p:nvSpPr>
          <p:cNvPr id="24580" name="Rectangle 3"/>
          <p:cNvSpPr>
            <a:spLocks noGrp="1" noChangeArrowheads="1"/>
          </p:cNvSpPr>
          <p:nvPr>
            <p:ph type="body" idx="1"/>
          </p:nvPr>
        </p:nvSpPr>
        <p:spPr>
          <a:xfrm>
            <a:off x="913158" y="4344025"/>
            <a:ext cx="5031685" cy="4112926"/>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B903D-BB6B-F148-93B1-961AC37724BB}" type="slidenum">
              <a:rPr lang="en-US"/>
              <a:pPr/>
              <a:t>18</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dirty="0" smtClean="0"/>
              <a:t>An </a:t>
            </a:r>
            <a:r>
              <a:rPr lang="en-US" dirty="0"/>
              <a:t>accounting framework influences how an organization defines success and values.</a:t>
            </a:r>
          </a:p>
          <a:p>
            <a:endParaRPr lang="en-US" dirty="0"/>
          </a:p>
          <a:p>
            <a:r>
              <a:rPr lang="en-US" dirty="0" smtClean="0"/>
              <a:t>Traditional </a:t>
            </a:r>
            <a:r>
              <a:rPr lang="en-US" dirty="0"/>
              <a:t>accounting focuses on maximizing shareholder value and on the financial bottom line. But the success of </a:t>
            </a:r>
            <a:r>
              <a:rPr lang="en-US" dirty="0" smtClean="0"/>
              <a:t>OS projects can </a:t>
            </a:r>
            <a:r>
              <a:rPr lang="en-US" dirty="0"/>
              <a:t>not be measured in economic terms (since we do not generate any revenue). We must measure instead the social impact across multiple dimensions: impacts on the authors, readers, publishers, and the broader scholarly communication environment, as well as the broader public and the policy environment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CA"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BEBEA790-C6C6-204C-983C-8C1124F4BBAC}" type="datetimeFigureOut">
              <a:rPr lang="en-US" smtClean="0"/>
              <a:t>8/21/14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2470-2C93-2F47-8CE0-CA64CE74B1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EBEA790-C6C6-204C-983C-8C1124F4BBAC}" type="datetimeFigureOut">
              <a:rPr lang="en-US" smtClean="0"/>
              <a:t>8/21/14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2470-2C93-2F47-8CE0-CA64CE74B1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EBEA790-C6C6-204C-983C-8C1124F4BBAC}" type="datetimeFigureOut">
              <a:rPr lang="en-US" smtClean="0"/>
              <a:t>8/21/14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2470-2C93-2F47-8CE0-CA64CE74B1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BEBEA790-C6C6-204C-983C-8C1124F4BBAC}" type="datetimeFigureOut">
              <a:rPr lang="en-US" smtClean="0"/>
              <a:t>8/21/14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2470-2C93-2F47-8CE0-CA64CE74B1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CA" smtClean="0"/>
              <a:t>Click to edit Master text styles</a:t>
            </a:r>
          </a:p>
        </p:txBody>
      </p:sp>
      <p:sp>
        <p:nvSpPr>
          <p:cNvPr id="4" name="Date Placeholder 3"/>
          <p:cNvSpPr>
            <a:spLocks noGrp="1"/>
          </p:cNvSpPr>
          <p:nvPr>
            <p:ph type="dt" sz="half" idx="10"/>
          </p:nvPr>
        </p:nvSpPr>
        <p:spPr/>
        <p:txBody>
          <a:bodyPr/>
          <a:lstStyle/>
          <a:p>
            <a:fld id="{BEBEA790-C6C6-204C-983C-8C1124F4BBAC}" type="datetimeFigureOut">
              <a:rPr lang="en-US" smtClean="0"/>
              <a:t>8/21/14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2470-2C93-2F47-8CE0-CA64CE74B1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BEBEA790-C6C6-204C-983C-8C1124F4BBAC}" type="datetimeFigureOut">
              <a:rPr lang="en-US" smtClean="0"/>
              <a:t>8/21/14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A2470-2C93-2F47-8CE0-CA64CE74B13E}" type="slidenum">
              <a:rPr lang="en-US" smtClean="0"/>
              <a:t>‹#›</a:t>
            </a:fld>
            <a:endParaRPr lang="en-US"/>
          </a:p>
        </p:txBody>
      </p:sp>
      <p:sp>
        <p:nvSpPr>
          <p:cNvPr id="8" name="Title 7"/>
          <p:cNvSpPr>
            <a:spLocks noGrp="1"/>
          </p:cNvSpPr>
          <p:nvPr>
            <p:ph type="title"/>
          </p:nvPr>
        </p:nvSpPr>
        <p:spPr/>
        <p:txBody>
          <a:bodyPr/>
          <a:lstStyle/>
          <a:p>
            <a:r>
              <a:rPr lang="en-CA"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CA"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CA"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BEBEA790-C6C6-204C-983C-8C1124F4BBAC}" type="datetimeFigureOut">
              <a:rPr lang="en-US" smtClean="0"/>
              <a:t>8/21/14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A2470-2C93-2F47-8CE0-CA64CE74B1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EBEA790-C6C6-204C-983C-8C1124F4BBAC}" type="datetimeFigureOut">
              <a:rPr lang="en-US" smtClean="0"/>
              <a:t>8/21/14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A2470-2C93-2F47-8CE0-CA64CE74B1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EA790-C6C6-204C-983C-8C1124F4BBAC}" type="datetimeFigureOut">
              <a:rPr lang="en-US" smtClean="0"/>
              <a:t>8/21/14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A2470-2C93-2F47-8CE0-CA64CE74B1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CA" smtClean="0"/>
              <a:t>Click to edit Master text styles</a:t>
            </a:r>
          </a:p>
        </p:txBody>
      </p:sp>
      <p:sp>
        <p:nvSpPr>
          <p:cNvPr id="5" name="Date Placeholder 4"/>
          <p:cNvSpPr>
            <a:spLocks noGrp="1"/>
          </p:cNvSpPr>
          <p:nvPr>
            <p:ph type="dt" sz="half" idx="10"/>
          </p:nvPr>
        </p:nvSpPr>
        <p:spPr/>
        <p:txBody>
          <a:bodyPr/>
          <a:lstStyle/>
          <a:p>
            <a:fld id="{BEBEA790-C6C6-204C-983C-8C1124F4BBAC}" type="datetimeFigureOut">
              <a:rPr lang="en-US" smtClean="0"/>
              <a:t>8/21/14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FCA2470-2C93-2F47-8CE0-CA64CE74B1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CA"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CA"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EBEA790-C6C6-204C-983C-8C1124F4BBAC}" type="datetimeFigureOut">
              <a:rPr lang="en-US" smtClean="0"/>
              <a:t>8/21/14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A2470-2C93-2F47-8CE0-CA64CE74B1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CA"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EBEA790-C6C6-204C-983C-8C1124F4BBAC}" type="datetimeFigureOut">
              <a:rPr lang="en-US" smtClean="0"/>
              <a:t>8/21/14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FCA2470-2C93-2F47-8CE0-CA64CE74B1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thomsonreuters.co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www.nature.com.myaccess.library.utoronto.ca/nature/journal/v454/n7203/full/454398a.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www.nature.com.myaccess.library.utoronto.ca/nature/journal/v454/n7203/full/454398a.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3"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ediatedcultures.net/publications/from-knowledgeable-to-knowledge-able-learning-in-new-media-environmen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www.happyplanetindex.org/dat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news.utoronto.ca/university-toronto-ranked-first-canada-24th-world?utm_source=Bulletin&amp;utm_medium=Email&amp;utm_content=Lead"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shanghairanking.com/index.html"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hanghairanking.com/index.html" TargetMode="Externa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timeshighereducation.co.uk/world-university-ranking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hyperlink" Target="http://ke.thomsonreuters.com/%23/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are research metrics and do we need them? </a:t>
            </a:r>
            <a:endParaRPr lang="en-US" dirty="0"/>
          </a:p>
        </p:txBody>
      </p:sp>
      <p:sp>
        <p:nvSpPr>
          <p:cNvPr id="3" name="Subtitle 2"/>
          <p:cNvSpPr>
            <a:spLocks noGrp="1"/>
          </p:cNvSpPr>
          <p:nvPr>
            <p:ph type="subTitle" idx="1"/>
          </p:nvPr>
        </p:nvSpPr>
        <p:spPr>
          <a:xfrm>
            <a:off x="3286791" y="4260983"/>
            <a:ext cx="6400800" cy="1752600"/>
          </a:xfrm>
        </p:spPr>
        <p:txBody>
          <a:bodyPr/>
          <a:lstStyle/>
          <a:p>
            <a:pPr algn="l"/>
            <a:r>
              <a:rPr lang="en-US" dirty="0" smtClean="0"/>
              <a:t>Leslie Chan</a:t>
            </a:r>
          </a:p>
          <a:p>
            <a:pPr algn="l"/>
            <a:r>
              <a:rPr lang="en-US" dirty="0" smtClean="0"/>
              <a:t>University of Toronto Scarborough</a:t>
            </a:r>
            <a:endParaRPr lang="en-US" dirty="0"/>
          </a:p>
        </p:txBody>
      </p:sp>
    </p:spTree>
    <p:extLst>
      <p:ext uri="{BB962C8B-B14F-4D97-AF65-F5344CB8AC3E}">
        <p14:creationId xmlns:p14="http://schemas.microsoft.com/office/powerpoint/2010/main" val="50873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11679" y="230078"/>
            <a:ext cx="8686800" cy="6119217"/>
          </a:xfrm>
          <a:prstGeom prst="rect">
            <a:avLst/>
          </a:prstGeom>
        </p:spPr>
      </p:pic>
      <p:sp>
        <p:nvSpPr>
          <p:cNvPr id="5" name="TextBox 4"/>
          <p:cNvSpPr txBox="1"/>
          <p:nvPr/>
        </p:nvSpPr>
        <p:spPr>
          <a:xfrm>
            <a:off x="2595859" y="6399014"/>
            <a:ext cx="4701515" cy="369332"/>
          </a:xfrm>
          <a:prstGeom prst="rect">
            <a:avLst/>
          </a:prstGeom>
          <a:noFill/>
        </p:spPr>
        <p:txBody>
          <a:bodyPr wrap="square" rtlCol="0">
            <a:spAutoFit/>
          </a:bodyPr>
          <a:lstStyle/>
          <a:p>
            <a:r>
              <a:rPr lang="en-US" dirty="0" smtClean="0">
                <a:hlinkClick r:id="rId4"/>
              </a:rPr>
              <a:t>http://thomsonreuters.com/</a:t>
            </a:r>
            <a:r>
              <a:rPr lang="en-US" dirty="0" smtClean="0"/>
              <a:t> </a:t>
            </a:r>
            <a:endParaRPr lang="en-US" dirty="0"/>
          </a:p>
        </p:txBody>
      </p:sp>
    </p:spTree>
    <p:extLst>
      <p:ext uri="{BB962C8B-B14F-4D97-AF65-F5344CB8AC3E}">
        <p14:creationId xmlns:p14="http://schemas.microsoft.com/office/powerpoint/2010/main" val="13153190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104770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16488" y="337891"/>
            <a:ext cx="5898467" cy="5914990"/>
          </a:xfrm>
          <a:prstGeom prst="rect">
            <a:avLst/>
          </a:prstGeom>
        </p:spPr>
      </p:pic>
      <p:sp>
        <p:nvSpPr>
          <p:cNvPr id="5" name="TextBox 4"/>
          <p:cNvSpPr txBox="1"/>
          <p:nvPr/>
        </p:nvSpPr>
        <p:spPr>
          <a:xfrm>
            <a:off x="469066" y="6211669"/>
            <a:ext cx="9710595" cy="646331"/>
          </a:xfrm>
          <a:prstGeom prst="rect">
            <a:avLst/>
          </a:prstGeom>
          <a:noFill/>
        </p:spPr>
        <p:txBody>
          <a:bodyPr wrap="square" rtlCol="0">
            <a:spAutoFit/>
          </a:bodyPr>
          <a:lstStyle/>
          <a:p>
            <a:r>
              <a:rPr lang="en-US" dirty="0">
                <a:hlinkClick r:id="rId3"/>
              </a:rPr>
              <a:t>http://www.nature.com.myaccess.library.utoronto.ca/nature/journal/v454/n7203/full/</a:t>
            </a:r>
            <a:r>
              <a:rPr lang="en-US" dirty="0" smtClean="0">
                <a:hlinkClick r:id="rId3"/>
              </a:rPr>
              <a:t>454398a.html</a:t>
            </a:r>
            <a:r>
              <a:rPr lang="en-US" dirty="0" smtClean="0"/>
              <a:t> </a:t>
            </a:r>
            <a:endParaRPr lang="en-US" dirty="0"/>
          </a:p>
        </p:txBody>
      </p:sp>
    </p:spTree>
    <p:extLst>
      <p:ext uri="{BB962C8B-B14F-4D97-AF65-F5344CB8AC3E}">
        <p14:creationId xmlns:p14="http://schemas.microsoft.com/office/powerpoint/2010/main" val="29912387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79468"/>
            <a:ext cx="9098033" cy="5695348"/>
          </a:xfrm>
          <a:prstGeom prst="rect">
            <a:avLst/>
          </a:prstGeom>
        </p:spPr>
      </p:pic>
      <p:sp>
        <p:nvSpPr>
          <p:cNvPr id="5" name="TextBox 4"/>
          <p:cNvSpPr txBox="1"/>
          <p:nvPr/>
        </p:nvSpPr>
        <p:spPr>
          <a:xfrm>
            <a:off x="2015443" y="5806144"/>
            <a:ext cx="6474176" cy="477054"/>
          </a:xfrm>
          <a:prstGeom prst="rect">
            <a:avLst/>
          </a:prstGeom>
          <a:noFill/>
        </p:spPr>
        <p:txBody>
          <a:bodyPr wrap="square" rtlCol="0">
            <a:spAutoFit/>
          </a:bodyPr>
          <a:lstStyle/>
          <a:p>
            <a:r>
              <a:rPr lang="en-US" sz="2500" dirty="0" smtClean="0">
                <a:solidFill>
                  <a:srgbClr val="FFFFFF"/>
                </a:solidFill>
              </a:rPr>
              <a:t>Nature </a:t>
            </a:r>
            <a:r>
              <a:rPr lang="en-US" sz="2500" dirty="0" err="1" smtClean="0">
                <a:solidFill>
                  <a:srgbClr val="FFFFFF"/>
                </a:solidFill>
              </a:rPr>
              <a:t>Vol</a:t>
            </a:r>
            <a:r>
              <a:rPr lang="en-US" sz="2500" dirty="0" smtClean="0">
                <a:solidFill>
                  <a:srgbClr val="FFFFFF"/>
                </a:solidFill>
              </a:rPr>
              <a:t> 454|24 July 2008</a:t>
            </a:r>
            <a:endParaRPr lang="en-US" sz="2500" dirty="0">
              <a:solidFill>
                <a:srgbClr val="FFFFFF"/>
              </a:solidFill>
            </a:endParaRPr>
          </a:p>
        </p:txBody>
      </p:sp>
      <p:sp>
        <p:nvSpPr>
          <p:cNvPr id="6" name="TextBox 5"/>
          <p:cNvSpPr txBox="1"/>
          <p:nvPr/>
        </p:nvSpPr>
        <p:spPr>
          <a:xfrm>
            <a:off x="469066" y="6211669"/>
            <a:ext cx="9710595" cy="646331"/>
          </a:xfrm>
          <a:prstGeom prst="rect">
            <a:avLst/>
          </a:prstGeom>
          <a:noFill/>
        </p:spPr>
        <p:txBody>
          <a:bodyPr wrap="square" rtlCol="0">
            <a:spAutoFit/>
          </a:bodyPr>
          <a:lstStyle/>
          <a:p>
            <a:r>
              <a:rPr lang="en-US" dirty="0">
                <a:hlinkClick r:id="rId3"/>
              </a:rPr>
              <a:t>http://www.nature.com.myaccess.library.utoronto.ca/nature/journal/v454/n7203/full/</a:t>
            </a:r>
            <a:r>
              <a:rPr lang="en-US" dirty="0" smtClean="0">
                <a:hlinkClick r:id="rId3"/>
              </a:rPr>
              <a:t>454398a.html</a:t>
            </a:r>
            <a:r>
              <a:rPr lang="en-US" dirty="0" smtClean="0"/>
              <a:t> </a:t>
            </a:r>
            <a:endParaRPr lang="en-US" dirty="0"/>
          </a:p>
        </p:txBody>
      </p:sp>
    </p:spTree>
    <p:extLst>
      <p:ext uri="{BB962C8B-B14F-4D97-AF65-F5344CB8AC3E}">
        <p14:creationId xmlns:p14="http://schemas.microsoft.com/office/powerpoint/2010/main" val="41287784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3825920"/>
            <a:ext cx="8227901" cy="1417638"/>
          </a:xfrm>
        </p:spPr>
        <p:txBody>
          <a:bodyPr/>
          <a:lstStyle/>
          <a:p>
            <a:r>
              <a:rPr lang="en-US" dirty="0" smtClean="0"/>
              <a:t>Research Priority, Policy</a:t>
            </a:r>
            <a:br>
              <a:rPr lang="en-US" dirty="0" smtClean="0"/>
            </a:br>
            <a:r>
              <a:rPr lang="en-US" dirty="0" smtClean="0"/>
              <a:t>and National Interests</a:t>
            </a:r>
            <a:endParaRPr lang="en-US" dirty="0"/>
          </a:p>
        </p:txBody>
      </p:sp>
      <p:sp>
        <p:nvSpPr>
          <p:cNvPr id="3" name="Content Placeholder 2"/>
          <p:cNvSpPr>
            <a:spLocks noGrp="1"/>
          </p:cNvSpPr>
          <p:nvPr>
            <p:ph idx="1"/>
          </p:nvPr>
        </p:nvSpPr>
        <p:spPr>
          <a:xfrm>
            <a:off x="1136899" y="5003126"/>
            <a:ext cx="7612064" cy="4182035"/>
          </a:xfrm>
        </p:spPr>
        <p:txBody>
          <a:bodyPr/>
          <a:lstStyle/>
          <a:p>
            <a:endParaRPr lang="en-US" dirty="0"/>
          </a:p>
        </p:txBody>
      </p:sp>
      <p:pic>
        <p:nvPicPr>
          <p:cNvPr id="4" name="Picture 3"/>
          <p:cNvPicPr>
            <a:picLocks noChangeAspect="1"/>
          </p:cNvPicPr>
          <p:nvPr/>
        </p:nvPicPr>
        <p:blipFill>
          <a:blip r:embed="rId2"/>
          <a:stretch>
            <a:fillRect/>
          </a:stretch>
        </p:blipFill>
        <p:spPr>
          <a:xfrm>
            <a:off x="1" y="0"/>
            <a:ext cx="9144000" cy="3269307"/>
          </a:xfrm>
          <a:prstGeom prst="rect">
            <a:avLst/>
          </a:prstGeom>
        </p:spPr>
      </p:pic>
    </p:spTree>
    <p:extLst>
      <p:ext uri="{BB962C8B-B14F-4D97-AF65-F5344CB8AC3E}">
        <p14:creationId xmlns:p14="http://schemas.microsoft.com/office/powerpoint/2010/main" val="7681986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Rethink the framework and language of “accounting”</a:t>
            </a:r>
            <a:endParaRPr lang="en-US" dirty="0"/>
          </a:p>
        </p:txBody>
      </p:sp>
    </p:spTree>
    <p:extLst>
      <p:ext uri="{BB962C8B-B14F-4D97-AF65-F5344CB8AC3E}">
        <p14:creationId xmlns:p14="http://schemas.microsoft.com/office/powerpoint/2010/main" val="81653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solidFill>
                  <a:srgbClr val="000000"/>
                </a:solidFill>
              </a:rPr>
              <a:t>Critical Accounting</a:t>
            </a:r>
            <a:endParaRPr lang="en-CA" dirty="0">
              <a:solidFill>
                <a:srgbClr val="000000"/>
              </a:solidFill>
            </a:endParaRPr>
          </a:p>
        </p:txBody>
      </p:sp>
      <p:sp>
        <p:nvSpPr>
          <p:cNvPr id="29699" name="Rectangle 3"/>
          <p:cNvSpPr>
            <a:spLocks noGrp="1" noChangeArrowheads="1"/>
          </p:cNvSpPr>
          <p:nvPr>
            <p:ph type="body" idx="1"/>
          </p:nvPr>
        </p:nvSpPr>
        <p:spPr>
          <a:xfrm>
            <a:off x="457200" y="1447800"/>
            <a:ext cx="8448665" cy="4805081"/>
          </a:xfrm>
        </p:spPr>
        <p:txBody>
          <a:bodyPr>
            <a:noAutofit/>
          </a:bodyPr>
          <a:lstStyle/>
          <a:p>
            <a:pPr eaLnBrk="1" hangingPunct="1">
              <a:lnSpc>
                <a:spcPct val="90000"/>
              </a:lnSpc>
            </a:pPr>
            <a:r>
              <a:rPr lang="en-US" sz="2800" dirty="0">
                <a:ea typeface="Times New Roman" charset="0"/>
                <a:cs typeface="Times New Roman" charset="0"/>
              </a:rPr>
              <a:t>The very act of “counting” certain things and excluding others shapes a particular interpretation of social reality, which in turn has policy implications</a:t>
            </a:r>
          </a:p>
          <a:p>
            <a:pPr lvl="1" eaLnBrk="1" hangingPunct="1">
              <a:lnSpc>
                <a:spcPct val="90000"/>
              </a:lnSpc>
            </a:pPr>
            <a:r>
              <a:rPr lang="en-CA" sz="2800" dirty="0"/>
              <a:t>For example, what should "</a:t>
            </a:r>
            <a:r>
              <a:rPr lang="en-CA" sz="2800" dirty="0" smtClean="0"/>
              <a:t>assets”, “impact” </a:t>
            </a:r>
            <a:r>
              <a:rPr lang="en-CA" sz="2800" dirty="0"/>
              <a:t>and "liabilities" include/exclude?</a:t>
            </a:r>
            <a:r>
              <a:rPr lang="en-CA" sz="2800" dirty="0" smtClean="0"/>
              <a:t> </a:t>
            </a:r>
          </a:p>
          <a:p>
            <a:pPr eaLnBrk="1" hangingPunct="1">
              <a:lnSpc>
                <a:spcPct val="90000"/>
              </a:lnSpc>
            </a:pPr>
            <a:r>
              <a:rPr lang="en-CA" sz="2800" dirty="0"/>
              <a:t>The answers to questions such as these define the</a:t>
            </a:r>
            <a:r>
              <a:rPr lang="en-CA" sz="2800" dirty="0" smtClean="0"/>
              <a:t> "</a:t>
            </a:r>
            <a:r>
              <a:rPr lang="en-CA" sz="2800" dirty="0"/>
              <a:t>health,"</a:t>
            </a:r>
            <a:r>
              <a:rPr lang="en-CA" sz="2800" dirty="0" smtClean="0"/>
              <a:t> ”values" </a:t>
            </a:r>
            <a:r>
              <a:rPr lang="en-CA" sz="2800" dirty="0"/>
              <a:t>and "performance" of</a:t>
            </a:r>
            <a:r>
              <a:rPr lang="en-CA" sz="2800" dirty="0" smtClean="0"/>
              <a:t>  </a:t>
            </a:r>
            <a:r>
              <a:rPr lang="en-CA" sz="2800" dirty="0" smtClean="0"/>
              <a:t>an institution</a:t>
            </a:r>
            <a:endParaRPr lang="en-CA" sz="2800" dirty="0" smtClean="0"/>
          </a:p>
        </p:txBody>
      </p:sp>
    </p:spTree>
    <p:extLst>
      <p:ext uri="{BB962C8B-B14F-4D97-AF65-F5344CB8AC3E}">
        <p14:creationId xmlns:p14="http://schemas.microsoft.com/office/powerpoint/2010/main" val="26683554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dirty="0" smtClean="0">
                <a:solidFill>
                  <a:srgbClr val="000000"/>
                </a:solidFill>
              </a:rPr>
              <a:t>Social </a:t>
            </a:r>
            <a:r>
              <a:rPr lang="en-US" dirty="0" smtClean="0">
                <a:solidFill>
                  <a:srgbClr val="000000"/>
                </a:solidFill>
              </a:rPr>
              <a:t>Accounting?</a:t>
            </a:r>
            <a:endParaRPr lang="en-US" dirty="0">
              <a:solidFill>
                <a:srgbClr val="000000"/>
              </a:solidFill>
            </a:endParaRPr>
          </a:p>
        </p:txBody>
      </p:sp>
      <p:sp>
        <p:nvSpPr>
          <p:cNvPr id="23555" name="Rectangle 6"/>
          <p:cNvSpPr>
            <a:spLocks noGrp="1" noChangeArrowheads="1"/>
          </p:cNvSpPr>
          <p:nvPr>
            <p:ph type="body" idx="1"/>
          </p:nvPr>
        </p:nvSpPr>
        <p:spPr>
          <a:xfrm>
            <a:off x="416346" y="1237996"/>
            <a:ext cx="8410190" cy="4182035"/>
          </a:xfrm>
        </p:spPr>
        <p:txBody>
          <a:bodyPr>
            <a:normAutofit/>
          </a:bodyPr>
          <a:lstStyle/>
          <a:p>
            <a:pPr eaLnBrk="1" hangingPunct="1">
              <a:buFont typeface="Wingdings" charset="2"/>
              <a:buNone/>
            </a:pPr>
            <a:r>
              <a:rPr lang="en-US" sz="2800" dirty="0"/>
              <a:t>“A systematic analysis of the effects of an organization on its communities of interest or stakeholders, with stakeholder input as part of the data that is analyzed for the accounting statement</a:t>
            </a:r>
            <a:r>
              <a:rPr lang="en-US" sz="2800" dirty="0" smtClean="0"/>
              <a:t>”</a:t>
            </a:r>
          </a:p>
          <a:p>
            <a:pPr eaLnBrk="1" hangingPunct="1"/>
            <a:r>
              <a:rPr lang="en-US" sz="2800" dirty="0"/>
              <a:t>Broadens the domain of items that are included in </a:t>
            </a:r>
            <a:r>
              <a:rPr lang="en-US" sz="2800" dirty="0" smtClean="0"/>
              <a:t>“accounting statements” (i.e. outputs) </a:t>
            </a:r>
            <a:r>
              <a:rPr lang="en-US" sz="2800" dirty="0"/>
              <a:t>so that social organizations </a:t>
            </a:r>
            <a:r>
              <a:rPr lang="en-US" sz="2800" dirty="0" smtClean="0"/>
              <a:t>and institution can </a:t>
            </a:r>
            <a:r>
              <a:rPr lang="en-US" sz="2800" dirty="0"/>
              <a:t>better tell their story</a:t>
            </a:r>
          </a:p>
        </p:txBody>
      </p:sp>
      <p:sp>
        <p:nvSpPr>
          <p:cNvPr id="23557" name="Text Box 8"/>
          <p:cNvSpPr txBox="1">
            <a:spLocks noChangeArrowheads="1"/>
          </p:cNvSpPr>
          <p:nvPr/>
        </p:nvSpPr>
        <p:spPr bwMode="auto">
          <a:xfrm>
            <a:off x="3794673" y="5420031"/>
            <a:ext cx="5349327" cy="461665"/>
          </a:xfrm>
          <a:prstGeom prst="rect">
            <a:avLst/>
          </a:prstGeom>
          <a:noFill/>
          <a:ln w="9525">
            <a:noFill/>
            <a:miter lim="800000"/>
            <a:headEnd/>
            <a:tailEnd/>
          </a:ln>
        </p:spPr>
        <p:txBody>
          <a:bodyPr wrap="square">
            <a:prstTxWarp prst="textNoShape">
              <a:avLst/>
            </a:prstTxWarp>
            <a:spAutoFit/>
          </a:bodyPr>
          <a:lstStyle/>
          <a:p>
            <a:pPr eaLnBrk="1" hangingPunct="1">
              <a:spcBef>
                <a:spcPct val="50000"/>
              </a:spcBef>
            </a:pPr>
            <a:r>
              <a:rPr lang="en-US" sz="2400" dirty="0">
                <a:solidFill>
                  <a:srgbClr val="FFFFFF"/>
                </a:solidFill>
                <a:latin typeface="Times New Roman" charset="0"/>
              </a:rPr>
              <a:t>Quarter, </a:t>
            </a:r>
            <a:r>
              <a:rPr lang="en-US" sz="2400" dirty="0" err="1">
                <a:solidFill>
                  <a:srgbClr val="FFFFFF"/>
                </a:solidFill>
                <a:latin typeface="Times New Roman" charset="0"/>
              </a:rPr>
              <a:t>Mook</a:t>
            </a:r>
            <a:r>
              <a:rPr lang="en-US" sz="2400" dirty="0">
                <a:solidFill>
                  <a:srgbClr val="FFFFFF"/>
                </a:solidFill>
                <a:latin typeface="Times New Roman" charset="0"/>
              </a:rPr>
              <a:t> &amp; Richmond  (2003)</a:t>
            </a:r>
          </a:p>
        </p:txBody>
      </p:sp>
    </p:spTree>
    <p:extLst>
      <p:ext uri="{BB962C8B-B14F-4D97-AF65-F5344CB8AC3E}">
        <p14:creationId xmlns:p14="http://schemas.microsoft.com/office/powerpoint/2010/main" val="17728639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5E0B557-DCDF-654D-AC8E-1FE978DC1ABF}" type="slidenum">
              <a:rPr lang="en-US"/>
              <a:pPr/>
              <a:t>18</a:t>
            </a:fld>
            <a:endParaRPr lang="en-US"/>
          </a:p>
        </p:txBody>
      </p:sp>
      <p:sp>
        <p:nvSpPr>
          <p:cNvPr id="118786" name="Rectangle 2"/>
          <p:cNvSpPr>
            <a:spLocks noGrp="1" noChangeArrowheads="1"/>
          </p:cNvSpPr>
          <p:nvPr>
            <p:ph type="title"/>
          </p:nvPr>
        </p:nvSpPr>
        <p:spPr>
          <a:xfrm>
            <a:off x="250825" y="76200"/>
            <a:ext cx="8655050" cy="1066800"/>
          </a:xfrm>
        </p:spPr>
        <p:txBody>
          <a:bodyPr/>
          <a:lstStyle/>
          <a:p>
            <a:pPr algn="r"/>
            <a:r>
              <a:rPr lang="en-US" b="1"/>
              <a:t>… Social Accounting</a:t>
            </a:r>
          </a:p>
        </p:txBody>
      </p:sp>
      <p:sp>
        <p:nvSpPr>
          <p:cNvPr id="118787" name="Rectangle 3"/>
          <p:cNvSpPr>
            <a:spLocks noGrp="1" noChangeArrowheads="1"/>
          </p:cNvSpPr>
          <p:nvPr>
            <p:ph type="body" idx="1"/>
          </p:nvPr>
        </p:nvSpPr>
        <p:spPr>
          <a:xfrm>
            <a:off x="765175" y="1728833"/>
            <a:ext cx="8140700" cy="4182035"/>
          </a:xfrm>
        </p:spPr>
        <p:txBody>
          <a:bodyPr>
            <a:noAutofit/>
          </a:bodyPr>
          <a:lstStyle/>
          <a:p>
            <a:pPr>
              <a:lnSpc>
                <a:spcPct val="90000"/>
              </a:lnSpc>
              <a:buNone/>
            </a:pPr>
            <a:endParaRPr lang="en-US" sz="3200" dirty="0" smtClean="0"/>
          </a:p>
          <a:p>
            <a:pPr>
              <a:lnSpc>
                <a:spcPct val="90000"/>
              </a:lnSpc>
              <a:buNone/>
            </a:pPr>
            <a:r>
              <a:rPr lang="en-US" sz="3200" dirty="0" smtClean="0"/>
              <a:t>Knowledge as “public </a:t>
            </a:r>
            <a:r>
              <a:rPr lang="en-US" sz="3200" dirty="0"/>
              <a:t>good</a:t>
            </a:r>
            <a:r>
              <a:rPr lang="en-US" sz="3200" dirty="0" smtClean="0"/>
              <a:t>” and implications for “open” scholarship and research</a:t>
            </a:r>
            <a:endParaRPr lang="en-US" sz="3200" dirty="0" smtClean="0"/>
          </a:p>
          <a:p>
            <a:pPr>
              <a:lnSpc>
                <a:spcPct val="90000"/>
              </a:lnSpc>
            </a:pPr>
            <a:endParaRPr lang="en-US" sz="2800" dirty="0"/>
          </a:p>
        </p:txBody>
      </p:sp>
    </p:spTree>
    <p:extLst>
      <p:ext uri="{BB962C8B-B14F-4D97-AF65-F5344CB8AC3E}">
        <p14:creationId xmlns:p14="http://schemas.microsoft.com/office/powerpoint/2010/main" val="21356161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399401"/>
            <a:ext cx="7612063" cy="1417638"/>
          </a:xfrm>
        </p:spPr>
        <p:txBody>
          <a:bodyPr/>
          <a:lstStyle/>
          <a:p>
            <a:r>
              <a:rPr lang="en-US" sz="3200" dirty="0" smtClean="0">
                <a:solidFill>
                  <a:srgbClr val="000000"/>
                </a:solidFill>
              </a:rPr>
              <a:t>Broadening the definition of “success” and “value”</a:t>
            </a:r>
            <a:br>
              <a:rPr lang="en-US" sz="3200" dirty="0" smtClean="0">
                <a:solidFill>
                  <a:srgbClr val="000000"/>
                </a:solidFill>
              </a:rPr>
            </a:br>
            <a:endParaRPr lang="en-US" sz="3200" dirty="0">
              <a:solidFill>
                <a:srgbClr val="000000"/>
              </a:solidFill>
            </a:endParaRPr>
          </a:p>
        </p:txBody>
      </p:sp>
      <p:sp>
        <p:nvSpPr>
          <p:cNvPr id="3" name="Content Placeholder 2"/>
          <p:cNvSpPr>
            <a:spLocks noGrp="1"/>
          </p:cNvSpPr>
          <p:nvPr>
            <p:ph idx="1"/>
          </p:nvPr>
        </p:nvSpPr>
        <p:spPr>
          <a:xfrm>
            <a:off x="856297" y="1621159"/>
            <a:ext cx="7949422" cy="3579849"/>
          </a:xfrm>
        </p:spPr>
        <p:txBody>
          <a:bodyPr>
            <a:noAutofit/>
          </a:bodyPr>
          <a:lstStyle/>
          <a:p>
            <a:pPr lvl="1">
              <a:lnSpc>
                <a:spcPct val="90000"/>
              </a:lnSpc>
            </a:pPr>
            <a:r>
              <a:rPr lang="en-US" sz="3200" dirty="0" smtClean="0"/>
              <a:t>Traditional value: economic return</a:t>
            </a:r>
          </a:p>
          <a:p>
            <a:pPr lvl="1">
              <a:lnSpc>
                <a:spcPct val="90000"/>
              </a:lnSpc>
            </a:pPr>
            <a:r>
              <a:rPr lang="en-US" sz="3200" dirty="0" smtClean="0"/>
              <a:t>Scholarly value - reputation and citation</a:t>
            </a:r>
          </a:p>
          <a:p>
            <a:pPr lvl="1">
              <a:lnSpc>
                <a:spcPct val="90000"/>
              </a:lnSpc>
            </a:pPr>
            <a:r>
              <a:rPr lang="en-US" sz="3200" dirty="0" smtClean="0"/>
              <a:t>Institutional value - public mission, community outreach</a:t>
            </a:r>
          </a:p>
          <a:p>
            <a:pPr lvl="1">
              <a:lnSpc>
                <a:spcPct val="90000"/>
              </a:lnSpc>
            </a:pPr>
            <a:r>
              <a:rPr lang="en-US" sz="3200" dirty="0" smtClean="0"/>
              <a:t>Social value - equity, participation, diversity</a:t>
            </a:r>
          </a:p>
          <a:p>
            <a:pPr lvl="1">
              <a:lnSpc>
                <a:spcPct val="90000"/>
              </a:lnSpc>
            </a:pPr>
            <a:r>
              <a:rPr lang="en-US" sz="3200" dirty="0" smtClean="0"/>
              <a:t>Political value - evidence based policy, transparency, accountability </a:t>
            </a:r>
          </a:p>
        </p:txBody>
      </p:sp>
    </p:spTree>
    <p:extLst>
      <p:ext uri="{BB962C8B-B14F-4D97-AF65-F5344CB8AC3E}">
        <p14:creationId xmlns:p14="http://schemas.microsoft.com/office/powerpoint/2010/main" val="6398026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"Not everything that can be counted counts and not everything that counts can be counted</a:t>
            </a:r>
            <a:r>
              <a:rPr lang="en-US" dirty="0" smtClean="0"/>
              <a:t>.” </a:t>
            </a:r>
          </a:p>
          <a:p>
            <a:r>
              <a:rPr lang="en-US" dirty="0"/>
              <a:t>	</a:t>
            </a:r>
            <a:r>
              <a:rPr lang="en-US" dirty="0" smtClean="0"/>
              <a:t>				Albert Einstein</a:t>
            </a:r>
            <a:endParaRPr lang="en-US" dirty="0"/>
          </a:p>
        </p:txBody>
      </p:sp>
    </p:spTree>
    <p:extLst>
      <p:ext uri="{BB962C8B-B14F-4D97-AF65-F5344CB8AC3E}">
        <p14:creationId xmlns:p14="http://schemas.microsoft.com/office/powerpoint/2010/main" val="970233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50825" y="609600"/>
            <a:ext cx="8655050" cy="1066800"/>
          </a:xfrm>
        </p:spPr>
        <p:txBody>
          <a:bodyPr/>
          <a:lstStyle/>
          <a:p>
            <a:pPr algn="r"/>
            <a:r>
              <a:rPr lang="en-US" sz="3900" b="1" dirty="0"/>
              <a:t>… Accounting for social impact</a:t>
            </a:r>
          </a:p>
        </p:txBody>
      </p:sp>
      <p:sp>
        <p:nvSpPr>
          <p:cNvPr id="154627" name="Rectangle 3"/>
          <p:cNvSpPr>
            <a:spLocks noGrp="1" noChangeArrowheads="1"/>
          </p:cNvSpPr>
          <p:nvPr>
            <p:ph type="body" idx="1"/>
          </p:nvPr>
        </p:nvSpPr>
        <p:spPr>
          <a:xfrm>
            <a:off x="765175" y="2070846"/>
            <a:ext cx="8140700" cy="4182035"/>
          </a:xfrm>
        </p:spPr>
        <p:txBody>
          <a:bodyPr>
            <a:normAutofit/>
          </a:bodyPr>
          <a:lstStyle/>
          <a:p>
            <a:endParaRPr lang="en-US" sz="2800" dirty="0"/>
          </a:p>
          <a:p>
            <a:pPr lvl="1"/>
            <a:r>
              <a:rPr lang="en-US" sz="2800" dirty="0"/>
              <a:t>What counts as “input”, cost or investment</a:t>
            </a:r>
          </a:p>
          <a:p>
            <a:pPr lvl="1"/>
            <a:r>
              <a:rPr lang="en-US" sz="2800" dirty="0"/>
              <a:t>What counts as “output” or benefits and </a:t>
            </a:r>
            <a:r>
              <a:rPr lang="en-US" sz="2800" dirty="0" smtClean="0"/>
              <a:t>impact</a:t>
            </a:r>
          </a:p>
          <a:p>
            <a:pPr lvl="1"/>
            <a:r>
              <a:rPr lang="en-US" sz="2800" dirty="0" smtClean="0"/>
              <a:t>What are </a:t>
            </a:r>
            <a:r>
              <a:rPr lang="en-US" sz="2800" dirty="0" smtClean="0"/>
              <a:t>the positive </a:t>
            </a:r>
            <a:r>
              <a:rPr lang="en-US" sz="2800" dirty="0" smtClean="0"/>
              <a:t>and negative externalities </a:t>
            </a:r>
            <a:endParaRPr lang="en-US" sz="2800" dirty="0"/>
          </a:p>
        </p:txBody>
      </p:sp>
    </p:spTree>
    <p:extLst>
      <p:ext uri="{BB962C8B-B14F-4D97-AF65-F5344CB8AC3E}">
        <p14:creationId xmlns:p14="http://schemas.microsoft.com/office/powerpoint/2010/main" val="16653036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Boyer’s Scholarship </a:t>
            </a:r>
            <a:r>
              <a:rPr lang="en-US" dirty="0" smtClean="0"/>
              <a:t>of Engagement</a:t>
            </a:r>
            <a:endParaRPr lang="en-US" dirty="0"/>
          </a:p>
        </p:txBody>
      </p:sp>
      <p:graphicFrame>
        <p:nvGraphicFramePr>
          <p:cNvPr id="4" name="Content Placeholder 3"/>
          <p:cNvGraphicFramePr>
            <a:graphicFrameLocks noGrp="1"/>
          </p:cNvGraphicFramePr>
          <p:nvPr>
            <p:ph idx="1"/>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96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buNone/>
            </a:pPr>
            <a:r>
              <a:rPr lang="en-US" sz="3600" i="1" dirty="0" smtClean="0"/>
              <a:t>"The scholarship of engagement means connecting the rich resources of the university to our most pressing social, civic and ethical problems, to our children, to our schools, to our teachers and to our cities..."</a:t>
            </a:r>
            <a:endParaRPr lang="en-US" sz="3600" dirty="0" smtClean="0"/>
          </a:p>
          <a:p>
            <a:pPr>
              <a:buNone/>
            </a:pPr>
            <a:r>
              <a:rPr lang="en-US" sz="3600" dirty="0" smtClean="0"/>
              <a:t>Ernest Boyer in The Scholarship of Engagement (1996)</a:t>
            </a:r>
          </a:p>
          <a:p>
            <a:endParaRPr lang="en-US" dirty="0"/>
          </a:p>
        </p:txBody>
      </p:sp>
    </p:spTree>
    <p:extLst>
      <p:ext uri="{BB962C8B-B14F-4D97-AF65-F5344CB8AC3E}">
        <p14:creationId xmlns:p14="http://schemas.microsoft.com/office/powerpoint/2010/main" val="35444482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Boyer’s Scholarship </a:t>
            </a:r>
            <a:r>
              <a:rPr lang="en-US" dirty="0" smtClean="0"/>
              <a:t>of Engagement</a:t>
            </a:r>
            <a:endParaRPr lang="en-US" dirty="0"/>
          </a:p>
        </p:txBody>
      </p:sp>
      <p:graphicFrame>
        <p:nvGraphicFramePr>
          <p:cNvPr id="4" name="Content Placeholder 3"/>
          <p:cNvGraphicFramePr>
            <a:graphicFrameLocks noGrp="1"/>
          </p:cNvGraphicFramePr>
          <p:nvPr>
            <p:ph idx="1"/>
          </p:nvPr>
        </p:nvGraphicFramePr>
        <p:xfrm>
          <a:off x="203200" y="1600200"/>
          <a:ext cx="8940800" cy="4917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651250" y="3586490"/>
            <a:ext cx="2044700" cy="523220"/>
          </a:xfrm>
          <a:prstGeom prst="rect">
            <a:avLst/>
          </a:prstGeom>
          <a:noFill/>
        </p:spPr>
        <p:txBody>
          <a:bodyPr wrap="square" rtlCol="0">
            <a:spAutoFit/>
          </a:bodyPr>
          <a:lstStyle/>
          <a:p>
            <a:r>
              <a:rPr lang="en-US" sz="2800" dirty="0" smtClean="0">
                <a:solidFill>
                  <a:srgbClr val="FF0000"/>
                </a:solidFill>
              </a:rPr>
              <a:t>Engagement</a:t>
            </a:r>
            <a:endParaRPr lang="en-US" sz="2800" dirty="0">
              <a:solidFill>
                <a:srgbClr val="FF0000"/>
              </a:solidFill>
            </a:endParaRPr>
          </a:p>
        </p:txBody>
      </p:sp>
    </p:spTree>
    <p:extLst>
      <p:ext uri="{BB962C8B-B14F-4D97-AF65-F5344CB8AC3E}">
        <p14:creationId xmlns:p14="http://schemas.microsoft.com/office/powerpoint/2010/main" val="2538250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34166571"/>
              </p:ext>
            </p:extLst>
          </p:nvPr>
        </p:nvGraphicFramePr>
        <p:xfrm>
          <a:off x="2244884" y="6776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325177" y="1299660"/>
          <a:ext cx="8397480" cy="51991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Arrow Connector 8"/>
          <p:cNvCxnSpPr/>
          <p:nvPr/>
        </p:nvCxnSpPr>
        <p:spPr>
          <a:xfrm rot="5400000" flipH="1" flipV="1">
            <a:off x="3386618" y="3003948"/>
            <a:ext cx="2485129" cy="1747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flipH="1" flipV="1">
            <a:off x="3822574" y="3742356"/>
            <a:ext cx="3113238" cy="8991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810702" y="2171073"/>
            <a:ext cx="1426429" cy="409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236331" y="2512434"/>
            <a:ext cx="2266798" cy="955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V="1">
            <a:off x="6168536" y="2061822"/>
            <a:ext cx="832924" cy="450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flipH="1" flipV="1">
            <a:off x="4676017" y="3788098"/>
            <a:ext cx="2485130" cy="179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224230" y="1449295"/>
            <a:ext cx="557797" cy="1979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13"/>
          <a:stretch>
            <a:fillRect/>
          </a:stretch>
        </p:blipFill>
        <p:spPr>
          <a:xfrm>
            <a:off x="3498447" y="3344262"/>
            <a:ext cx="2330339" cy="932136"/>
          </a:xfrm>
          <a:prstGeom prst="rect">
            <a:avLst/>
          </a:prstGeom>
        </p:spPr>
      </p:pic>
    </p:spTree>
    <p:extLst>
      <p:ext uri="{BB962C8B-B14F-4D97-AF65-F5344CB8AC3E}">
        <p14:creationId xmlns:p14="http://schemas.microsoft.com/office/powerpoint/2010/main" val="620833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Rethink</a:t>
            </a:r>
            <a:endParaRPr lang="en-US" dirty="0"/>
          </a:p>
        </p:txBody>
      </p:sp>
      <p:sp>
        <p:nvSpPr>
          <p:cNvPr id="5" name="TextBox 4"/>
          <p:cNvSpPr txBox="1"/>
          <p:nvPr/>
        </p:nvSpPr>
        <p:spPr>
          <a:xfrm>
            <a:off x="1257299" y="1600200"/>
            <a:ext cx="5945487" cy="3231654"/>
          </a:xfrm>
          <a:prstGeom prst="rect">
            <a:avLst/>
          </a:prstGeom>
          <a:noFill/>
        </p:spPr>
        <p:txBody>
          <a:bodyPr wrap="square" rtlCol="0">
            <a:spAutoFit/>
          </a:bodyPr>
          <a:lstStyle/>
          <a:p>
            <a:r>
              <a:rPr lang="en-US" sz="3400" dirty="0" smtClean="0"/>
              <a:t>Knowledge as Public Good</a:t>
            </a:r>
          </a:p>
          <a:p>
            <a:r>
              <a:rPr lang="en-US" sz="3400" dirty="0" smtClean="0"/>
              <a:t>Scholarship as Service</a:t>
            </a:r>
          </a:p>
          <a:p>
            <a:r>
              <a:rPr lang="en-US" sz="3400" dirty="0" smtClean="0"/>
              <a:t>Quality and </a:t>
            </a:r>
            <a:r>
              <a:rPr lang="en-US" sz="3400" dirty="0" smtClean="0"/>
              <a:t>Prestige</a:t>
            </a:r>
          </a:p>
          <a:p>
            <a:r>
              <a:rPr lang="en-US" sz="3400" dirty="0" smtClean="0"/>
              <a:t>Social Metrics</a:t>
            </a:r>
            <a:endParaRPr lang="en-US" sz="3400" dirty="0" smtClean="0"/>
          </a:p>
          <a:p>
            <a:r>
              <a:rPr lang="en-US" sz="3400" dirty="0" smtClean="0"/>
              <a:t>Education </a:t>
            </a:r>
            <a:r>
              <a:rPr lang="en-US" sz="3400" dirty="0" smtClean="0"/>
              <a:t>as Emancipation </a:t>
            </a:r>
            <a:endParaRPr lang="en-US" sz="3400" dirty="0" smtClean="0"/>
          </a:p>
          <a:p>
            <a:endParaRPr lang="en-US" sz="3400" dirty="0"/>
          </a:p>
        </p:txBody>
      </p:sp>
    </p:spTree>
    <p:extLst>
      <p:ext uri="{BB962C8B-B14F-4D97-AF65-F5344CB8AC3E}">
        <p14:creationId xmlns:p14="http://schemas.microsoft.com/office/powerpoint/2010/main" val="574269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887433" y="532724"/>
            <a:ext cx="7405473" cy="5786199"/>
          </a:xfrm>
          <a:prstGeom prst="rect">
            <a:avLst/>
          </a:prstGeom>
          <a:solidFill>
            <a:schemeClr val="bg1">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700" dirty="0" smtClean="0"/>
              <a:t>The beauty of the current moment is that new media has thrown all of us as educators into just this kind of question-asking, bias-busting, assumption-exposing environment. There are no easy answers, but we can at least be thankful for the questions that drive us on.</a:t>
            </a:r>
          </a:p>
          <a:p>
            <a:endParaRPr lang="en-US" sz="3700" dirty="0" smtClean="0"/>
          </a:p>
          <a:p>
            <a:r>
              <a:rPr lang="en-US" sz="3700" dirty="0" smtClean="0"/>
              <a:t>                     </a:t>
            </a:r>
            <a:r>
              <a:rPr lang="en-US" sz="3700" dirty="0" smtClean="0"/>
              <a:t>Michael </a:t>
            </a:r>
            <a:r>
              <a:rPr lang="en-US" sz="3700" dirty="0" err="1" smtClean="0"/>
              <a:t>Wesch</a:t>
            </a:r>
            <a:r>
              <a:rPr lang="en-US" sz="3700" dirty="0" smtClean="0"/>
              <a:t> (2009)</a:t>
            </a:r>
            <a:endParaRPr lang="en-US" sz="3700" dirty="0"/>
          </a:p>
        </p:txBody>
      </p:sp>
      <p:sp>
        <p:nvSpPr>
          <p:cNvPr id="5" name="TextBox 4"/>
          <p:cNvSpPr txBox="1"/>
          <p:nvPr/>
        </p:nvSpPr>
        <p:spPr>
          <a:xfrm>
            <a:off x="457201" y="6318923"/>
            <a:ext cx="8458199" cy="646331"/>
          </a:xfrm>
          <a:prstGeom prst="rect">
            <a:avLst/>
          </a:prstGeom>
          <a:noFill/>
        </p:spPr>
        <p:txBody>
          <a:bodyPr wrap="square" rtlCol="0">
            <a:spAutoFit/>
          </a:bodyPr>
          <a:lstStyle/>
          <a:p>
            <a:r>
              <a:rPr lang="en-US" dirty="0">
                <a:hlinkClick r:id="rId2"/>
              </a:rPr>
              <a:t>http://mediatedcultures.net/publications/from-knowledgeable-to-knowledge-able-learning-in-new-media-environments</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34929145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762000"/>
            <a:ext cx="9131300" cy="5334000"/>
          </a:xfrm>
          <a:prstGeom prst="rect">
            <a:avLst/>
          </a:prstGeom>
        </p:spPr>
      </p:pic>
      <p:sp>
        <p:nvSpPr>
          <p:cNvPr id="5" name="TextBox 4"/>
          <p:cNvSpPr txBox="1"/>
          <p:nvPr/>
        </p:nvSpPr>
        <p:spPr>
          <a:xfrm>
            <a:off x="1249038" y="6329661"/>
            <a:ext cx="4095993" cy="369332"/>
          </a:xfrm>
          <a:prstGeom prst="rect">
            <a:avLst/>
          </a:prstGeom>
          <a:noFill/>
        </p:spPr>
        <p:txBody>
          <a:bodyPr wrap="none" rtlCol="0">
            <a:spAutoFit/>
          </a:bodyPr>
          <a:lstStyle/>
          <a:p>
            <a:r>
              <a:rPr lang="en-US" dirty="0">
                <a:hlinkClick r:id="rId3"/>
              </a:rPr>
              <a:t>http://www.happyplanetindex.org/data</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946610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metrics</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Treat </a:t>
            </a:r>
            <a:r>
              <a:rPr lang="en-US" dirty="0"/>
              <a:t>knowledge as a product or output that we </a:t>
            </a:r>
            <a:r>
              <a:rPr lang="en-US" dirty="0" smtClean="0"/>
              <a:t>can count</a:t>
            </a:r>
          </a:p>
          <a:p>
            <a:r>
              <a:rPr lang="en-US" dirty="0" smtClean="0"/>
              <a:t>Too much emphasis on counting and not enough reflection on why</a:t>
            </a:r>
          </a:p>
          <a:p>
            <a:r>
              <a:rPr lang="en-US" dirty="0" smtClean="0"/>
              <a:t>Doesn’t measure really “what counts”? </a:t>
            </a:r>
          </a:p>
          <a:p>
            <a:r>
              <a:rPr lang="en-US" dirty="0" smtClean="0"/>
              <a:t>Metrics drive </a:t>
            </a:r>
            <a:r>
              <a:rPr lang="en-US" dirty="0" err="1" smtClean="0"/>
              <a:t>behaviour</a:t>
            </a:r>
            <a:r>
              <a:rPr lang="en-US" dirty="0"/>
              <a:t> </a:t>
            </a:r>
            <a:r>
              <a:rPr lang="en-US" dirty="0" smtClean="0"/>
              <a:t>but do not capture </a:t>
            </a:r>
            <a:r>
              <a:rPr lang="en-US" dirty="0" err="1" smtClean="0"/>
              <a:t>behaviour</a:t>
            </a:r>
            <a:r>
              <a:rPr lang="en-US" dirty="0" smtClean="0"/>
              <a:t> </a:t>
            </a:r>
            <a:r>
              <a:rPr lang="en-US" dirty="0"/>
              <a:t>change resulting from application of new knowledge </a:t>
            </a:r>
            <a:endParaRPr lang="en-US" dirty="0" smtClean="0"/>
          </a:p>
          <a:p>
            <a:r>
              <a:rPr lang="en-US" dirty="0" smtClean="0"/>
              <a:t>Promotion competition and </a:t>
            </a:r>
            <a:r>
              <a:rPr lang="en-US" dirty="0" err="1" smtClean="0"/>
              <a:t>exclusivness</a:t>
            </a:r>
            <a:r>
              <a:rPr lang="en-US" dirty="0" smtClean="0"/>
              <a:t>, not collaboration and inclusion</a:t>
            </a:r>
          </a:p>
          <a:p>
            <a:r>
              <a:rPr lang="en-US" dirty="0" smtClean="0"/>
              <a:t>Ranking reinforced an entrenched system</a:t>
            </a:r>
          </a:p>
          <a:p>
            <a:r>
              <a:rPr lang="en-US" dirty="0" smtClean="0"/>
              <a:t>Discourage interdisciplinary and multi-disciplinary research </a:t>
            </a:r>
          </a:p>
          <a:p>
            <a:r>
              <a:rPr lang="en-US" dirty="0" smtClean="0"/>
              <a:t>Increasing burden on auditing </a:t>
            </a:r>
          </a:p>
          <a:p>
            <a:r>
              <a:rPr lang="en-US" dirty="0" smtClean="0"/>
              <a:t>Metrics and tools are designed by institutions from the North, impose a new kind of compliance that may be detrimental to local research </a:t>
            </a:r>
          </a:p>
          <a:p>
            <a:r>
              <a:rPr lang="en-US" dirty="0" smtClean="0"/>
              <a:t>Who get to set the “standards”? </a:t>
            </a:r>
          </a:p>
          <a:p>
            <a:r>
              <a:rPr lang="en-US" dirty="0" smtClean="0"/>
              <a:t>Is </a:t>
            </a:r>
            <a:r>
              <a:rPr lang="en-US" dirty="0" err="1" smtClean="0"/>
              <a:t>Altermetrics</a:t>
            </a:r>
            <a:r>
              <a:rPr lang="en-US" dirty="0" smtClean="0"/>
              <a:t> really an Alternative, and Alternative to what? </a:t>
            </a:r>
          </a:p>
          <a:p>
            <a:r>
              <a:rPr lang="en-US" dirty="0" smtClean="0"/>
              <a:t>We need independence metrics (similar to the independent media)</a:t>
            </a:r>
          </a:p>
          <a:p>
            <a:endParaRPr lang="en-US" dirty="0"/>
          </a:p>
        </p:txBody>
      </p:sp>
    </p:spTree>
    <p:extLst>
      <p:ext uri="{BB962C8B-B14F-4D97-AF65-F5344CB8AC3E}">
        <p14:creationId xmlns:p14="http://schemas.microsoft.com/office/powerpoint/2010/main" val="216771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10699" y="914400"/>
            <a:ext cx="8633301" cy="3895309"/>
          </a:xfrm>
        </p:spPr>
        <p:txBody>
          <a:bodyPr>
            <a:noAutofit/>
          </a:bodyPr>
          <a:lstStyle/>
          <a:p>
            <a:pPr marL="457200" indent="-457200">
              <a:buFont typeface="Arial"/>
              <a:buChar char="•"/>
            </a:pPr>
            <a:r>
              <a:rPr lang="en-US" sz="2800" dirty="0"/>
              <a:t>Is the diversity of research </a:t>
            </a:r>
            <a:r>
              <a:rPr lang="en-US" sz="2800" dirty="0" smtClean="0"/>
              <a:t>practices and outputs, </a:t>
            </a:r>
            <a:r>
              <a:rPr lang="en-US" sz="2800" dirty="0"/>
              <a:t>particularly those enabled by digital tools and network, recognized in the current academic reward system</a:t>
            </a:r>
            <a:r>
              <a:rPr lang="en-US" sz="2800" dirty="0" smtClean="0"/>
              <a:t>?</a:t>
            </a:r>
          </a:p>
          <a:p>
            <a:pPr marL="457200" indent="-457200">
              <a:buFont typeface="Arial"/>
              <a:buChar char="•"/>
            </a:pPr>
            <a:r>
              <a:rPr lang="en-US" sz="2800" dirty="0" smtClean="0"/>
              <a:t>If current metrics are so poor, why are they so hard to replace?  </a:t>
            </a:r>
          </a:p>
          <a:p>
            <a:pPr marL="457200" indent="-457200">
              <a:buFont typeface="Arial"/>
              <a:buChar char="•"/>
            </a:pPr>
            <a:r>
              <a:rPr lang="en-US" sz="2800" dirty="0" smtClean="0"/>
              <a:t>Is “</a:t>
            </a:r>
            <a:r>
              <a:rPr lang="en-US" sz="2800" dirty="0" err="1" smtClean="0"/>
              <a:t>altmetrics</a:t>
            </a:r>
            <a:r>
              <a:rPr lang="en-US" sz="2800" dirty="0" smtClean="0"/>
              <a:t>” the answer to this “accounting” problem? </a:t>
            </a:r>
          </a:p>
          <a:p>
            <a:pPr marL="457200" indent="-457200">
              <a:buFont typeface="Arial"/>
              <a:buChar char="•"/>
            </a:pPr>
            <a:r>
              <a:rPr lang="en-US" sz="2800" dirty="0" smtClean="0"/>
              <a:t>Is </a:t>
            </a:r>
            <a:r>
              <a:rPr lang="en-US" sz="2800" dirty="0" err="1" smtClean="0"/>
              <a:t>altmetrics</a:t>
            </a:r>
            <a:r>
              <a:rPr lang="en-US" sz="2800" dirty="0" smtClean="0"/>
              <a:t> truly alternative? </a:t>
            </a:r>
          </a:p>
          <a:p>
            <a:pPr marL="457200" indent="-457200">
              <a:buFont typeface="Arial"/>
              <a:buChar char="•"/>
            </a:pPr>
            <a:r>
              <a:rPr lang="en-US" sz="2800" dirty="0" smtClean="0"/>
              <a:t>How to capture “deep” or meaning data of research activities?</a:t>
            </a:r>
            <a:endParaRPr lang="en-US" sz="2800" dirty="0"/>
          </a:p>
        </p:txBody>
      </p:sp>
    </p:spTree>
    <p:extLst>
      <p:ext uri="{BB962C8B-B14F-4D97-AF65-F5344CB8AC3E}">
        <p14:creationId xmlns:p14="http://schemas.microsoft.com/office/powerpoint/2010/main" val="2938115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as</a:t>
            </a:r>
            <a:endParaRPr lang="en-US" dirty="0"/>
          </a:p>
        </p:txBody>
      </p:sp>
      <p:sp>
        <p:nvSpPr>
          <p:cNvPr id="3" name="Content Placeholder 2"/>
          <p:cNvSpPr>
            <a:spLocks noGrp="1"/>
          </p:cNvSpPr>
          <p:nvPr>
            <p:ph idx="1"/>
          </p:nvPr>
        </p:nvSpPr>
        <p:spPr/>
        <p:txBody>
          <a:bodyPr/>
          <a:lstStyle/>
          <a:p>
            <a:r>
              <a:rPr lang="en-US" dirty="0" smtClean="0"/>
              <a:t>Complex socio-technical system</a:t>
            </a:r>
          </a:p>
          <a:p>
            <a:endParaRPr lang="en-US" dirty="0"/>
          </a:p>
          <a:p>
            <a:r>
              <a:rPr lang="en-US" dirty="0" smtClean="0"/>
              <a:t>Driver of </a:t>
            </a:r>
            <a:r>
              <a:rPr lang="en-US" dirty="0" err="1" smtClean="0"/>
              <a:t>behaviour</a:t>
            </a:r>
            <a:r>
              <a:rPr lang="en-US" dirty="0" smtClean="0"/>
              <a:t> (reactivity)</a:t>
            </a:r>
          </a:p>
          <a:p>
            <a:endParaRPr lang="en-US" dirty="0"/>
          </a:p>
          <a:p>
            <a:r>
              <a:rPr lang="en-US" dirty="0" smtClean="0"/>
              <a:t>Mirror of specific value system </a:t>
            </a:r>
            <a:endParaRPr lang="en-US" dirty="0"/>
          </a:p>
        </p:txBody>
      </p:sp>
    </p:spTree>
    <p:extLst>
      <p:ext uri="{BB962C8B-B14F-4D97-AF65-F5344CB8AC3E}">
        <p14:creationId xmlns:p14="http://schemas.microsoft.com/office/powerpoint/2010/main" val="4307175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457200" y="0"/>
            <a:ext cx="8025437" cy="6190201"/>
          </a:xfrm>
          <a:prstGeom prst="rect">
            <a:avLst/>
          </a:prstGeom>
        </p:spPr>
      </p:pic>
      <p:sp>
        <p:nvSpPr>
          <p:cNvPr id="5" name="TextBox 4"/>
          <p:cNvSpPr txBox="1"/>
          <p:nvPr/>
        </p:nvSpPr>
        <p:spPr>
          <a:xfrm>
            <a:off x="691944" y="6178932"/>
            <a:ext cx="7595719" cy="646331"/>
          </a:xfrm>
          <a:prstGeom prst="rect">
            <a:avLst/>
          </a:prstGeom>
          <a:noFill/>
        </p:spPr>
        <p:txBody>
          <a:bodyPr wrap="square" rtlCol="0">
            <a:spAutoFit/>
          </a:bodyPr>
          <a:lstStyle/>
          <a:p>
            <a:r>
              <a:rPr lang="en-US" dirty="0">
                <a:hlinkClick r:id="rId4"/>
              </a:rPr>
              <a:t>http://news.utoronto.ca/university-toronto-ranked-first-canada-24th-world?utm_source=Bulletin&amp;utm_medium=Email&amp;utm_content=</a:t>
            </a:r>
            <a:r>
              <a:rPr lang="en-US" dirty="0" smtClean="0">
                <a:hlinkClick r:id="rId4"/>
              </a:rPr>
              <a:t>Lead</a:t>
            </a:r>
            <a:r>
              <a:rPr lang="en-US" dirty="0" smtClean="0"/>
              <a:t> </a:t>
            </a:r>
            <a:endParaRPr lang="en-US" dirty="0"/>
          </a:p>
        </p:txBody>
      </p:sp>
      <p:sp>
        <p:nvSpPr>
          <p:cNvPr id="6" name="TextBox 5"/>
          <p:cNvSpPr txBox="1"/>
          <p:nvPr/>
        </p:nvSpPr>
        <p:spPr>
          <a:xfrm>
            <a:off x="2081731" y="2998261"/>
            <a:ext cx="6016200" cy="255454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a:t>Shanghai Jiao Tong ranks universities by measuring objective indicators of academic or research performance. These include: alumni and faculty winning prestigious prizes and medals; highly cited researchers; articles published in</a:t>
            </a:r>
            <a:r>
              <a:rPr lang="en-US" sz="2000" i="1" dirty="0"/>
              <a:t> Nature</a:t>
            </a:r>
            <a:r>
              <a:rPr lang="en-US" sz="2000" dirty="0"/>
              <a:t> and </a:t>
            </a:r>
            <a:r>
              <a:rPr lang="en-US" sz="2000" i="1" dirty="0"/>
              <a:t>Science</a:t>
            </a:r>
            <a:r>
              <a:rPr lang="en-US" sz="2000" dirty="0"/>
              <a:t>; articles indexed in major citation indices, and the per capita academic performance of an institution.</a:t>
            </a:r>
          </a:p>
          <a:p>
            <a:endParaRPr lang="en-US" sz="2000" dirty="0"/>
          </a:p>
        </p:txBody>
      </p:sp>
    </p:spTree>
    <p:extLst>
      <p:ext uri="{BB962C8B-B14F-4D97-AF65-F5344CB8AC3E}">
        <p14:creationId xmlns:p14="http://schemas.microsoft.com/office/powerpoint/2010/main" val="1456539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397256" y="612612"/>
            <a:ext cx="4381500" cy="2705100"/>
          </a:xfrm>
          <a:prstGeom prst="rect">
            <a:avLst/>
          </a:prstGeom>
        </p:spPr>
      </p:pic>
      <p:pic>
        <p:nvPicPr>
          <p:cNvPr id="8" name="Picture 7"/>
          <p:cNvPicPr>
            <a:picLocks noChangeAspect="1"/>
          </p:cNvPicPr>
          <p:nvPr/>
        </p:nvPicPr>
        <p:blipFill>
          <a:blip r:embed="rId3"/>
          <a:stretch>
            <a:fillRect/>
          </a:stretch>
        </p:blipFill>
        <p:spPr>
          <a:xfrm>
            <a:off x="4373361" y="2619574"/>
            <a:ext cx="4394200" cy="2730500"/>
          </a:xfrm>
          <a:prstGeom prst="rect">
            <a:avLst/>
          </a:prstGeom>
        </p:spPr>
      </p:pic>
      <p:sp>
        <p:nvSpPr>
          <p:cNvPr id="9" name="TextBox 8"/>
          <p:cNvSpPr txBox="1"/>
          <p:nvPr/>
        </p:nvSpPr>
        <p:spPr>
          <a:xfrm>
            <a:off x="3205864" y="5580095"/>
            <a:ext cx="4562480" cy="369332"/>
          </a:xfrm>
          <a:prstGeom prst="rect">
            <a:avLst/>
          </a:prstGeom>
          <a:noFill/>
        </p:spPr>
        <p:txBody>
          <a:bodyPr wrap="none" rtlCol="0">
            <a:spAutoFit/>
          </a:bodyPr>
          <a:lstStyle/>
          <a:p>
            <a:r>
              <a:rPr lang="en-US" dirty="0">
                <a:hlinkClick r:id="rId4"/>
              </a:rPr>
              <a:t>http://www.shanghairanking.com/</a:t>
            </a:r>
            <a:r>
              <a:rPr lang="en-US" dirty="0" smtClean="0">
                <a:hlinkClick r:id="rId4"/>
              </a:rPr>
              <a:t>index.html</a:t>
            </a:r>
            <a:r>
              <a:rPr lang="en-US" dirty="0" smtClean="0"/>
              <a:t> </a:t>
            </a:r>
            <a:endParaRPr lang="en-US" dirty="0"/>
          </a:p>
        </p:txBody>
      </p:sp>
    </p:spTree>
    <p:extLst>
      <p:ext uri="{BB962C8B-B14F-4D97-AF65-F5344CB8AC3E}">
        <p14:creationId xmlns:p14="http://schemas.microsoft.com/office/powerpoint/2010/main" val="14004903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a:hlinkClick r:id="rId2"/>
          </p:cNvPr>
          <p:cNvPicPr>
            <a:picLocks noChangeAspect="1"/>
          </p:cNvPicPr>
          <p:nvPr/>
        </p:nvPicPr>
        <p:blipFill>
          <a:blip r:embed="rId3"/>
          <a:stretch>
            <a:fillRect/>
          </a:stretch>
        </p:blipFill>
        <p:spPr>
          <a:xfrm>
            <a:off x="584200" y="1092200"/>
            <a:ext cx="7975600" cy="4660900"/>
          </a:xfrm>
          <a:prstGeom prst="rect">
            <a:avLst/>
          </a:prstGeom>
        </p:spPr>
      </p:pic>
    </p:spTree>
    <p:extLst>
      <p:ext uri="{BB962C8B-B14F-4D97-AF65-F5344CB8AC3E}">
        <p14:creationId xmlns:p14="http://schemas.microsoft.com/office/powerpoint/2010/main" val="312813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876300"/>
            <a:ext cx="9144000" cy="5099922"/>
          </a:xfrm>
          <a:prstGeom prst="rect">
            <a:avLst/>
          </a:prstGeom>
        </p:spPr>
      </p:pic>
      <p:sp>
        <p:nvSpPr>
          <p:cNvPr id="5" name="TextBox 4"/>
          <p:cNvSpPr txBox="1"/>
          <p:nvPr/>
        </p:nvSpPr>
        <p:spPr>
          <a:xfrm>
            <a:off x="1082500" y="6350482"/>
            <a:ext cx="6686446" cy="369332"/>
          </a:xfrm>
          <a:prstGeom prst="rect">
            <a:avLst/>
          </a:prstGeom>
          <a:noFill/>
        </p:spPr>
        <p:txBody>
          <a:bodyPr wrap="none" rtlCol="0">
            <a:spAutoFit/>
          </a:bodyPr>
          <a:lstStyle/>
          <a:p>
            <a:r>
              <a:rPr lang="en-US" dirty="0">
                <a:hlinkClick r:id="rId3"/>
              </a:rPr>
              <a:t>http://www.timeshighereducation.co.uk/world-university-rankings</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31215719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294" y="229162"/>
            <a:ext cx="8865590" cy="5990504"/>
          </a:xfrm>
          <a:prstGeom prst="rect">
            <a:avLst/>
          </a:prstGeom>
        </p:spPr>
      </p:pic>
      <p:sp>
        <p:nvSpPr>
          <p:cNvPr id="3" name="TextBox 2"/>
          <p:cNvSpPr txBox="1"/>
          <p:nvPr/>
        </p:nvSpPr>
        <p:spPr>
          <a:xfrm>
            <a:off x="2147294" y="6309975"/>
            <a:ext cx="7738112" cy="369332"/>
          </a:xfrm>
          <a:prstGeom prst="rect">
            <a:avLst/>
          </a:prstGeom>
          <a:noFill/>
        </p:spPr>
        <p:txBody>
          <a:bodyPr wrap="square" rtlCol="0">
            <a:spAutoFit/>
          </a:bodyPr>
          <a:lstStyle/>
          <a:p>
            <a:r>
              <a:rPr lang="en-US" dirty="0" smtClean="0">
                <a:hlinkClick r:id="rId3"/>
              </a:rPr>
              <a:t>http://ke.thomsonreuters.com/#/index.html</a:t>
            </a:r>
            <a:r>
              <a:rPr lang="en-US" dirty="0" smtClean="0"/>
              <a:t> </a:t>
            </a:r>
            <a:endParaRPr lang="en-US" dirty="0"/>
          </a:p>
        </p:txBody>
      </p:sp>
    </p:spTree>
    <p:extLst>
      <p:ext uri="{BB962C8B-B14F-4D97-AF65-F5344CB8AC3E}">
        <p14:creationId xmlns:p14="http://schemas.microsoft.com/office/powerpoint/2010/main" val="208718482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407</TotalTime>
  <Words>1440</Words>
  <Application>Microsoft Macintosh PowerPoint</Application>
  <PresentationFormat>On-screen Show (4:3)</PresentationFormat>
  <Paragraphs>127</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Angles</vt:lpstr>
      <vt:lpstr>What are research metrics and do we need them? </vt:lpstr>
      <vt:lpstr>PowerPoint Presentation</vt:lpstr>
      <vt:lpstr>Questions</vt:lpstr>
      <vt:lpstr>Metrics 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Priority, Policy and National Interests</vt:lpstr>
      <vt:lpstr>PowerPoint Presentation</vt:lpstr>
      <vt:lpstr>Critical Accounting</vt:lpstr>
      <vt:lpstr>Social Accounting?</vt:lpstr>
      <vt:lpstr>… Social Accounting</vt:lpstr>
      <vt:lpstr>Broadening the definition of “success” and “value” </vt:lpstr>
      <vt:lpstr>… Accounting for social impact</vt:lpstr>
      <vt:lpstr>Boyer’s Scholarship of Engagement</vt:lpstr>
      <vt:lpstr>PowerPoint Presentation</vt:lpstr>
      <vt:lpstr>Boyer’s Scholarship of Engagement</vt:lpstr>
      <vt:lpstr>PowerPoint Presentation</vt:lpstr>
      <vt:lpstr>Rethink</vt:lpstr>
      <vt:lpstr>PowerPoint Presentation</vt:lpstr>
      <vt:lpstr>PowerPoint Presentation</vt:lpstr>
      <vt:lpstr>Problems with metrics</vt:lpstr>
    </vt:vector>
  </TitlesOfParts>
  <Company>University of Toronto at Scarborough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Metrics</dc:title>
  <dc:creator>Leslie Chan</dc:creator>
  <cp:lastModifiedBy>Leslie Chan</cp:lastModifiedBy>
  <cp:revision>82</cp:revision>
  <dcterms:created xsi:type="dcterms:W3CDTF">2014-08-15T01:10:30Z</dcterms:created>
  <dcterms:modified xsi:type="dcterms:W3CDTF">2014-08-21T19:17:03Z</dcterms:modified>
</cp:coreProperties>
</file>