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76" r:id="rId4"/>
    <p:sldMasterId id="2147483678" r:id="rId5"/>
    <p:sldMasterId id="2147483682" r:id="rId6"/>
    <p:sldMasterId id="2147483684" r:id="rId7"/>
    <p:sldMasterId id="2147483686" r:id="rId8"/>
    <p:sldMasterId id="2147483690" r:id="rId9"/>
    <p:sldMasterId id="2147483692" r:id="rId10"/>
    <p:sldMasterId id="2147483696" r:id="rId11"/>
    <p:sldMasterId id="2147483698" r:id="rId12"/>
    <p:sldMasterId id="2147483700" r:id="rId13"/>
  </p:sldMasterIdLst>
  <p:notesMasterIdLst>
    <p:notesMasterId r:id="rId90"/>
  </p:notesMasterIdLst>
  <p:sldIdLst>
    <p:sldId id="256" r:id="rId14"/>
    <p:sldId id="365" r:id="rId15"/>
    <p:sldId id="345" r:id="rId16"/>
    <p:sldId id="344" r:id="rId17"/>
    <p:sldId id="258" r:id="rId18"/>
    <p:sldId id="343" r:id="rId19"/>
    <p:sldId id="339" r:id="rId20"/>
    <p:sldId id="290" r:id="rId21"/>
    <p:sldId id="261" r:id="rId22"/>
    <p:sldId id="291" r:id="rId23"/>
    <p:sldId id="262" r:id="rId24"/>
    <p:sldId id="263" r:id="rId25"/>
    <p:sldId id="314" r:id="rId26"/>
    <p:sldId id="269" r:id="rId27"/>
    <p:sldId id="302" r:id="rId28"/>
    <p:sldId id="340" r:id="rId29"/>
    <p:sldId id="295" r:id="rId30"/>
    <p:sldId id="297" r:id="rId31"/>
    <p:sldId id="296" r:id="rId32"/>
    <p:sldId id="300" r:id="rId33"/>
    <p:sldId id="265" r:id="rId34"/>
    <p:sldId id="309" r:id="rId35"/>
    <p:sldId id="266" r:id="rId36"/>
    <p:sldId id="341" r:id="rId37"/>
    <p:sldId id="299" r:id="rId38"/>
    <p:sldId id="323" r:id="rId39"/>
    <p:sldId id="346" r:id="rId40"/>
    <p:sldId id="301" r:id="rId41"/>
    <p:sldId id="317" r:id="rId42"/>
    <p:sldId id="321" r:id="rId43"/>
    <p:sldId id="319" r:id="rId44"/>
    <p:sldId id="324" r:id="rId45"/>
    <p:sldId id="325" r:id="rId46"/>
    <p:sldId id="332" r:id="rId47"/>
    <p:sldId id="328" r:id="rId48"/>
    <p:sldId id="327" r:id="rId49"/>
    <p:sldId id="330" r:id="rId50"/>
    <p:sldId id="334" r:id="rId51"/>
    <p:sldId id="333" r:id="rId52"/>
    <p:sldId id="331" r:id="rId53"/>
    <p:sldId id="347" r:id="rId54"/>
    <p:sldId id="335" r:id="rId55"/>
    <p:sldId id="336" r:id="rId56"/>
    <p:sldId id="337" r:id="rId57"/>
    <p:sldId id="338" r:id="rId58"/>
    <p:sldId id="304" r:id="rId59"/>
    <p:sldId id="305" r:id="rId60"/>
    <p:sldId id="342" r:id="rId61"/>
    <p:sldId id="271" r:id="rId62"/>
    <p:sldId id="272" r:id="rId63"/>
    <p:sldId id="307" r:id="rId64"/>
    <p:sldId id="274" r:id="rId65"/>
    <p:sldId id="278" r:id="rId66"/>
    <p:sldId id="276" r:id="rId67"/>
    <p:sldId id="270" r:id="rId68"/>
    <p:sldId id="303" r:id="rId69"/>
    <p:sldId id="293" r:id="rId70"/>
    <p:sldId id="292" r:id="rId71"/>
    <p:sldId id="348" r:id="rId72"/>
    <p:sldId id="349" r:id="rId73"/>
    <p:sldId id="350" r:id="rId74"/>
    <p:sldId id="351" r:id="rId75"/>
    <p:sldId id="354" r:id="rId76"/>
    <p:sldId id="308" r:id="rId77"/>
    <p:sldId id="355" r:id="rId78"/>
    <p:sldId id="357" r:id="rId79"/>
    <p:sldId id="358" r:id="rId80"/>
    <p:sldId id="356" r:id="rId81"/>
    <p:sldId id="363" r:id="rId82"/>
    <p:sldId id="361" r:id="rId83"/>
    <p:sldId id="362" r:id="rId84"/>
    <p:sldId id="359" r:id="rId85"/>
    <p:sldId id="360" r:id="rId86"/>
    <p:sldId id="366" r:id="rId87"/>
    <p:sldId id="306" r:id="rId88"/>
    <p:sldId id="364" r:id="rId8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808080"/>
    <a:srgbClr val="66FFFF"/>
    <a:srgbClr val="0066CC"/>
    <a:srgbClr val="000000"/>
    <a:srgbClr val="3366FF"/>
    <a:srgbClr val="0033CC"/>
    <a:srgbClr val="6600FF"/>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00" autoAdjust="0"/>
    <p:restoredTop sz="94660"/>
  </p:normalViewPr>
  <p:slideViewPr>
    <p:cSldViewPr>
      <p:cViewPr varScale="1">
        <p:scale>
          <a:sx n="59" d="100"/>
          <a:sy n="59" d="100"/>
        </p:scale>
        <p:origin x="-28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notesMaster" Target="notesMasters/notesMaster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614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545140B-0EBB-45AA-B5D1-A3352FEDD819}" type="slidenum">
              <a:rPr lang="en-US"/>
              <a:pPr>
                <a:defRPr/>
              </a:pPr>
              <a:t>‹#›</a:t>
            </a:fld>
            <a:endParaRPr lang="en-US" dirty="0"/>
          </a:p>
        </p:txBody>
      </p:sp>
    </p:spTree>
    <p:extLst>
      <p:ext uri="{BB962C8B-B14F-4D97-AF65-F5344CB8AC3E}">
        <p14:creationId xmlns:p14="http://schemas.microsoft.com/office/powerpoint/2010/main" val="2327727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E88C7CF2-902A-4917-8E8A-6E017C7DABDC}" type="slidenum">
              <a:rPr lang="en-US" smtClean="0"/>
              <a:pPr eaLnBrk="1" hangingPunct="1"/>
              <a:t>1</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E1C72AFD-4132-455F-9F82-3B713935BECF}" type="slidenum">
              <a:rPr lang="en-US" smtClean="0"/>
              <a:pPr eaLnBrk="1" hangingPunct="1"/>
              <a:t>15</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104D5DBA-0808-4307-9CD4-BF2E6C1C305A}" type="slidenum">
              <a:rPr lang="en-US" smtClean="0"/>
              <a:pPr eaLnBrk="1" hangingPunct="1"/>
              <a:t>17</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BF2ABBFF-9B90-4E07-9283-77E19887E6B0}" type="slidenum">
              <a:rPr lang="en-US" smtClean="0"/>
              <a:pPr eaLnBrk="1" hangingPunct="1"/>
              <a:t>18</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440D1B44-BCEC-42A8-8DFC-54A552401024}" type="slidenum">
              <a:rPr lang="en-US" smtClean="0"/>
              <a:pPr eaLnBrk="1" hangingPunct="1"/>
              <a:t>19</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0D4236EF-6BB8-4EDE-BF28-B6635827E189}" type="slidenum">
              <a:rPr lang="en-US" smtClean="0"/>
              <a:pPr eaLnBrk="1" hangingPunct="1"/>
              <a:t>20</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AFD72EF5-E3BB-4625-8E15-E48AB9417BFC}" type="slidenum">
              <a:rPr lang="en-US" smtClean="0"/>
              <a:pPr eaLnBrk="1" hangingPunct="1"/>
              <a:t>21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4EA51374-2BE0-4C68-BBA1-71B67A2B7C3D}" type="slidenum">
              <a:rPr lang="en-US" smtClean="0"/>
              <a:pPr eaLnBrk="1" hangingPunct="1"/>
              <a:t>22</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8A4EEF85-CBC5-4244-BB3E-1DB7F01BC2AE}" type="slidenum">
              <a:rPr lang="en-US" smtClean="0"/>
              <a:pPr eaLnBrk="1" hangingPunct="1"/>
              <a:t>23</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79021DC7-A510-4BE7-AEA8-1EF926A4112E}" type="slidenum">
              <a:rPr lang="en-US" smtClean="0"/>
              <a:pPr eaLnBrk="1" hangingPunct="1"/>
              <a:t>25</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87151-C3F1-47EE-8182-E4C5F490F9FC}" type="slidenum">
              <a:rPr lang="en-US">
                <a:solidFill>
                  <a:srgbClr val="000000"/>
                </a:solidFill>
              </a:rPr>
              <a:pPr/>
              <a:t>26</a:t>
            </a:fld>
            <a:endParaRPr lang="en-US" dirty="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F1E2654B-E887-4E8E-8A25-12C562D22668}" type="slidenum">
              <a:rPr lang="en-US" smtClean="0"/>
              <a:pPr eaLnBrk="1" hangingPunct="1"/>
              <a:t>5</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87151-C3F1-47EE-8182-E4C5F490F9FC}" type="slidenum">
              <a:rPr lang="en-US">
                <a:solidFill>
                  <a:srgbClr val="000000"/>
                </a:solidFill>
              </a:rPr>
              <a:pPr/>
              <a:t>27</a:t>
            </a:fld>
            <a:endParaRPr lang="en-US" dirty="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270A11A7-099C-4509-B588-1BC95DB04494}" type="slidenum">
              <a:rPr lang="en-US" smtClean="0"/>
              <a:pPr eaLnBrk="1" hangingPunct="1"/>
              <a:t>28</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62AE1-1E5D-4AEC-91F7-24687B5689CF}" type="slidenum">
              <a:rPr lang="en-US">
                <a:solidFill>
                  <a:srgbClr val="000000"/>
                </a:solidFill>
              </a:rPr>
              <a:pPr/>
              <a:t>29</a:t>
            </a:fld>
            <a:endParaRPr lang="en-US" dirty="0">
              <a:solidFill>
                <a:srgbClr val="000000"/>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8DE46-60C6-4CDD-9266-819C5CEC1FCA}" type="slidenum">
              <a:rPr lang="en-US">
                <a:solidFill>
                  <a:srgbClr val="000000"/>
                </a:solidFill>
              </a:rPr>
              <a:pPr/>
              <a:t>30</a:t>
            </a:fld>
            <a:endParaRPr lang="en-US" dirty="0">
              <a:solidFill>
                <a:srgbClr val="000000"/>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B1095-5F8B-4227-9754-FFFE44C022EB}" type="slidenum">
              <a:rPr lang="en-US">
                <a:solidFill>
                  <a:srgbClr val="000000"/>
                </a:solidFill>
              </a:rPr>
              <a:pPr/>
              <a:t>31</a:t>
            </a:fld>
            <a:endParaRPr lang="en-US" dirty="0">
              <a:solidFill>
                <a:srgbClr val="000000"/>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B6061-83CF-4B9C-A107-5543AF74171D}" type="slidenum">
              <a:rPr lang="en-US">
                <a:solidFill>
                  <a:srgbClr val="000000"/>
                </a:solidFill>
              </a:rPr>
              <a:pPr/>
              <a:t>32</a:t>
            </a:fld>
            <a:endParaRPr lang="en-US" dirty="0">
              <a:solidFill>
                <a:srgbClr val="000000"/>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7B83E-D150-4570-BE8F-D7A8E1EA97E9}" type="slidenum">
              <a:rPr lang="en-US">
                <a:solidFill>
                  <a:srgbClr val="000000"/>
                </a:solidFill>
              </a:rPr>
              <a:pPr/>
              <a:t>33</a:t>
            </a:fld>
            <a:endParaRPr lang="en-US" dirty="0">
              <a:solidFill>
                <a:srgbClr val="000000"/>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C312B-C790-4A64-8B0B-91097642272E}" type="slidenum">
              <a:rPr lang="en-US">
                <a:solidFill>
                  <a:srgbClr val="000000"/>
                </a:solidFill>
              </a:rPr>
              <a:pPr/>
              <a:t>34</a:t>
            </a:fld>
            <a:endParaRPr lang="en-US" dirty="0">
              <a:solidFill>
                <a:srgbClr val="000000"/>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29468-96D3-4346-8E70-97E820216D77}" type="slidenum">
              <a:rPr lang="en-US">
                <a:solidFill>
                  <a:srgbClr val="000000"/>
                </a:solidFill>
              </a:rPr>
              <a:pPr/>
              <a:t>35</a:t>
            </a:fld>
            <a:endParaRPr lang="en-US" dirty="0">
              <a:solidFill>
                <a:srgbClr val="000000"/>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132CD-E56D-4968-A67E-21D9BA0E93AC}" type="slidenum">
              <a:rPr lang="en-US">
                <a:solidFill>
                  <a:srgbClr val="000000"/>
                </a:solidFill>
              </a:rPr>
              <a:pPr/>
              <a:t>36</a:t>
            </a:fld>
            <a:endParaRPr lang="en-US" dirty="0">
              <a:solidFill>
                <a:srgbClr val="000000"/>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F1E2654B-E887-4E8E-8A25-12C562D22668}" type="slidenum">
              <a:rPr lang="en-US" smtClean="0"/>
              <a:pPr eaLnBrk="1" hangingPunct="1"/>
              <a:t>6</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E1217-D4BC-4EA6-881E-30F14BA148F9}" type="slidenum">
              <a:rPr lang="en-US">
                <a:solidFill>
                  <a:srgbClr val="000000"/>
                </a:solidFill>
              </a:rPr>
              <a:pPr/>
              <a:t>37</a:t>
            </a:fld>
            <a:endParaRPr lang="en-US" dirty="0">
              <a:solidFill>
                <a:srgbClr val="000000"/>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CE4BC-7A38-4583-B80F-5AEA87ABED9D}" type="slidenum">
              <a:rPr lang="en-US"/>
              <a:pPr/>
              <a:t>38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F40DC-7EA0-43F2-B15D-CC94E6A22F06}" type="slidenum">
              <a:rPr lang="en-US"/>
              <a:pPr/>
              <a:t>39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D425C-B833-4CDE-9270-C0FE44BEF869}" type="slidenum">
              <a:rPr lang="en-US">
                <a:solidFill>
                  <a:srgbClr val="000000"/>
                </a:solidFill>
              </a:rPr>
              <a:pPr/>
              <a:t>40</a:t>
            </a:fld>
            <a:endParaRPr lang="en-US" dirty="0">
              <a:solidFill>
                <a:srgbClr val="000000"/>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D425C-B833-4CDE-9270-C0FE44BEF869}" type="slidenum">
              <a:rPr lang="en-US">
                <a:solidFill>
                  <a:srgbClr val="000000"/>
                </a:solidFill>
              </a:rPr>
              <a:pPr/>
              <a:t>41</a:t>
            </a:fld>
            <a:endParaRPr lang="en-US" dirty="0">
              <a:solidFill>
                <a:srgbClr val="000000"/>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91291-E11C-4070-BCB7-44695BE4223C}" type="slidenum">
              <a:rPr lang="en-US"/>
              <a:pPr/>
              <a:t>42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97611-2D2A-464A-85D3-41635B6DDE93}" type="slidenum">
              <a:rPr lang="en-US"/>
              <a:pPr/>
              <a:t>43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7353C-E547-477C-AF26-A7855C1A7336}" type="slidenum">
              <a:rPr lang="en-US"/>
              <a:pPr/>
              <a:t>44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30078-6E54-4A4C-A22F-49DAFB705E18}" type="slidenum">
              <a:rPr lang="en-US"/>
              <a:pPr/>
              <a:t>45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C87A3D54-CF2F-49C7-A383-E4680F72FC68}" type="slidenum">
              <a:rPr lang="en-US" smtClean="0"/>
              <a:pPr eaLnBrk="1" hangingPunct="1"/>
              <a:t>46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527C4761-51E2-4FCD-AE37-7EA0ED2113D0}" type="slidenum">
              <a:rPr lang="en-US" smtClean="0"/>
              <a:pPr eaLnBrk="1" hangingPunct="1"/>
              <a:t>8</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3214BB4E-C630-410F-97D1-51C36907B45A}" type="slidenum">
              <a:rPr lang="en-US" smtClean="0"/>
              <a:pPr eaLnBrk="1" hangingPunct="1"/>
              <a:t>47</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3FE72C3F-5F88-473D-84ED-BE476BFAB449}" type="slidenum">
              <a:rPr lang="en-US" smtClean="0"/>
              <a:pPr eaLnBrk="1" hangingPunct="1"/>
              <a:t>49</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522E4058-CAB7-467B-9D77-450F76BD2CF2}" type="slidenum">
              <a:rPr lang="en-US" smtClean="0"/>
              <a:pPr eaLnBrk="1" hangingPunct="1"/>
              <a:t>50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F5867733-7596-42BB-B9DF-9295E72C8387}" type="slidenum">
              <a:rPr lang="en-US" smtClean="0"/>
              <a:pPr eaLnBrk="1" hangingPunct="1"/>
              <a:t>51</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4F5A2DDC-96F9-481A-895C-8E9A40FAC696}" type="slidenum">
              <a:rPr lang="en-US" smtClean="0"/>
              <a:pPr eaLnBrk="1" hangingPunct="1"/>
              <a:t>52</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FD115AD2-8605-4B7B-BDF4-A389989E6A44}" type="slidenum">
              <a:rPr lang="en-US" smtClean="0"/>
              <a:pPr eaLnBrk="1" hangingPunct="1"/>
              <a:t>53</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0A1BCFC8-4F9C-4D6F-87C1-860735D3E284}" type="slidenum">
              <a:rPr lang="en-US" smtClean="0"/>
              <a:pPr eaLnBrk="1" hangingPunct="1"/>
              <a:t>54</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DBC4C606-0311-4C04-A9E9-06238FD4EF50}" type="slidenum">
              <a:rPr lang="en-US" smtClean="0"/>
              <a:pPr eaLnBrk="1" hangingPunct="1"/>
              <a:t>55</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5650D244-E94E-4F6E-86BA-35F34E638981}" type="slidenum">
              <a:rPr lang="en-US" smtClean="0"/>
              <a:pPr eaLnBrk="1" hangingPunct="1"/>
              <a:t>56</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3508BB18-6C27-4BE7-BC8F-3B2FA00D97EE}" type="slidenum">
              <a:rPr lang="en-US" smtClean="0"/>
              <a:pPr eaLnBrk="1" hangingPunct="1"/>
              <a:t>57</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1044E1FF-156C-4C58-AA1B-587D9D096206}" type="slidenum">
              <a:rPr lang="en-US" smtClean="0"/>
              <a:pPr eaLnBrk="1" hangingPunct="1"/>
              <a:t>9</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E5CB30D9-EB0D-4D33-8652-1077D947AB4B}" type="slidenum">
              <a:rPr lang="en-US" smtClean="0"/>
              <a:pPr eaLnBrk="1" hangingPunct="1"/>
              <a:t>58</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FFC1EFE5-6536-43DE-B8DB-439ADBBC39AA}" type="slidenum">
              <a:rPr lang="en-US" altLang="en-US" smtClean="0"/>
              <a:pPr eaLnBrk="1" hangingPunct="1"/>
              <a:t>60</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75C60F84-1607-496C-9F7B-5CA2DE92163C}" type="slidenum">
              <a:rPr lang="en-US" altLang="en-US" smtClean="0"/>
              <a:pPr eaLnBrk="1" hangingPunct="1"/>
              <a:t>62</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57EFF3F0-2021-4C86-9531-EBB8EF13E78F}" type="slidenum">
              <a:rPr lang="en-US" altLang="en-US" smtClean="0"/>
              <a:pPr eaLnBrk="1" hangingPunct="1"/>
              <a:t>63</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67CE842A-8304-494C-8DF2-B605736B04AA}" type="slidenum">
              <a:rPr lang="en-US" smtClean="0"/>
              <a:pPr eaLnBrk="1" hangingPunct="1"/>
              <a:t>64</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030CA163-871E-4A4B-84C8-054D33AA547E}" type="slidenum">
              <a:rPr lang="en-US" altLang="en-US" smtClean="0"/>
              <a:pPr eaLnBrk="1" hangingPunct="1"/>
              <a:t>65</a:t>
            </a:fld>
            <a:endParaRPr lang="en-US" altLang="en-US" smtClean="0"/>
          </a:p>
        </p:txBody>
      </p:sp>
      <p:sp>
        <p:nvSpPr>
          <p:cNvPr id="80899" name="Rectangle 2"/>
          <p:cNvSpPr>
            <a:spLocks noGrp="1" noRot="1" noChangeAspect="1" noChangeArrowheads="1" noTextEdit="1"/>
          </p:cNvSpPr>
          <p:nvPr>
            <p:ph type="sldImg"/>
          </p:nvPr>
        </p:nvSpPr>
        <p:spPr>
          <a:xfrm>
            <a:off x="1260475" y="720725"/>
            <a:ext cx="4799013" cy="3598863"/>
          </a:xfrm>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205DB521-C963-49B9-B28D-386818D739B2}" type="slidenum">
              <a:rPr lang="en-US" altLang="en-US" smtClean="0"/>
              <a:pPr eaLnBrk="1" hangingPunct="1"/>
              <a:t>68</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BA74AE36-53A2-45E1-9578-FE72B34DA74E}" type="slidenum">
              <a:rPr lang="en-US" smtClean="0"/>
              <a:pPr eaLnBrk="1" hangingPunct="1"/>
              <a:t>75</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BA74AE36-53A2-45E1-9578-FE72B34DA74E}" type="slidenum">
              <a:rPr lang="en-US" smtClean="0"/>
              <a:pPr eaLnBrk="1" hangingPunct="1"/>
              <a:t>76</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BF766445-AB45-4114-BE3A-A08128A386ED}" type="slidenum">
              <a:rPr lang="en-US" smtClean="0"/>
              <a:pPr eaLnBrk="1" hangingPunct="1"/>
              <a:t>10</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4503F258-C598-49B7-BAF2-BAC02FE946CF}" type="slidenum">
              <a:rPr lang="en-US" smtClean="0"/>
              <a:pPr eaLnBrk="1" hangingPunct="1"/>
              <a:t>11</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4F4E993E-C1E4-4B7F-ADC0-869E4385615D}" type="slidenum">
              <a:rPr lang="en-US" smtClean="0"/>
              <a:pPr eaLnBrk="1" hangingPunct="1"/>
              <a:t>12</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eaLnBrk="1" hangingPunct="1"/>
            <a:fld id="{145C9110-23F8-4895-9625-8795AAF284F2}" type="slidenum">
              <a:rPr lang="en-US" smtClean="0"/>
              <a:pPr eaLnBrk="1" hangingPunct="1"/>
              <a:t>14</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BA00F4-759A-4958-8265-26238B279A34}" type="slidenum">
              <a:rPr lang="en-US"/>
              <a:pPr>
                <a:defRPr/>
              </a:pPr>
              <a:t>‹#›</a:t>
            </a:fld>
            <a:endParaRPr lang="en-US" dirty="0"/>
          </a:p>
        </p:txBody>
      </p:sp>
    </p:spTree>
    <p:extLst>
      <p:ext uri="{BB962C8B-B14F-4D97-AF65-F5344CB8AC3E}">
        <p14:creationId xmlns:p14="http://schemas.microsoft.com/office/powerpoint/2010/main" val="365177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6B4E2F-F282-40D9-B165-112D79576923}" type="slidenum">
              <a:rPr lang="en-US"/>
              <a:pPr>
                <a:defRPr/>
              </a:pPr>
              <a:t>‹#›</a:t>
            </a:fld>
            <a:endParaRPr lang="en-US" dirty="0"/>
          </a:p>
        </p:txBody>
      </p:sp>
    </p:spTree>
    <p:extLst>
      <p:ext uri="{BB962C8B-B14F-4D97-AF65-F5344CB8AC3E}">
        <p14:creationId xmlns:p14="http://schemas.microsoft.com/office/powerpoint/2010/main" val="291582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E0479E-A2EC-4B50-A1DA-6AC31D723006}" type="slidenum">
              <a:rPr lang="en-US"/>
              <a:pPr>
                <a:defRPr/>
              </a:pPr>
              <a:t>‹#›</a:t>
            </a:fld>
            <a:endParaRPr lang="en-US" dirty="0"/>
          </a:p>
        </p:txBody>
      </p:sp>
    </p:spTree>
    <p:extLst>
      <p:ext uri="{BB962C8B-B14F-4D97-AF65-F5344CB8AC3E}">
        <p14:creationId xmlns:p14="http://schemas.microsoft.com/office/powerpoint/2010/main" val="879631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53722F-3AE0-4D06-9B64-14DA60E24EBB}" type="slidenum">
              <a:rPr lang="en-US"/>
              <a:pPr>
                <a:defRPr/>
              </a:pPr>
              <a:t>‹#›</a:t>
            </a:fld>
            <a:endParaRPr lang="en-US" dirty="0"/>
          </a:p>
        </p:txBody>
      </p:sp>
    </p:spTree>
    <p:extLst>
      <p:ext uri="{BB962C8B-B14F-4D97-AF65-F5344CB8AC3E}">
        <p14:creationId xmlns:p14="http://schemas.microsoft.com/office/powerpoint/2010/main" val="400853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B5C036-0A46-488E-ABE0-2D60448E1A0B}" type="slidenum">
              <a:rPr lang="en-US"/>
              <a:pPr>
                <a:defRPr/>
              </a:pPr>
              <a:t>‹#›</a:t>
            </a:fld>
            <a:endParaRPr lang="en-US" dirty="0"/>
          </a:p>
        </p:txBody>
      </p:sp>
    </p:spTree>
    <p:extLst>
      <p:ext uri="{BB962C8B-B14F-4D97-AF65-F5344CB8AC3E}">
        <p14:creationId xmlns:p14="http://schemas.microsoft.com/office/powerpoint/2010/main" val="84719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B16A1B-1E84-423F-9E7D-94614777FEEF}" type="slidenum">
              <a:rPr lang="en-US"/>
              <a:pPr>
                <a:defRPr/>
              </a:pPr>
              <a:t>‹#›</a:t>
            </a:fld>
            <a:endParaRPr lang="en-US" dirty="0"/>
          </a:p>
        </p:txBody>
      </p:sp>
    </p:spTree>
    <p:extLst>
      <p:ext uri="{BB962C8B-B14F-4D97-AF65-F5344CB8AC3E}">
        <p14:creationId xmlns:p14="http://schemas.microsoft.com/office/powerpoint/2010/main" val="63643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E2EA5F-B685-4EC4-9244-B088DF747459}" type="slidenum">
              <a:rPr lang="en-US"/>
              <a:pPr>
                <a:defRPr/>
              </a:pPr>
              <a:t>‹#›</a:t>
            </a:fld>
            <a:endParaRPr lang="en-US" dirty="0"/>
          </a:p>
        </p:txBody>
      </p:sp>
    </p:spTree>
    <p:extLst>
      <p:ext uri="{BB962C8B-B14F-4D97-AF65-F5344CB8AC3E}">
        <p14:creationId xmlns:p14="http://schemas.microsoft.com/office/powerpoint/2010/main" val="237536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1F34C93-8CD9-41E1-AAD6-5F9170FAB2FB}" type="slidenum">
              <a:rPr lang="en-US"/>
              <a:pPr>
                <a:defRPr/>
              </a:pPr>
              <a:t>‹#›</a:t>
            </a:fld>
            <a:endParaRPr lang="en-US" dirty="0"/>
          </a:p>
        </p:txBody>
      </p:sp>
    </p:spTree>
    <p:extLst>
      <p:ext uri="{BB962C8B-B14F-4D97-AF65-F5344CB8AC3E}">
        <p14:creationId xmlns:p14="http://schemas.microsoft.com/office/powerpoint/2010/main" val="2289422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1E6DA1-29C9-46D0-A8E0-B201AD26C8F5}" type="slidenum">
              <a:rPr lang="en-US"/>
              <a:pPr>
                <a:defRPr/>
              </a:pPr>
              <a:t>‹#›</a:t>
            </a:fld>
            <a:endParaRPr lang="en-US" dirty="0"/>
          </a:p>
        </p:txBody>
      </p:sp>
    </p:spTree>
    <p:extLst>
      <p:ext uri="{BB962C8B-B14F-4D97-AF65-F5344CB8AC3E}">
        <p14:creationId xmlns:p14="http://schemas.microsoft.com/office/powerpoint/2010/main" val="3186676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2B304B9-BED0-4018-83FD-FC83C07BE02F}" type="slidenum">
              <a:rPr lang="en-US"/>
              <a:pPr>
                <a:defRPr/>
              </a:pPr>
              <a:t>‹#›</a:t>
            </a:fld>
            <a:endParaRPr lang="en-US" dirty="0"/>
          </a:p>
        </p:txBody>
      </p:sp>
    </p:spTree>
    <p:extLst>
      <p:ext uri="{BB962C8B-B14F-4D97-AF65-F5344CB8AC3E}">
        <p14:creationId xmlns:p14="http://schemas.microsoft.com/office/powerpoint/2010/main" val="522477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ED39D2-D357-4C9C-AE6E-0A998E280A42}" type="slidenum">
              <a:rPr lang="en-US"/>
              <a:pPr>
                <a:defRPr/>
              </a:pPr>
              <a:t>‹#›</a:t>
            </a:fld>
            <a:endParaRPr lang="en-US" dirty="0"/>
          </a:p>
        </p:txBody>
      </p:sp>
    </p:spTree>
    <p:extLst>
      <p:ext uri="{BB962C8B-B14F-4D97-AF65-F5344CB8AC3E}">
        <p14:creationId xmlns:p14="http://schemas.microsoft.com/office/powerpoint/2010/main" val="91384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C7C0EF-D743-4C30-9C60-A91289D2FEAC}" type="slidenum">
              <a:rPr lang="en-US"/>
              <a:pPr>
                <a:defRPr/>
              </a:pPr>
              <a:t>‹#›</a:t>
            </a:fld>
            <a:endParaRPr lang="en-US" dirty="0"/>
          </a:p>
        </p:txBody>
      </p:sp>
    </p:spTree>
    <p:extLst>
      <p:ext uri="{BB962C8B-B14F-4D97-AF65-F5344CB8AC3E}">
        <p14:creationId xmlns:p14="http://schemas.microsoft.com/office/powerpoint/2010/main" val="4013650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0559BAF-F740-47CF-965F-646C38A9F74C}" type="slidenum">
              <a:rPr lang="en-US"/>
              <a:pPr>
                <a:defRPr/>
              </a:pPr>
              <a:t>‹#›</a:t>
            </a:fld>
            <a:endParaRPr lang="en-US" dirty="0"/>
          </a:p>
        </p:txBody>
      </p:sp>
    </p:spTree>
    <p:extLst>
      <p:ext uri="{BB962C8B-B14F-4D97-AF65-F5344CB8AC3E}">
        <p14:creationId xmlns:p14="http://schemas.microsoft.com/office/powerpoint/2010/main" val="3183451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EFB112-B2E7-4720-B775-EE74F0B116F2}" type="slidenum">
              <a:rPr lang="en-US"/>
              <a:pPr>
                <a:defRPr/>
              </a:pPr>
              <a:t>‹#›</a:t>
            </a:fld>
            <a:endParaRPr lang="en-US" dirty="0"/>
          </a:p>
        </p:txBody>
      </p:sp>
    </p:spTree>
    <p:extLst>
      <p:ext uri="{BB962C8B-B14F-4D97-AF65-F5344CB8AC3E}">
        <p14:creationId xmlns:p14="http://schemas.microsoft.com/office/powerpoint/2010/main" val="1333042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297AFC-9A48-4D8F-8B60-539EC941A739}" type="slidenum">
              <a:rPr lang="en-US"/>
              <a:pPr>
                <a:defRPr/>
              </a:pPr>
              <a:t>‹#›</a:t>
            </a:fld>
            <a:endParaRPr lang="en-US" dirty="0"/>
          </a:p>
        </p:txBody>
      </p:sp>
    </p:spTree>
    <p:extLst>
      <p:ext uri="{BB962C8B-B14F-4D97-AF65-F5344CB8AC3E}">
        <p14:creationId xmlns:p14="http://schemas.microsoft.com/office/powerpoint/2010/main" val="3685736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4548CB-5092-4CA3-BBB9-E94F26C9B7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021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4548CB-5092-4CA3-BBB9-E94F26C9B7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0218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4548CB-5092-4CA3-BBB9-E94F26C9B7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0218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4548CB-5092-4CA3-BBB9-E94F26C9B7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0218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75F9A7-5E4C-4562-84C2-F2802D5BDC4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4982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C37DF-0799-4F7E-A11E-883CB7BE63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367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75F9A7-5E4C-4562-84C2-F2802D5BDC4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49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DF0FD2-C9AB-4BD0-8D7D-A6149EF07BF3}" type="slidenum">
              <a:rPr lang="en-US"/>
              <a:pPr>
                <a:defRPr/>
              </a:pPr>
              <a:t>‹#›</a:t>
            </a:fld>
            <a:endParaRPr lang="en-US" dirty="0"/>
          </a:p>
        </p:txBody>
      </p:sp>
    </p:spTree>
    <p:extLst>
      <p:ext uri="{BB962C8B-B14F-4D97-AF65-F5344CB8AC3E}">
        <p14:creationId xmlns:p14="http://schemas.microsoft.com/office/powerpoint/2010/main" val="221325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75F9A7-5E4C-4562-84C2-F2802D5BDC4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4982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75F9A7-5E4C-4562-84C2-F2802D5BDC4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4982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0A25E0-044D-4511-A8DE-54A06DD71058}" type="slidenum">
              <a:rPr lang="en-US"/>
              <a:pPr/>
              <a:t>‹#›</a:t>
            </a:fld>
            <a:endParaRPr lang="en-US"/>
          </a:p>
        </p:txBody>
      </p:sp>
    </p:spTree>
    <p:extLst>
      <p:ext uri="{BB962C8B-B14F-4D97-AF65-F5344CB8AC3E}">
        <p14:creationId xmlns:p14="http://schemas.microsoft.com/office/powerpoint/2010/main" val="3599784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4874D6-B729-4D82-859C-49E02E59BF7F}" type="slidenum">
              <a:rPr lang="en-US"/>
              <a:pPr/>
              <a:t>‹#›</a:t>
            </a:fld>
            <a:endParaRPr lang="en-US"/>
          </a:p>
        </p:txBody>
      </p:sp>
    </p:spTree>
    <p:extLst>
      <p:ext uri="{BB962C8B-B14F-4D97-AF65-F5344CB8AC3E}">
        <p14:creationId xmlns:p14="http://schemas.microsoft.com/office/powerpoint/2010/main" val="102533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075F9A7-5E4C-4562-84C2-F2802D5BDC4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4982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4548CB-5092-4CA3-BBB9-E94F26C9B75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02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6D43E1A-6A72-446F-8147-7FC22E3DB7EC}" type="slidenum">
              <a:rPr lang="en-US"/>
              <a:pPr>
                <a:defRPr/>
              </a:pPr>
              <a:t>‹#›</a:t>
            </a:fld>
            <a:endParaRPr lang="en-US" dirty="0"/>
          </a:p>
        </p:txBody>
      </p:sp>
    </p:spTree>
    <p:extLst>
      <p:ext uri="{BB962C8B-B14F-4D97-AF65-F5344CB8AC3E}">
        <p14:creationId xmlns:p14="http://schemas.microsoft.com/office/powerpoint/2010/main" val="258186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00E88B0-8EE0-49A3-8C80-81E0370D4CB9}" type="slidenum">
              <a:rPr lang="en-US"/>
              <a:pPr>
                <a:defRPr/>
              </a:pPr>
              <a:t>‹#›</a:t>
            </a:fld>
            <a:endParaRPr lang="en-US" dirty="0"/>
          </a:p>
        </p:txBody>
      </p:sp>
    </p:spTree>
    <p:extLst>
      <p:ext uri="{BB962C8B-B14F-4D97-AF65-F5344CB8AC3E}">
        <p14:creationId xmlns:p14="http://schemas.microsoft.com/office/powerpoint/2010/main" val="10517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9FA72F-BE80-4998-9BD2-C71E56758416}" type="slidenum">
              <a:rPr lang="en-US"/>
              <a:pPr>
                <a:defRPr/>
              </a:pPr>
              <a:t>‹#›</a:t>
            </a:fld>
            <a:endParaRPr lang="en-US" dirty="0"/>
          </a:p>
        </p:txBody>
      </p:sp>
    </p:spTree>
    <p:extLst>
      <p:ext uri="{BB962C8B-B14F-4D97-AF65-F5344CB8AC3E}">
        <p14:creationId xmlns:p14="http://schemas.microsoft.com/office/powerpoint/2010/main" val="401066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417004E-54EE-4ABE-B4DC-23A832C4FA36}" type="slidenum">
              <a:rPr lang="en-US"/>
              <a:pPr>
                <a:defRPr/>
              </a:pPr>
              <a:t>‹#›</a:t>
            </a:fld>
            <a:endParaRPr lang="en-US" dirty="0"/>
          </a:p>
        </p:txBody>
      </p:sp>
    </p:spTree>
    <p:extLst>
      <p:ext uri="{BB962C8B-B14F-4D97-AF65-F5344CB8AC3E}">
        <p14:creationId xmlns:p14="http://schemas.microsoft.com/office/powerpoint/2010/main" val="401720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09141B-E7AC-4FAD-A5DD-87A439AFA222}" type="slidenum">
              <a:rPr lang="en-US"/>
              <a:pPr>
                <a:defRPr/>
              </a:pPr>
              <a:t>‹#›</a:t>
            </a:fld>
            <a:endParaRPr lang="en-US" dirty="0"/>
          </a:p>
        </p:txBody>
      </p:sp>
    </p:spTree>
    <p:extLst>
      <p:ext uri="{BB962C8B-B14F-4D97-AF65-F5344CB8AC3E}">
        <p14:creationId xmlns:p14="http://schemas.microsoft.com/office/powerpoint/2010/main" val="232159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3D340F4-9FA7-4567-974E-A0420646CFB3}" type="slidenum">
              <a:rPr lang="en-US"/>
              <a:pPr>
                <a:defRPr/>
              </a:pPr>
              <a:t>‹#›</a:t>
            </a:fld>
            <a:endParaRPr lang="en-US" dirty="0"/>
          </a:p>
        </p:txBody>
      </p:sp>
    </p:spTree>
    <p:extLst>
      <p:ext uri="{BB962C8B-B14F-4D97-AF65-F5344CB8AC3E}">
        <p14:creationId xmlns:p14="http://schemas.microsoft.com/office/powerpoint/2010/main" val="17785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0FB8E38-BB2E-4388-AE7C-CFCFABB15A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FFFFFF"/>
                  </a:outerShdw>
                </a:effectLst>
              </a:defRPr>
            </a:lvl1pPr>
          </a:lstStyle>
          <a:p>
            <a:pPr>
              <a:defRPr/>
            </a:pPr>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FFFFFF"/>
                  </a:outerShdw>
                </a:effectLst>
              </a:defRPr>
            </a:lvl1pPr>
          </a:lstStyle>
          <a:p>
            <a:pPr>
              <a:defRPr/>
            </a:pPr>
            <a:endParaRPr lang="en-US" dirty="0"/>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FFFFFF"/>
                  </a:outerShdw>
                </a:effectLst>
              </a:defRPr>
            </a:lvl1pPr>
          </a:lstStyle>
          <a:p>
            <a:pPr>
              <a:defRPr/>
            </a:pPr>
            <a:fld id="{5FB55CDD-2F6A-45ED-ADB5-97EF517EBD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3E85C-C125-4ABF-B7DA-AE8D0E5AB08E}"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1.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creativecommongs.org/"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gs.org/"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science.okfn.org/tools-for-open-science" TargetMode="External"/><Relationship Id="rId2" Type="http://schemas.openxmlformats.org/officeDocument/2006/relationships/hyperlink" Target="http://science.okfn.org/tools-for-open-science/" TargetMode="Externa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71648" y="609600"/>
            <a:ext cx="8648700" cy="6096000"/>
          </a:xfrm>
        </p:spPr>
        <p:txBody>
          <a:bodyPr/>
          <a:lstStyle/>
          <a:p>
            <a:pPr marL="57150" eaLnBrk="1" hangingPunct="1">
              <a:spcBef>
                <a:spcPts val="0"/>
              </a:spcBef>
              <a:spcAft>
                <a:spcPts val="1200"/>
              </a:spcAft>
            </a:pPr>
            <a:r>
              <a:rPr lang="en-US" sz="3600" b="1" dirty="0" smtClean="0">
                <a:solidFill>
                  <a:schemeClr val="accent1"/>
                </a:solidFill>
              </a:rPr>
              <a:t>The Republic of Open Science</a:t>
            </a:r>
            <a:br>
              <a:rPr lang="en-US" sz="3600" b="1" dirty="0" smtClean="0">
                <a:solidFill>
                  <a:schemeClr val="accent1"/>
                </a:solidFill>
              </a:rPr>
            </a:br>
            <a:r>
              <a:rPr lang="en-US" sz="1000" b="1" dirty="0" smtClean="0">
                <a:solidFill>
                  <a:schemeClr val="bg1"/>
                </a:solidFill>
                <a:latin typeface="Calibri" panose="020F0502020204030204" pitchFamily="34" charset="0"/>
              </a:rPr>
              <a:t/>
            </a:r>
            <a:br>
              <a:rPr lang="en-US" sz="1000" b="1" dirty="0" smtClean="0">
                <a:solidFill>
                  <a:schemeClr val="bg1"/>
                </a:solidFill>
                <a:latin typeface="Calibri" panose="020F0502020204030204" pitchFamily="34" charset="0"/>
              </a:rPr>
            </a:br>
            <a:r>
              <a:rPr lang="en-US" sz="2800" b="1" dirty="0" smtClean="0">
                <a:solidFill>
                  <a:schemeClr val="bg1"/>
                </a:solidFill>
                <a:latin typeface="Calibri" panose="020F0502020204030204" pitchFamily="34" charset="0"/>
              </a:rPr>
              <a:t>The institution’s historical origins and prospects for </a:t>
            </a:r>
            <a:r>
              <a:rPr lang="en-US" sz="2800" b="1" dirty="0" err="1" smtClean="0">
                <a:solidFill>
                  <a:schemeClr val="bg1"/>
                </a:solidFill>
                <a:latin typeface="Calibri" panose="020F0502020204030204" pitchFamily="34" charset="0"/>
              </a:rPr>
              <a:t>icontinued</a:t>
            </a:r>
            <a:r>
              <a:rPr lang="en-US" sz="2800" b="1" dirty="0" smtClean="0">
                <a:solidFill>
                  <a:schemeClr val="bg1"/>
                </a:solidFill>
                <a:latin typeface="Calibri" panose="020F0502020204030204" pitchFamily="34" charset="0"/>
              </a:rPr>
              <a:t> vitality</a:t>
            </a:r>
            <a:r>
              <a:rPr lang="en-US" sz="1400" b="1" dirty="0" smtClean="0">
                <a:solidFill>
                  <a:schemeClr val="bg1"/>
                </a:solidFill>
                <a:latin typeface="Calibri" panose="020F0502020204030204" pitchFamily="34" charset="0"/>
              </a:rPr>
              <a:t/>
            </a:r>
            <a:br>
              <a:rPr lang="en-US" sz="1400" b="1" dirty="0" smtClean="0">
                <a:solidFill>
                  <a:schemeClr val="bg1"/>
                </a:solidFill>
                <a:latin typeface="Calibri" panose="020F0502020204030204" pitchFamily="34" charset="0"/>
              </a:rPr>
            </a:br>
            <a:r>
              <a:rPr lang="en-US" sz="1400" b="1" dirty="0" smtClean="0">
                <a:solidFill>
                  <a:schemeClr val="bg1"/>
                </a:solidFill>
                <a:latin typeface="Calibri" panose="020F0502020204030204" pitchFamily="34" charset="0"/>
              </a:rPr>
              <a:t/>
            </a:r>
            <a:br>
              <a:rPr lang="en-US" sz="1400" b="1" dirty="0" smtClean="0">
                <a:solidFill>
                  <a:schemeClr val="bg1"/>
                </a:solidFill>
                <a:latin typeface="Calibri" panose="020F0502020204030204" pitchFamily="34" charset="0"/>
              </a:rPr>
            </a:br>
            <a:r>
              <a:rPr lang="en-US" sz="1800" dirty="0" smtClean="0">
                <a:solidFill>
                  <a:schemeClr val="bg1"/>
                </a:solidFill>
                <a:latin typeface="Calibri" panose="020F0502020204030204" pitchFamily="34" charset="0"/>
              </a:rPr>
              <a:t>B</a:t>
            </a:r>
            <a:r>
              <a:rPr lang="en-US" sz="2000" dirty="0" smtClean="0">
                <a:solidFill>
                  <a:schemeClr val="bg1"/>
                </a:solidFill>
                <a:latin typeface="Calibri" panose="020F0502020204030204" pitchFamily="34" charset="0"/>
              </a:rPr>
              <a:t>y</a:t>
            </a:r>
            <a:r>
              <a:rPr lang="en-US" sz="1800" dirty="0" smtClean="0">
                <a:solidFill>
                  <a:schemeClr val="bg1"/>
                </a:solidFill>
                <a:latin typeface="Calibri" panose="020F0502020204030204" pitchFamily="34" charset="0"/>
              </a:rPr>
              <a:t/>
            </a:r>
            <a:br>
              <a:rPr lang="en-US" sz="1800" dirty="0" smtClean="0">
                <a:solidFill>
                  <a:schemeClr val="bg1"/>
                </a:solidFill>
                <a:latin typeface="Calibri" panose="020F0502020204030204" pitchFamily="34" charset="0"/>
              </a:rPr>
            </a:br>
            <a:r>
              <a:rPr lang="en-US" sz="2000" b="1" dirty="0" smtClean="0">
                <a:solidFill>
                  <a:schemeClr val="bg1"/>
                </a:solidFill>
                <a:latin typeface="Calibri" panose="020F0502020204030204" pitchFamily="34" charset="0"/>
              </a:rPr>
              <a:t/>
            </a:r>
            <a:br>
              <a:rPr lang="en-US" sz="2000" b="1" dirty="0" smtClean="0">
                <a:solidFill>
                  <a:schemeClr val="bg1"/>
                </a:solidFill>
                <a:latin typeface="Calibri" panose="020F0502020204030204" pitchFamily="34" charset="0"/>
              </a:rPr>
            </a:br>
            <a:r>
              <a:rPr lang="en-US" sz="2800" b="1" dirty="0" smtClean="0">
                <a:solidFill>
                  <a:schemeClr val="bg1"/>
                </a:solidFill>
                <a:latin typeface="Calibri" panose="020F0502020204030204" pitchFamily="34" charset="0"/>
              </a:rPr>
              <a:t>Paul A. David</a:t>
            </a:r>
            <a:r>
              <a:rPr lang="en-US" sz="1200" i="1" dirty="0" smtClean="0">
                <a:solidFill>
                  <a:schemeClr val="bg1"/>
                </a:solidFill>
                <a:latin typeface="Calibri" panose="020F0502020204030204" pitchFamily="34" charset="0"/>
              </a:rPr>
              <a:t/>
            </a:r>
            <a:br>
              <a:rPr lang="en-US" sz="1200" i="1" dirty="0" smtClean="0">
                <a:solidFill>
                  <a:schemeClr val="bg1"/>
                </a:solidFill>
                <a:latin typeface="Calibri" panose="020F0502020204030204" pitchFamily="34" charset="0"/>
              </a:rPr>
            </a:br>
            <a:r>
              <a:rPr lang="en-US" sz="1050" i="1" dirty="0" smtClean="0">
                <a:solidFill>
                  <a:schemeClr val="bg1"/>
                </a:solidFill>
                <a:latin typeface="Calibri" panose="020F0502020204030204" pitchFamily="34" charset="0"/>
              </a:rPr>
              <a:t/>
            </a:r>
            <a:br>
              <a:rPr lang="en-US" sz="1050" i="1" dirty="0" smtClean="0">
                <a:solidFill>
                  <a:schemeClr val="bg1"/>
                </a:solidFill>
                <a:latin typeface="Calibri" panose="020F0502020204030204" pitchFamily="34" charset="0"/>
              </a:rPr>
            </a:br>
            <a:r>
              <a:rPr lang="en-US" sz="1900" b="1" i="1" dirty="0" smtClean="0">
                <a:solidFill>
                  <a:schemeClr val="bg1"/>
                </a:solidFill>
                <a:latin typeface="Calibri" panose="020F0502020204030204" pitchFamily="34" charset="0"/>
              </a:rPr>
              <a:t>Stanford University &amp; All  Souls College Oxford  &amp; UNU-Merit (Maastricht, NL)</a:t>
            </a:r>
            <a:br>
              <a:rPr lang="en-US" sz="1900" b="1" i="1" dirty="0" smtClean="0">
                <a:solidFill>
                  <a:schemeClr val="bg1"/>
                </a:solidFill>
                <a:latin typeface="Calibri" panose="020F0502020204030204" pitchFamily="34" charset="0"/>
              </a:rPr>
            </a:br>
            <a:r>
              <a:rPr lang="en-US" sz="1000" i="1" dirty="0" smtClean="0">
                <a:solidFill>
                  <a:schemeClr val="bg1"/>
                </a:solidFill>
                <a:latin typeface="Calibri" panose="020F0502020204030204" pitchFamily="34" charset="0"/>
              </a:rPr>
              <a:t/>
            </a:r>
            <a:br>
              <a:rPr lang="en-US" sz="1000" i="1" dirty="0" smtClean="0">
                <a:solidFill>
                  <a:schemeClr val="bg1"/>
                </a:solidFill>
                <a:latin typeface="Calibri" panose="020F0502020204030204" pitchFamily="34" charset="0"/>
              </a:rPr>
            </a:br>
            <a:r>
              <a:rPr lang="en-US" sz="1000" i="1" dirty="0" smtClean="0">
                <a:solidFill>
                  <a:schemeClr val="bg1"/>
                </a:solidFill>
                <a:latin typeface="Calibri" panose="020F0502020204030204" pitchFamily="34" charset="0"/>
              </a:rPr>
              <a:t/>
            </a:r>
            <a:br>
              <a:rPr lang="en-US" sz="1000" i="1" dirty="0" smtClean="0">
                <a:solidFill>
                  <a:schemeClr val="bg1"/>
                </a:solidFill>
                <a:latin typeface="Calibri" panose="020F0502020204030204" pitchFamily="34" charset="0"/>
              </a:rPr>
            </a:br>
            <a:r>
              <a:rPr lang="en-US" sz="1600" dirty="0" smtClean="0">
                <a:solidFill>
                  <a:schemeClr val="accent6">
                    <a:lumMod val="20000"/>
                    <a:lumOff val="80000"/>
                  </a:schemeClr>
                </a:solidFill>
                <a:latin typeface="Calibri" panose="020F0502020204030204" pitchFamily="34" charset="0"/>
              </a:rPr>
              <a:t>A Keynote Presentation for the</a:t>
            </a:r>
            <a:br>
              <a:rPr lang="en-US" sz="1600" dirty="0" smtClean="0">
                <a:solidFill>
                  <a:schemeClr val="accent6">
                    <a:lumMod val="20000"/>
                    <a:lumOff val="80000"/>
                  </a:schemeClr>
                </a:solidFill>
                <a:latin typeface="Calibri" panose="020F0502020204030204" pitchFamily="34" charset="0"/>
              </a:rPr>
            </a:br>
            <a:r>
              <a:rPr lang="en-US" sz="1400" i="1" dirty="0" smtClean="0">
                <a:solidFill>
                  <a:schemeClr val="accent6">
                    <a:lumMod val="20000"/>
                    <a:lumOff val="80000"/>
                  </a:schemeClr>
                </a:solidFill>
                <a:latin typeface="Calibri" panose="020F0502020204030204" pitchFamily="34" charset="0"/>
              </a:rPr>
              <a:t/>
            </a:r>
            <a:br>
              <a:rPr lang="en-US" sz="1400" i="1" dirty="0" smtClean="0">
                <a:solidFill>
                  <a:schemeClr val="accent6">
                    <a:lumMod val="20000"/>
                    <a:lumOff val="80000"/>
                  </a:schemeClr>
                </a:solidFill>
                <a:latin typeface="Calibri" panose="020F0502020204030204" pitchFamily="34" charset="0"/>
              </a:rPr>
            </a:br>
            <a:r>
              <a:rPr lang="fr-FR" sz="2400" i="1" dirty="0" smtClean="0">
                <a:solidFill>
                  <a:schemeClr val="accent6">
                    <a:lumMod val="20000"/>
                    <a:lumOff val="80000"/>
                  </a:schemeClr>
                </a:solidFill>
                <a:latin typeface="Calibri" panose="020F0502020204030204" pitchFamily="34" charset="0"/>
              </a:rPr>
              <a:t>International </a:t>
            </a:r>
            <a:r>
              <a:rPr lang="fr-FR" sz="2400" i="1" dirty="0" err="1" smtClean="0">
                <a:solidFill>
                  <a:schemeClr val="accent6">
                    <a:lumMod val="20000"/>
                    <a:lumOff val="80000"/>
                  </a:schemeClr>
                </a:solidFill>
                <a:latin typeface="Calibri" panose="020F0502020204030204" pitchFamily="34" charset="0"/>
              </a:rPr>
              <a:t>Seminar</a:t>
            </a:r>
            <a:r>
              <a:rPr lang="fr-FR" sz="2400" i="1" dirty="0" smtClean="0">
                <a:solidFill>
                  <a:schemeClr val="accent6">
                    <a:lumMod val="20000"/>
                    <a:lumOff val="80000"/>
                  </a:schemeClr>
                </a:solidFill>
                <a:latin typeface="Calibri" panose="020F0502020204030204" pitchFamily="34" charset="0"/>
              </a:rPr>
              <a:t> « OPEN SCIENCE, OPEN ISSUES »</a:t>
            </a:r>
            <a:br>
              <a:rPr lang="fr-FR" sz="2400" i="1" dirty="0" smtClean="0">
                <a:solidFill>
                  <a:schemeClr val="accent6">
                    <a:lumMod val="20000"/>
                    <a:lumOff val="80000"/>
                  </a:schemeClr>
                </a:solidFill>
                <a:latin typeface="Calibri" panose="020F0502020204030204" pitchFamily="34" charset="0"/>
              </a:rPr>
            </a:br>
            <a:r>
              <a:rPr lang="fr-FR" sz="2000" dirty="0" smtClean="0">
                <a:solidFill>
                  <a:srgbClr val="FFFFFF"/>
                </a:solidFill>
                <a:latin typeface="Calibri" panose="020F0502020204030204" pitchFamily="34" charset="0"/>
              </a:rPr>
              <a:t> </a:t>
            </a:r>
            <a:r>
              <a:rPr lang="fr-FR" sz="2000" dirty="0">
                <a:solidFill>
                  <a:srgbClr val="FFFFFF"/>
                </a:solidFill>
                <a:latin typeface="Calibri" panose="020F0502020204030204" pitchFamily="34" charset="0"/>
              </a:rPr>
              <a:t>in Rio de Janeiro, </a:t>
            </a:r>
            <a:r>
              <a:rPr lang="fr-FR" sz="2000" dirty="0" err="1">
                <a:solidFill>
                  <a:srgbClr val="FFFFFF"/>
                </a:solidFill>
                <a:latin typeface="Calibri" panose="020F0502020204030204" pitchFamily="34" charset="0"/>
              </a:rPr>
              <a:t>Brazil</a:t>
            </a:r>
            <a:r>
              <a:rPr lang="fr-FR" sz="2000" dirty="0">
                <a:solidFill>
                  <a:srgbClr val="FFFFFF"/>
                </a:solidFill>
                <a:latin typeface="Calibri" panose="020F0502020204030204" pitchFamily="34" charset="0"/>
              </a:rPr>
              <a:t> on 20-22nd August, </a:t>
            </a:r>
            <a:r>
              <a:rPr lang="fr-FR" sz="2000" dirty="0" smtClean="0">
                <a:solidFill>
                  <a:srgbClr val="FFFFFF"/>
                </a:solidFill>
                <a:latin typeface="Calibri" panose="020F0502020204030204" pitchFamily="34" charset="0"/>
              </a:rPr>
              <a:t>2014</a:t>
            </a:r>
            <a:r>
              <a:rPr lang="fr-FR" sz="2400" i="1" dirty="0" smtClean="0">
                <a:solidFill>
                  <a:schemeClr val="accent6">
                    <a:lumMod val="20000"/>
                    <a:lumOff val="80000"/>
                  </a:schemeClr>
                </a:solidFill>
                <a:latin typeface="Calibri" panose="020F0502020204030204" pitchFamily="34" charset="0"/>
              </a:rPr>
              <a:t/>
            </a:r>
            <a:br>
              <a:rPr lang="fr-FR" sz="2400" i="1" dirty="0" smtClean="0">
                <a:solidFill>
                  <a:schemeClr val="accent6">
                    <a:lumMod val="20000"/>
                    <a:lumOff val="80000"/>
                  </a:schemeClr>
                </a:solidFill>
                <a:latin typeface="Calibri" panose="020F0502020204030204" pitchFamily="34" charset="0"/>
              </a:rPr>
            </a:br>
            <a:r>
              <a:rPr lang="fr-FR" sz="2400" dirty="0" err="1" smtClean="0">
                <a:solidFill>
                  <a:schemeClr val="accent6">
                    <a:lumMod val="20000"/>
                    <a:lumOff val="80000"/>
                  </a:schemeClr>
                </a:solidFill>
                <a:latin typeface="Calibri" panose="020F0502020204030204" pitchFamily="34" charset="0"/>
              </a:rPr>
              <a:t>Organized</a:t>
            </a:r>
            <a:r>
              <a:rPr lang="fr-FR" sz="2400" dirty="0" smtClean="0">
                <a:solidFill>
                  <a:schemeClr val="accent6">
                    <a:lumMod val="20000"/>
                    <a:lumOff val="80000"/>
                  </a:schemeClr>
                </a:solidFill>
                <a:latin typeface="Calibri" panose="020F0502020204030204" pitchFamily="34" charset="0"/>
              </a:rPr>
              <a:t> by </a:t>
            </a:r>
            <a:r>
              <a:rPr lang="fr-FR" sz="2400" dirty="0" err="1" smtClean="0">
                <a:solidFill>
                  <a:schemeClr val="accent6">
                    <a:lumMod val="20000"/>
                    <a:lumOff val="80000"/>
                  </a:schemeClr>
                </a:solidFill>
                <a:latin typeface="Calibri" panose="020F0502020204030204" pitchFamily="34" charset="0"/>
              </a:rPr>
              <a:t>Lincoe</a:t>
            </a:r>
            <a:r>
              <a:rPr lang="fr-FR" sz="2400" dirty="0" smtClean="0">
                <a:solidFill>
                  <a:schemeClr val="accent6">
                    <a:lumMod val="20000"/>
                    <a:lumOff val="80000"/>
                  </a:schemeClr>
                </a:solidFill>
                <a:latin typeface="Calibri" panose="020F0502020204030204" pitchFamily="34" charset="0"/>
              </a:rPr>
              <a:t> </a:t>
            </a:r>
            <a:r>
              <a:rPr lang="fr-FR" sz="2400" dirty="0" err="1" smtClean="0">
                <a:solidFill>
                  <a:schemeClr val="accent6">
                    <a:lumMod val="20000"/>
                    <a:lumOff val="80000"/>
                  </a:schemeClr>
                </a:solidFill>
                <a:latin typeface="Calibri" panose="020F0502020204030204" pitchFamily="34" charset="0"/>
              </a:rPr>
              <a:t>Interdisciplinary</a:t>
            </a:r>
            <a:r>
              <a:rPr lang="fr-FR" sz="2400" dirty="0" smtClean="0">
                <a:solidFill>
                  <a:schemeClr val="accent6">
                    <a:lumMod val="20000"/>
                    <a:lumOff val="80000"/>
                  </a:schemeClr>
                </a:solidFill>
                <a:latin typeface="Calibri" panose="020F0502020204030204" pitchFamily="34" charset="0"/>
              </a:rPr>
              <a:t> </a:t>
            </a:r>
            <a:r>
              <a:rPr lang="fr-FR" sz="2400" dirty="0" err="1" smtClean="0">
                <a:solidFill>
                  <a:schemeClr val="accent6">
                    <a:lumMod val="20000"/>
                    <a:lumOff val="80000"/>
                  </a:schemeClr>
                </a:solidFill>
                <a:latin typeface="Calibri" panose="020F0502020204030204" pitchFamily="34" charset="0"/>
              </a:rPr>
              <a:t>Lab</a:t>
            </a:r>
            <a:r>
              <a:rPr lang="fr-FR" sz="2400" dirty="0" smtClean="0">
                <a:solidFill>
                  <a:schemeClr val="accent6">
                    <a:lumMod val="20000"/>
                    <a:lumOff val="80000"/>
                  </a:schemeClr>
                </a:solidFill>
                <a:latin typeface="Calibri" panose="020F0502020204030204" pitchFamily="34" charset="0"/>
              </a:rPr>
              <a:t/>
            </a:r>
            <a:br>
              <a:rPr lang="fr-FR" sz="2400" dirty="0" smtClean="0">
                <a:solidFill>
                  <a:schemeClr val="accent6">
                    <a:lumMod val="20000"/>
                    <a:lumOff val="80000"/>
                  </a:schemeClr>
                </a:solidFill>
                <a:latin typeface="Calibri" panose="020F0502020204030204" pitchFamily="34" charset="0"/>
              </a:rPr>
            </a:br>
            <a:r>
              <a:rPr lang="fr-FR" sz="2400" dirty="0" err="1" smtClean="0">
                <a:solidFill>
                  <a:schemeClr val="accent6">
                    <a:lumMod val="20000"/>
                    <a:lumOff val="80000"/>
                  </a:schemeClr>
                </a:solidFill>
                <a:latin typeface="Calibri" panose="020F0502020204030204" pitchFamily="34" charset="0"/>
              </a:rPr>
              <a:t>w</a:t>
            </a:r>
            <a:r>
              <a:rPr lang="fr-FR" sz="2000" dirty="0" err="1" smtClean="0">
                <a:solidFill>
                  <a:schemeClr val="accent6">
                    <a:lumMod val="20000"/>
                    <a:lumOff val="80000"/>
                  </a:schemeClr>
                </a:solidFill>
                <a:latin typeface="Calibri" panose="020F0502020204030204" pitchFamily="34" charset="0"/>
              </a:rPr>
              <a:t>ith</a:t>
            </a:r>
            <a:r>
              <a:rPr lang="fr-FR" sz="2000" dirty="0" smtClean="0">
                <a:solidFill>
                  <a:schemeClr val="accent6">
                    <a:lumMod val="20000"/>
                    <a:lumOff val="80000"/>
                  </a:schemeClr>
                </a:solidFill>
                <a:latin typeface="Calibri" panose="020F0502020204030204" pitchFamily="34" charset="0"/>
              </a:rPr>
              <a:t> the joint </a:t>
            </a:r>
            <a:r>
              <a:rPr lang="fr-FR" sz="2000" dirty="0" err="1" smtClean="0">
                <a:solidFill>
                  <a:schemeClr val="accent6">
                    <a:lumMod val="20000"/>
                    <a:lumOff val="80000"/>
                  </a:schemeClr>
                </a:solidFill>
                <a:latin typeface="Calibri" panose="020F0502020204030204" pitchFamily="34" charset="0"/>
              </a:rPr>
              <a:t>sponsorship</a:t>
            </a:r>
            <a:r>
              <a:rPr lang="fr-FR" sz="2000" dirty="0" smtClean="0">
                <a:solidFill>
                  <a:schemeClr val="accent6">
                    <a:lumMod val="20000"/>
                    <a:lumOff val="80000"/>
                  </a:schemeClr>
                </a:solidFill>
                <a:latin typeface="Calibri" panose="020F0502020204030204" pitchFamily="34" charset="0"/>
              </a:rPr>
              <a:t> of BRIST, UFRJ and OKF-</a:t>
            </a:r>
            <a:r>
              <a:rPr lang="fr-FR" sz="2000" dirty="0" err="1" smtClean="0">
                <a:solidFill>
                  <a:schemeClr val="accent6">
                    <a:lumMod val="20000"/>
                    <a:lumOff val="80000"/>
                  </a:schemeClr>
                </a:solidFill>
                <a:latin typeface="Calibri" panose="020F0502020204030204" pitchFamily="34" charset="0"/>
              </a:rPr>
              <a:t>Brazil</a:t>
            </a:r>
            <a:r>
              <a:rPr lang="fr-FR" sz="2000" dirty="0" smtClean="0">
                <a:solidFill>
                  <a:schemeClr val="accent6">
                    <a:lumMod val="20000"/>
                    <a:lumOff val="80000"/>
                  </a:schemeClr>
                </a:solidFill>
                <a:latin typeface="Calibri" panose="020F0502020204030204" pitchFamily="34" charset="0"/>
              </a:rPr>
              <a:t> </a:t>
            </a:r>
            <a:br>
              <a:rPr lang="fr-FR" sz="2000" dirty="0" smtClean="0">
                <a:solidFill>
                  <a:schemeClr val="accent6">
                    <a:lumMod val="20000"/>
                    <a:lumOff val="80000"/>
                  </a:schemeClr>
                </a:solidFill>
                <a:latin typeface="Calibri" panose="020F0502020204030204" pitchFamily="34" charset="0"/>
              </a:rPr>
            </a:br>
            <a:r>
              <a:rPr lang="en-US" sz="2000" b="1" i="1" dirty="0">
                <a:solidFill>
                  <a:schemeClr val="bg1"/>
                </a:solidFill>
                <a:latin typeface="Calibri" panose="020F0502020204030204" pitchFamily="34" charset="0"/>
              </a:rPr>
              <a:t/>
            </a:r>
            <a:br>
              <a:rPr lang="en-US" sz="2000" b="1" i="1" dirty="0">
                <a:solidFill>
                  <a:schemeClr val="bg1"/>
                </a:solidFill>
                <a:latin typeface="Calibri" panose="020F0502020204030204" pitchFamily="34" charset="0"/>
              </a:rPr>
            </a:br>
            <a:r>
              <a:rPr lang="en-US" sz="2000" b="1" i="1" dirty="0" smtClean="0">
                <a:solidFill>
                  <a:schemeClr val="bg1"/>
                </a:solidFill>
                <a:latin typeface="Calibri" panose="020F0502020204030204" pitchFamily="34" charset="0"/>
              </a:rPr>
              <a:t/>
            </a:r>
            <a:br>
              <a:rPr lang="en-US" sz="2000" b="1" i="1" dirty="0" smtClean="0">
                <a:solidFill>
                  <a:schemeClr val="bg1"/>
                </a:solidFill>
                <a:latin typeface="Calibri" panose="020F0502020204030204" pitchFamily="34" charset="0"/>
              </a:rPr>
            </a:br>
            <a:r>
              <a:rPr lang="en-US" sz="1800" i="1" dirty="0" smtClean="0">
                <a:latin typeface="Calibri" panose="020F0502020204030204" pitchFamily="34" charset="0"/>
              </a:rPr>
              <a:t/>
            </a:r>
            <a:br>
              <a:rPr lang="en-US" sz="1800" i="1" dirty="0" smtClean="0">
                <a:latin typeface="Calibri" panose="020F0502020204030204" pitchFamily="34" charset="0"/>
              </a:rPr>
            </a:br>
            <a:r>
              <a:rPr lang="en-US" sz="1200" i="1" dirty="0" smtClean="0">
                <a:latin typeface="Calibri" panose="020F0502020204030204" pitchFamily="34" charset="0"/>
              </a:rPr>
              <a:t>P</a:t>
            </a:r>
            <a:endParaRPr lang="en-US" sz="1200" dirty="0" smtClean="0">
              <a:solidFill>
                <a:schemeClr val="bg1"/>
              </a:solidFill>
              <a:latin typeface="Calibri" panose="020F0502020204030204" pitchFamily="34" charset="0"/>
            </a:endParaRPr>
          </a:p>
        </p:txBody>
      </p:sp>
      <p:sp>
        <p:nvSpPr>
          <p:cNvPr id="5" name="TextBox 4"/>
          <p:cNvSpPr txBox="1"/>
          <p:nvPr/>
        </p:nvSpPr>
        <p:spPr>
          <a:xfrm>
            <a:off x="266700" y="5958245"/>
            <a:ext cx="8534400" cy="738664"/>
          </a:xfrm>
          <a:prstGeom prst="rect">
            <a:avLst/>
          </a:prstGeom>
          <a:noFill/>
        </p:spPr>
        <p:txBody>
          <a:bodyPr wrap="square" rtlCol="0">
            <a:spAutoFit/>
          </a:bodyPr>
          <a:lstStyle/>
          <a:p>
            <a:pPr lvl="0"/>
            <a:r>
              <a:rPr lang="en-US" b="1" dirty="0" smtClean="0">
                <a:solidFill>
                  <a:schemeClr val="accent3">
                    <a:lumMod val="85000"/>
                  </a:schemeClr>
                </a:solidFill>
              </a:rPr>
              <a:t>                             </a:t>
            </a:r>
            <a:r>
              <a:rPr lang="en-US" sz="1200" b="1" dirty="0" smtClean="0">
                <a:solidFill>
                  <a:schemeClr val="accent3">
                    <a:lumMod val="85000"/>
                  </a:schemeClr>
                </a:solidFill>
              </a:rPr>
              <a:t>This </a:t>
            </a:r>
            <a:r>
              <a:rPr lang="en-US" sz="1200" b="1" dirty="0">
                <a:solidFill>
                  <a:schemeClr val="accent3">
                    <a:lumMod val="85000"/>
                  </a:schemeClr>
                </a:solidFill>
              </a:rPr>
              <a:t>work is licensed under a  &lt;a </a:t>
            </a:r>
            <a:r>
              <a:rPr lang="en-US" sz="1200" b="1" dirty="0" err="1">
                <a:solidFill>
                  <a:schemeClr val="accent3">
                    <a:lumMod val="85000"/>
                  </a:schemeClr>
                </a:solidFill>
              </a:rPr>
              <a:t>rel</a:t>
            </a:r>
            <a:r>
              <a:rPr lang="en-US" sz="1200" b="1" dirty="0">
                <a:solidFill>
                  <a:schemeClr val="accent3">
                    <a:lumMod val="85000"/>
                  </a:schemeClr>
                </a:solidFill>
              </a:rPr>
              <a:t>="license" </a:t>
            </a:r>
            <a:r>
              <a:rPr lang="en-US" sz="1200" b="1" dirty="0" smtClean="0">
                <a:solidFill>
                  <a:schemeClr val="accent3">
                    <a:lumMod val="85000"/>
                  </a:schemeClr>
                </a:solidFill>
              </a:rPr>
              <a:t> </a:t>
            </a:r>
            <a:r>
              <a:rPr lang="en-US" sz="1200" b="1" dirty="0" err="1" smtClean="0">
                <a:solidFill>
                  <a:schemeClr val="accent3">
                    <a:lumMod val="85000"/>
                  </a:schemeClr>
                </a:solidFill>
              </a:rPr>
              <a:t>href</a:t>
            </a:r>
            <a:r>
              <a:rPr lang="en-US" sz="1200" b="1" dirty="0" smtClean="0">
                <a:solidFill>
                  <a:schemeClr val="accent3">
                    <a:lumMod val="85000"/>
                  </a:schemeClr>
                </a:solidFill>
              </a:rPr>
              <a:t> =    			               		"</a:t>
            </a:r>
            <a:r>
              <a:rPr lang="en-US" sz="1200" b="1" dirty="0">
                <a:solidFill>
                  <a:schemeClr val="accent3">
                    <a:lumMod val="85000"/>
                  </a:schemeClr>
                </a:solidFill>
              </a:rPr>
              <a:t>http://</a:t>
            </a:r>
            <a:r>
              <a:rPr lang="en-US" sz="1200" b="1" dirty="0" smtClean="0">
                <a:solidFill>
                  <a:schemeClr val="accent3">
                    <a:lumMod val="85000"/>
                  </a:schemeClr>
                </a:solidFill>
              </a:rPr>
              <a:t>creativecommons.org/licenses/by-</a:t>
            </a:r>
            <a:r>
              <a:rPr lang="en-US" sz="1200" b="1" dirty="0" err="1" smtClean="0">
                <a:solidFill>
                  <a:schemeClr val="accent3">
                    <a:lumMod val="85000"/>
                  </a:schemeClr>
                </a:solidFill>
              </a:rPr>
              <a:t>nc</a:t>
            </a:r>
            <a:r>
              <a:rPr lang="en-US" sz="1200" b="1" dirty="0" smtClean="0">
                <a:solidFill>
                  <a:schemeClr val="accent3">
                    <a:lumMod val="85000"/>
                  </a:schemeClr>
                </a:solidFill>
              </a:rPr>
              <a:t>-d/2.5/"&gt;  Creative </a:t>
            </a:r>
            <a:r>
              <a:rPr lang="en-US" sz="1200" b="1" dirty="0">
                <a:solidFill>
                  <a:schemeClr val="accent3">
                    <a:lumMod val="85000"/>
                  </a:schemeClr>
                </a:solidFill>
              </a:rPr>
              <a:t>Commons </a:t>
            </a:r>
            <a:r>
              <a:rPr lang="en-US" sz="1200" b="1" dirty="0" smtClean="0">
                <a:solidFill>
                  <a:schemeClr val="accent3">
                    <a:lumMod val="85000"/>
                  </a:schemeClr>
                </a:solidFill>
              </a:rPr>
              <a:t>Attribution-			 </a:t>
            </a:r>
            <a:r>
              <a:rPr lang="en-US" sz="1200" b="1" dirty="0" err="1" smtClean="0">
                <a:solidFill>
                  <a:schemeClr val="accent3">
                    <a:lumMod val="85000"/>
                  </a:schemeClr>
                </a:solidFill>
              </a:rPr>
              <a:t>NonCommercial-NoDerivs</a:t>
            </a:r>
            <a:r>
              <a:rPr lang="en-US" sz="1200" b="1" dirty="0" smtClean="0">
                <a:solidFill>
                  <a:schemeClr val="accent3">
                    <a:lumMod val="85000"/>
                  </a:schemeClr>
                </a:solidFill>
              </a:rPr>
              <a:t> </a:t>
            </a:r>
            <a:r>
              <a:rPr lang="en-US" sz="1200" b="1" dirty="0">
                <a:solidFill>
                  <a:schemeClr val="accent3">
                    <a:lumMod val="85000"/>
                  </a:schemeClr>
                </a:solidFill>
              </a:rPr>
              <a:t>2.5 License&lt;/a&gt;.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6098977"/>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381000" y="457200"/>
            <a:ext cx="8229600" cy="5400675"/>
          </a:xfrm>
        </p:spPr>
        <p:txBody>
          <a:bodyPr/>
          <a:lstStyle/>
          <a:p>
            <a:pPr eaLnBrk="1" hangingPunct="1">
              <a:lnSpc>
                <a:spcPct val="90000"/>
              </a:lnSpc>
              <a:buClr>
                <a:schemeClr val="tx1"/>
              </a:buClr>
              <a:buFont typeface="Wingdings" pitchFamily="2" charset="2"/>
              <a:buNone/>
              <a:defRPr/>
            </a:pPr>
            <a:r>
              <a:rPr lang="en-US" sz="2800" dirty="0" smtClean="0">
                <a:solidFill>
                  <a:schemeClr val="bg1"/>
                </a:solidFill>
              </a:rPr>
              <a:t> </a:t>
            </a:r>
            <a:r>
              <a:rPr lang="en-US" sz="2800" b="1" dirty="0" smtClean="0">
                <a:solidFill>
                  <a:schemeClr val="hlink"/>
                </a:solidFill>
                <a:effectLst/>
              </a:rPr>
              <a:t>Economic implications of public goods for the organization of scientific research activities</a:t>
            </a:r>
            <a:r>
              <a:rPr lang="en-US" sz="2800" dirty="0" smtClean="0">
                <a:solidFill>
                  <a:schemeClr val="hlink"/>
                </a:solidFill>
                <a:effectLst/>
              </a:rPr>
              <a:t>:</a:t>
            </a:r>
          </a:p>
          <a:p>
            <a:pPr eaLnBrk="1" hangingPunct="1">
              <a:lnSpc>
                <a:spcPct val="90000"/>
              </a:lnSpc>
              <a:buClr>
                <a:schemeClr val="tx1"/>
              </a:buClr>
              <a:buFont typeface="Wingdings" pitchFamily="2" charset="2"/>
              <a:buNone/>
              <a:defRPr/>
            </a:pPr>
            <a:endParaRPr lang="en-US" sz="2000" dirty="0" smtClean="0">
              <a:solidFill>
                <a:schemeClr val="bg1"/>
              </a:solidFill>
              <a:effectLst/>
            </a:endParaRPr>
          </a:p>
          <a:p>
            <a:pPr lvl="1" eaLnBrk="1" hangingPunct="1">
              <a:lnSpc>
                <a:spcPct val="90000"/>
              </a:lnSpc>
              <a:buFont typeface="Wingdings" pitchFamily="2" charset="2"/>
              <a:buChar char="q"/>
              <a:defRPr/>
            </a:pPr>
            <a:r>
              <a:rPr lang="en-US" dirty="0" smtClean="0">
                <a:solidFill>
                  <a:schemeClr val="bg1"/>
                </a:solidFill>
                <a:effectLst/>
              </a:rPr>
              <a:t>Competitive markets fail to allocate ‘public goods’ efficiently, due to </a:t>
            </a:r>
          </a:p>
          <a:p>
            <a:pPr lvl="2" eaLnBrk="1" hangingPunct="1">
              <a:lnSpc>
                <a:spcPct val="90000"/>
              </a:lnSpc>
              <a:buClr>
                <a:schemeClr val="tx1"/>
              </a:buClr>
              <a:buFontTx/>
              <a:buBlip>
                <a:blip r:embed="rId3"/>
              </a:buBlip>
              <a:defRPr/>
            </a:pPr>
            <a:r>
              <a:rPr lang="en-US" dirty="0" smtClean="0">
                <a:solidFill>
                  <a:schemeClr val="bg1"/>
                </a:solidFill>
                <a:effectLst/>
              </a:rPr>
              <a:t>‘transactions externalities’ – try to sell a secret for its full information value</a:t>
            </a:r>
          </a:p>
          <a:p>
            <a:pPr lvl="2" eaLnBrk="1" hangingPunct="1">
              <a:lnSpc>
                <a:spcPct val="90000"/>
              </a:lnSpc>
              <a:buClr>
                <a:schemeClr val="tx1"/>
              </a:buClr>
              <a:buFontTx/>
              <a:buBlip>
                <a:blip r:embed="rId3"/>
              </a:buBlip>
              <a:defRPr/>
            </a:pPr>
            <a:r>
              <a:rPr lang="en-US" dirty="0" smtClean="0">
                <a:solidFill>
                  <a:schemeClr val="bg1"/>
                </a:solidFill>
                <a:effectLst/>
              </a:rPr>
              <a:t>possibilities for ‘free-riding’ – full demand isn’t revealed</a:t>
            </a:r>
          </a:p>
          <a:p>
            <a:pPr lvl="1" eaLnBrk="1" hangingPunct="1">
              <a:lnSpc>
                <a:spcPct val="90000"/>
              </a:lnSpc>
              <a:buFont typeface="Wingdings" pitchFamily="2" charset="2"/>
              <a:buChar char="q"/>
              <a:defRPr/>
            </a:pPr>
            <a:r>
              <a:rPr lang="en-US" dirty="0" smtClean="0">
                <a:solidFill>
                  <a:schemeClr val="bg1"/>
                </a:solidFill>
                <a:effectLst/>
              </a:rPr>
              <a:t>Competitive pricing (at incremental cost) leaves most (fixed) costs uncovered, even at large scale</a:t>
            </a:r>
          </a:p>
          <a:p>
            <a:pPr lvl="1" eaLnBrk="1" hangingPunct="1">
              <a:lnSpc>
                <a:spcPct val="90000"/>
              </a:lnSpc>
              <a:buFont typeface="Wingdings" pitchFamily="2" charset="2"/>
              <a:buChar char="q"/>
              <a:defRPr/>
            </a:pPr>
            <a:r>
              <a:rPr lang="en-US" dirty="0" smtClean="0">
                <a:solidFill>
                  <a:schemeClr val="bg1"/>
                </a:solidFill>
                <a:effectLst/>
              </a:rPr>
              <a:t>external use benefits (from ‘spillovers’) not properly valued by private willingness-to-pay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250825" y="333375"/>
            <a:ext cx="8642350" cy="6219825"/>
          </a:xfrm>
          <a:noFill/>
        </p:spPr>
        <p:txBody>
          <a:bodyPr/>
          <a:lstStyle/>
          <a:p>
            <a:pPr indent="0" eaLnBrk="1" hangingPunct="1">
              <a:lnSpc>
                <a:spcPct val="80000"/>
              </a:lnSpc>
              <a:buClr>
                <a:schemeClr val="tx1"/>
              </a:buClr>
              <a:buFont typeface="Wingdings" pitchFamily="2" charset="2"/>
              <a:buNone/>
            </a:pPr>
            <a:r>
              <a:rPr lang="en-US" sz="2800" dirty="0" smtClean="0">
                <a:solidFill>
                  <a:schemeClr val="hlink"/>
                </a:solidFill>
                <a:effectLst/>
              </a:rPr>
              <a:t>Classic economic analysis in “public finance” identifies three solutions for the problem of providing “public goods” (e.g., water and lighting utilities)</a:t>
            </a:r>
            <a:endParaRPr lang="en-US" sz="2400" dirty="0" smtClean="0">
              <a:solidFill>
                <a:schemeClr val="hlink"/>
              </a:solidFill>
              <a:effectLst/>
            </a:endParaRPr>
          </a:p>
          <a:p>
            <a:pPr lvl="2" eaLnBrk="1" hangingPunct="1">
              <a:lnSpc>
                <a:spcPct val="80000"/>
              </a:lnSpc>
              <a:buFont typeface="Wingdings" pitchFamily="2" charset="2"/>
              <a:buChar char="q"/>
            </a:pPr>
            <a:r>
              <a:rPr lang="en-US" dirty="0" smtClean="0">
                <a:solidFill>
                  <a:schemeClr val="bg1"/>
                </a:solidFill>
                <a:effectLst/>
              </a:rPr>
              <a:t> 	 tax-financed subsidies 	</a:t>
            </a:r>
          </a:p>
          <a:p>
            <a:pPr lvl="2" eaLnBrk="1" hangingPunct="1">
              <a:lnSpc>
                <a:spcPct val="80000"/>
              </a:lnSpc>
              <a:buFont typeface="Wingdings" pitchFamily="2" charset="2"/>
              <a:buChar char="q"/>
            </a:pPr>
            <a:r>
              <a:rPr lang="en-US" dirty="0" smtClean="0">
                <a:solidFill>
                  <a:schemeClr val="bg1"/>
                </a:solidFill>
                <a:effectLst/>
              </a:rPr>
              <a:t>         monopoly </a:t>
            </a:r>
          </a:p>
          <a:p>
            <a:pPr lvl="2" eaLnBrk="1" hangingPunct="1">
              <a:lnSpc>
                <a:spcPct val="80000"/>
              </a:lnSpc>
              <a:buFont typeface="Wingdings" pitchFamily="2" charset="2"/>
              <a:buChar char="q"/>
            </a:pPr>
            <a:r>
              <a:rPr lang="en-US" dirty="0" smtClean="0">
                <a:solidFill>
                  <a:schemeClr val="bg1"/>
                </a:solidFill>
                <a:effectLst/>
              </a:rPr>
              <a:t>         direct public provision.</a:t>
            </a:r>
          </a:p>
          <a:p>
            <a:pPr lvl="2" eaLnBrk="1" hangingPunct="1">
              <a:lnSpc>
                <a:spcPct val="80000"/>
              </a:lnSpc>
              <a:buFont typeface="Wingdings" pitchFamily="2" charset="2"/>
              <a:buNone/>
            </a:pPr>
            <a:endParaRPr lang="en-US" dirty="0" smtClean="0">
              <a:solidFill>
                <a:schemeClr val="bg1"/>
              </a:solidFill>
              <a:effectLst/>
            </a:endParaRPr>
          </a:p>
          <a:p>
            <a:pPr eaLnBrk="1" hangingPunct="1">
              <a:lnSpc>
                <a:spcPct val="80000"/>
              </a:lnSpc>
              <a:buClr>
                <a:schemeClr val="tx1"/>
              </a:buClr>
              <a:buFont typeface="Wingdings" pitchFamily="2" charset="2"/>
              <a:buNone/>
            </a:pPr>
            <a:r>
              <a:rPr lang="en-US" sz="2400" i="1" dirty="0" smtClean="0">
                <a:solidFill>
                  <a:schemeClr val="hlink"/>
                </a:solidFill>
                <a:effectLst/>
              </a:rPr>
              <a:t>	Correspondingly, we identify:</a:t>
            </a:r>
          </a:p>
          <a:p>
            <a:pPr eaLnBrk="1" hangingPunct="1">
              <a:lnSpc>
                <a:spcPct val="80000"/>
              </a:lnSpc>
              <a:buClr>
                <a:schemeClr val="tx1"/>
              </a:buClr>
              <a:buFont typeface="Wingdings" pitchFamily="2" charset="2"/>
              <a:buNone/>
            </a:pPr>
            <a:endParaRPr lang="en-US" sz="1400" i="1" dirty="0" smtClean="0">
              <a:solidFill>
                <a:schemeClr val="hlink"/>
              </a:solidFill>
              <a:effectLst/>
            </a:endParaRPr>
          </a:p>
          <a:p>
            <a:pPr eaLnBrk="1" hangingPunct="1">
              <a:lnSpc>
                <a:spcPct val="80000"/>
              </a:lnSpc>
              <a:buClr>
                <a:schemeClr val="tx1"/>
              </a:buClr>
              <a:buFont typeface="Wingdings" pitchFamily="2" charset="2"/>
              <a:buChar char="w"/>
            </a:pPr>
            <a:r>
              <a:rPr lang="en-US" sz="2800" i="1" dirty="0" smtClean="0">
                <a:solidFill>
                  <a:schemeClr val="bg1"/>
                </a:solidFill>
                <a:effectLst/>
              </a:rPr>
              <a:t>“</a:t>
            </a:r>
            <a:r>
              <a:rPr lang="en-US" sz="2800" b="1" i="1" dirty="0" smtClean="0">
                <a:solidFill>
                  <a:schemeClr val="bg1"/>
                </a:solidFill>
                <a:effectLst/>
              </a:rPr>
              <a:t>The 3 P’s</a:t>
            </a:r>
            <a:r>
              <a:rPr lang="en-US" sz="2800" i="1" dirty="0" smtClean="0">
                <a:solidFill>
                  <a:schemeClr val="bg1"/>
                </a:solidFill>
                <a:effectLst/>
              </a:rPr>
              <a:t>” -- </a:t>
            </a:r>
            <a:r>
              <a:rPr lang="en-US" sz="2800" dirty="0" smtClean="0">
                <a:solidFill>
                  <a:schemeClr val="bg1"/>
                </a:solidFill>
                <a:effectLst/>
              </a:rPr>
              <a:t>co-existing institutionalized</a:t>
            </a:r>
            <a:r>
              <a:rPr lang="en-US" sz="2800" i="1" dirty="0" smtClean="0">
                <a:solidFill>
                  <a:schemeClr val="bg1"/>
                </a:solidFill>
                <a:effectLst/>
              </a:rPr>
              <a:t> </a:t>
            </a:r>
            <a:r>
              <a:rPr lang="en-US" sz="2800" dirty="0" smtClean="0">
                <a:solidFill>
                  <a:schemeClr val="bg1"/>
                </a:solidFill>
                <a:effectLst/>
              </a:rPr>
              <a:t>solutions for the problems posed by information-goods</a:t>
            </a:r>
            <a:r>
              <a:rPr lang="en-US" sz="2800" dirty="0" smtClean="0">
                <a:solidFill>
                  <a:schemeClr val="hlink"/>
                </a:solidFill>
                <a:effectLst/>
              </a:rPr>
              <a:t>:</a:t>
            </a:r>
          </a:p>
          <a:p>
            <a:pPr eaLnBrk="1" hangingPunct="1">
              <a:lnSpc>
                <a:spcPct val="80000"/>
              </a:lnSpc>
              <a:buClr>
                <a:schemeClr val="tx1"/>
              </a:buClr>
              <a:buFont typeface="Wingdings" pitchFamily="2" charset="2"/>
              <a:buNone/>
            </a:pPr>
            <a:endParaRPr lang="en-US" sz="2800" i="1" dirty="0" smtClean="0">
              <a:solidFill>
                <a:schemeClr val="hlink"/>
              </a:solidFill>
              <a:effectLst/>
            </a:endParaRPr>
          </a:p>
          <a:p>
            <a:pPr lvl="2" eaLnBrk="1" hangingPunct="1">
              <a:lnSpc>
                <a:spcPct val="80000"/>
              </a:lnSpc>
              <a:buClr>
                <a:schemeClr val="tx1"/>
              </a:buClr>
            </a:pPr>
            <a:r>
              <a:rPr lang="en-US" sz="1600" i="1" dirty="0" smtClean="0">
                <a:solidFill>
                  <a:schemeClr val="bg1"/>
                </a:solidFill>
                <a:effectLst/>
              </a:rPr>
              <a:t> </a:t>
            </a:r>
            <a:r>
              <a:rPr lang="en-US" b="1" i="1" dirty="0" smtClean="0">
                <a:solidFill>
                  <a:schemeClr val="bg1"/>
                </a:solidFill>
                <a:effectLst/>
              </a:rPr>
              <a:t>Patronage</a:t>
            </a:r>
            <a:r>
              <a:rPr lang="en-US" i="1" dirty="0" smtClean="0">
                <a:solidFill>
                  <a:schemeClr val="bg1"/>
                </a:solidFill>
                <a:effectLst/>
              </a:rPr>
              <a:t> </a:t>
            </a:r>
            <a:r>
              <a:rPr lang="en-US" dirty="0" smtClean="0">
                <a:solidFill>
                  <a:schemeClr val="bg1"/>
                </a:solidFill>
                <a:effectLst/>
              </a:rPr>
              <a:t>– and the ‘open science’ reward system</a:t>
            </a:r>
          </a:p>
          <a:p>
            <a:pPr lvl="2" eaLnBrk="1" hangingPunct="1">
              <a:lnSpc>
                <a:spcPct val="80000"/>
              </a:lnSpc>
              <a:buClr>
                <a:schemeClr val="tx1"/>
              </a:buClr>
            </a:pPr>
            <a:r>
              <a:rPr lang="en-US" dirty="0" smtClean="0">
                <a:solidFill>
                  <a:schemeClr val="bg1"/>
                </a:solidFill>
                <a:effectLst/>
              </a:rPr>
              <a:t> </a:t>
            </a:r>
            <a:r>
              <a:rPr lang="en-US" b="1" i="1" dirty="0" smtClean="0">
                <a:solidFill>
                  <a:schemeClr val="bg1"/>
                </a:solidFill>
                <a:effectLst/>
              </a:rPr>
              <a:t>Property </a:t>
            </a:r>
            <a:r>
              <a:rPr lang="en-US" i="1" dirty="0" smtClean="0">
                <a:solidFill>
                  <a:schemeClr val="bg1"/>
                </a:solidFill>
                <a:effectLst/>
              </a:rPr>
              <a:t>—  </a:t>
            </a:r>
            <a:r>
              <a:rPr lang="en-US" dirty="0" smtClean="0">
                <a:solidFill>
                  <a:schemeClr val="bg1"/>
                </a:solidFill>
                <a:effectLst/>
              </a:rPr>
              <a:t>IPR monopoly rights</a:t>
            </a:r>
          </a:p>
          <a:p>
            <a:pPr lvl="2" eaLnBrk="1" hangingPunct="1">
              <a:lnSpc>
                <a:spcPct val="80000"/>
              </a:lnSpc>
              <a:buClr>
                <a:schemeClr val="tx1"/>
              </a:buClr>
            </a:pPr>
            <a:r>
              <a:rPr lang="en-US" dirty="0" smtClean="0">
                <a:solidFill>
                  <a:schemeClr val="bg1"/>
                </a:solidFill>
                <a:effectLst/>
              </a:rPr>
              <a:t> </a:t>
            </a:r>
            <a:r>
              <a:rPr lang="en-US" b="1" i="1" dirty="0" smtClean="0">
                <a:solidFill>
                  <a:schemeClr val="bg1"/>
                </a:solidFill>
                <a:effectLst/>
              </a:rPr>
              <a:t>Procurement -- </a:t>
            </a:r>
            <a:r>
              <a:rPr lang="en-US" dirty="0" smtClean="0">
                <a:solidFill>
                  <a:schemeClr val="bg1"/>
                </a:solidFill>
                <a:effectLst/>
              </a:rPr>
              <a:t>public production and/or “sourcing”</a:t>
            </a:r>
            <a:r>
              <a:rPr lang="en-US" sz="1800" dirty="0" smtClean="0">
                <a:solidFill>
                  <a:schemeClr val="bg1"/>
                </a:solidFill>
                <a:effectLst/>
              </a:rPr>
              <a:t> </a:t>
            </a:r>
            <a:endParaRPr lang="en-US" sz="1600" dirty="0" smtClean="0">
              <a:solidFill>
                <a:schemeClr val="bg1"/>
              </a:solidFill>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27088" y="406400"/>
            <a:ext cx="7416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GB" dirty="0">
              <a:solidFill>
                <a:schemeClr val="bg1"/>
              </a:solidFill>
            </a:endParaRPr>
          </a:p>
        </p:txBody>
      </p:sp>
      <p:sp>
        <p:nvSpPr>
          <p:cNvPr id="22531" name="Text Box 3"/>
          <p:cNvSpPr txBox="1">
            <a:spLocks noChangeArrowheads="1"/>
          </p:cNvSpPr>
          <p:nvPr/>
        </p:nvSpPr>
        <p:spPr bwMode="auto">
          <a:xfrm>
            <a:off x="684213" y="406400"/>
            <a:ext cx="7848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GB" dirty="0">
              <a:solidFill>
                <a:schemeClr val="bg1"/>
              </a:solidFill>
            </a:endParaRPr>
          </a:p>
        </p:txBody>
      </p:sp>
      <p:graphicFrame>
        <p:nvGraphicFramePr>
          <p:cNvPr id="22532" name="Object 4"/>
          <p:cNvGraphicFramePr>
            <a:graphicFrameLocks noChangeAspect="1"/>
          </p:cNvGraphicFramePr>
          <p:nvPr/>
        </p:nvGraphicFramePr>
        <p:xfrm>
          <a:off x="914400" y="533400"/>
          <a:ext cx="7296150" cy="5832475"/>
        </p:xfrm>
        <a:graphic>
          <a:graphicData uri="http://schemas.openxmlformats.org/presentationml/2006/ole">
            <mc:AlternateContent xmlns:mc="http://schemas.openxmlformats.org/markup-compatibility/2006">
              <mc:Choice xmlns:v="urn:schemas-microsoft-com:vml" Requires="v">
                <p:oleObj spid="_x0000_s22567" name="Picture" r:id="rId4" imgW="5281002" imgH="4202284" progId="Word.Picture.8">
                  <p:embed/>
                </p:oleObj>
              </mc:Choice>
              <mc:Fallback>
                <p:oleObj name="Picture" r:id="rId4" imgW="5281002" imgH="4202284"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33400"/>
                        <a:ext cx="7296150" cy="5832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409780"/>
            <a:ext cx="8582025" cy="597535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l">
              <a:buSzPct val="120000"/>
              <a:defRPr/>
            </a:pPr>
            <a:r>
              <a:rPr lang="en-GB" sz="2800" i="1" dirty="0">
                <a:solidFill>
                  <a:schemeClr val="accent1">
                    <a:lumMod val="40000"/>
                    <a:lumOff val="60000"/>
                  </a:schemeClr>
                </a:solidFill>
              </a:rPr>
              <a:t>Q </a:t>
            </a:r>
            <a:r>
              <a:rPr lang="en-GB" sz="2800" i="1" dirty="0" smtClean="0">
                <a:solidFill>
                  <a:schemeClr val="accent1">
                    <a:lumMod val="40000"/>
                    <a:lumOff val="60000"/>
                  </a:schemeClr>
                </a:solidFill>
              </a:rPr>
              <a:t>1: </a:t>
            </a:r>
            <a:r>
              <a:rPr kumimoji="0" lang="en-US" sz="2800" b="1" i="1" u="none" strike="noStrike" kern="0" cap="none" spc="0" normalizeH="0" baseline="0" noProof="0" dirty="0" smtClean="0">
                <a:ln>
                  <a:noFill/>
                </a:ln>
                <a:solidFill>
                  <a:schemeClr val="accent1">
                    <a:lumMod val="40000"/>
                    <a:lumOff val="60000"/>
                  </a:schemeClr>
                </a:solidFill>
                <a:effectLst/>
                <a:uLnTx/>
                <a:uFillTx/>
                <a:latin typeface="Arial"/>
                <a:ea typeface="+mj-ea"/>
                <a:cs typeface="+mj-cs"/>
              </a:rPr>
              <a:t>What is special about the open science mode of organizing research that justifies it being</a:t>
            </a:r>
            <a:r>
              <a:rPr kumimoji="0" lang="en-US" sz="2800" b="1" i="1" u="none" strike="noStrike" kern="0" cap="none" spc="0" normalizeH="0" noProof="0" dirty="0" smtClean="0">
                <a:ln>
                  <a:noFill/>
                </a:ln>
                <a:solidFill>
                  <a:schemeClr val="accent1">
                    <a:lumMod val="40000"/>
                    <a:lumOff val="60000"/>
                  </a:schemeClr>
                </a:solidFill>
                <a:effectLst/>
                <a:uLnTx/>
                <a:uFillTx/>
                <a:latin typeface="Arial"/>
                <a:ea typeface="+mj-ea"/>
                <a:cs typeface="+mj-cs"/>
              </a:rPr>
              <a:t> </a:t>
            </a:r>
            <a:r>
              <a:rPr kumimoji="0" lang="en-US" sz="2800" b="1" i="1" u="none" strike="noStrike" kern="0" cap="none" spc="0" normalizeH="0" baseline="0" noProof="0" dirty="0" smtClean="0">
                <a:ln>
                  <a:noFill/>
                </a:ln>
                <a:solidFill>
                  <a:schemeClr val="accent1">
                    <a:lumMod val="40000"/>
                    <a:lumOff val="60000"/>
                  </a:schemeClr>
                </a:solidFill>
                <a:effectLst/>
                <a:uLnTx/>
                <a:uFillTx/>
                <a:latin typeface="Arial"/>
                <a:ea typeface="+mj-ea"/>
                <a:cs typeface="+mj-cs"/>
              </a:rPr>
              <a:t>supported  by (State or Private) patronage?</a:t>
            </a:r>
            <a:r>
              <a:rPr kumimoji="0" lang="en-US" sz="1400" b="0" i="0" u="none" strike="noStrike" kern="0" cap="none" spc="0" normalizeH="0" baseline="0" noProof="0" dirty="0" smtClean="0">
                <a:ln>
                  <a:noFill/>
                </a:ln>
                <a:solidFill>
                  <a:srgbClr val="000000"/>
                </a:solidFill>
                <a:effectLst/>
                <a:uLnTx/>
                <a:uFillTx/>
                <a:latin typeface="Arial"/>
                <a:ea typeface="+mj-ea"/>
                <a:cs typeface="+mj-cs"/>
              </a:rPr>
              <a:t> b7</a:t>
            </a:r>
            <a:r>
              <a:rPr kumimoji="0" lang="en-US" sz="2400" b="0" i="0" u="none" strike="noStrike" kern="0" cap="none" spc="0" normalizeH="0" baseline="0" noProof="0" dirty="0" smtClean="0">
                <a:ln>
                  <a:noFill/>
                </a:ln>
                <a:solidFill>
                  <a:srgbClr val="000000"/>
                </a:solidFill>
                <a:effectLst/>
                <a:uLnTx/>
                <a:uFillTx/>
                <a:latin typeface="Arial"/>
                <a:ea typeface="+mj-ea"/>
                <a:cs typeface="+mj-cs"/>
              </a:rPr>
              <a:t/>
            </a:r>
            <a:br>
              <a:rPr kumimoji="0" lang="en-US" sz="2400" b="0" i="0" u="none" strike="noStrike" kern="0" cap="none" spc="0" normalizeH="0" baseline="0" noProof="0" dirty="0" smtClean="0">
                <a:ln>
                  <a:noFill/>
                </a:ln>
                <a:solidFill>
                  <a:srgbClr val="000000"/>
                </a:solidFill>
                <a:effectLst/>
                <a:uLnTx/>
                <a:uFillTx/>
                <a:latin typeface="Arial"/>
                <a:ea typeface="+mj-ea"/>
                <a:cs typeface="+mj-cs"/>
              </a:rPr>
            </a:br>
            <a:r>
              <a:rPr kumimoji="0" lang="en-US" sz="2800" b="0" i="0" u="none" strike="noStrike" kern="0" cap="none" spc="0" normalizeH="0" baseline="0" noProof="0" dirty="0" smtClean="0">
                <a:ln>
                  <a:noFill/>
                </a:ln>
                <a:solidFill>
                  <a:srgbClr val="FFFFFF"/>
                </a:solidFill>
                <a:effectLst/>
                <a:uLnTx/>
                <a:uFillTx/>
                <a:latin typeface="Arial"/>
                <a:ea typeface="+mj-ea"/>
                <a:cs typeface="+mj-cs"/>
              </a:rPr>
              <a:t>The cooperative (open) mode is</a:t>
            </a:r>
            <a:r>
              <a:rPr kumimoji="0" lang="en-US" sz="2800" b="0" i="0" u="none" strike="noStrike" kern="0" cap="none" spc="0" normalizeH="0" noProof="0" dirty="0" smtClean="0">
                <a:ln>
                  <a:noFill/>
                </a:ln>
                <a:solidFill>
                  <a:srgbClr val="FFFFFF"/>
                </a:solidFill>
                <a:effectLst/>
                <a:uLnTx/>
                <a:uFillTx/>
                <a:latin typeface="Arial"/>
                <a:ea typeface="+mj-ea"/>
                <a:cs typeface="+mj-cs"/>
              </a:rPr>
              <a:t> especially functional</a:t>
            </a:r>
            <a:r>
              <a:rPr kumimoji="0" lang="en-US" sz="2800" b="0" i="0" u="none" strike="noStrike" kern="0" cap="none" spc="0" normalizeH="0" baseline="0" noProof="0" dirty="0" smtClean="0">
                <a:ln>
                  <a:noFill/>
                </a:ln>
                <a:solidFill>
                  <a:srgbClr val="FFFFFF"/>
                </a:solidFill>
                <a:effectLst/>
                <a:uLnTx/>
                <a:uFillTx/>
                <a:latin typeface="Arial"/>
                <a:ea typeface="+mj-ea"/>
                <a:cs typeface="+mj-cs"/>
              </a:rPr>
              <a:t> – it promotes the rapid cumulative process of advancing reliable knowledge :</a:t>
            </a:r>
            <a:r>
              <a:rPr kumimoji="0" lang="en-US" sz="2400" b="1" i="0" u="none" strike="noStrike" kern="0" cap="none" spc="0" normalizeH="0" baseline="0" noProof="0" dirty="0" smtClean="0">
                <a:ln>
                  <a:noFill/>
                </a:ln>
                <a:solidFill>
                  <a:srgbClr val="FFFFFF"/>
                </a:solidFill>
                <a:effectLst/>
                <a:uLnTx/>
                <a:uFillTx/>
                <a:latin typeface="Arial"/>
                <a:ea typeface="+mj-ea"/>
                <a:cs typeface="+mj-cs"/>
              </a:rPr>
              <a:t/>
            </a:r>
            <a:br>
              <a:rPr kumimoji="0" lang="en-US" sz="2400" b="1" i="0" u="none" strike="noStrike" kern="0" cap="none" spc="0" normalizeH="0" baseline="0" noProof="0" dirty="0" smtClean="0">
                <a:ln>
                  <a:noFill/>
                </a:ln>
                <a:solidFill>
                  <a:srgbClr val="FFFFFF"/>
                </a:solidFill>
                <a:effectLst/>
                <a:uLnTx/>
                <a:uFillTx/>
                <a:latin typeface="Arial"/>
                <a:ea typeface="+mj-ea"/>
                <a:cs typeface="+mj-cs"/>
              </a:rPr>
            </a:br>
            <a:r>
              <a:rPr kumimoji="0" lang="en-US" sz="2000" b="1" i="1" u="none" strike="noStrike" kern="0" cap="none" spc="0" normalizeH="0" baseline="0" noProof="0" dirty="0" smtClean="0">
                <a:ln>
                  <a:noFill/>
                </a:ln>
                <a:solidFill>
                  <a:srgbClr val="FFFFFF"/>
                </a:solidFill>
                <a:effectLst/>
                <a:uLnTx/>
                <a:uFillTx/>
                <a:latin typeface="Arial"/>
                <a:ea typeface="+mj-ea"/>
                <a:cs typeface="+mj-cs"/>
              </a:rPr>
              <a:t/>
            </a:r>
            <a:br>
              <a:rPr kumimoji="0" lang="en-US" sz="2000" b="1" i="1" u="none" strike="noStrike" kern="0" cap="none" spc="0" normalizeH="0" baseline="0" noProof="0" dirty="0" smtClean="0">
                <a:ln>
                  <a:noFill/>
                </a:ln>
                <a:solidFill>
                  <a:srgbClr val="FFFFFF"/>
                </a:solidFill>
                <a:effectLst/>
                <a:uLnTx/>
                <a:uFillTx/>
                <a:latin typeface="Arial"/>
                <a:ea typeface="+mj-ea"/>
                <a:cs typeface="+mj-cs"/>
              </a:rPr>
            </a:br>
            <a:r>
              <a:rPr kumimoji="0" lang="en-US" sz="2000" b="1" i="1" u="none" strike="noStrike" kern="0" cap="none" spc="0" normalizeH="0" baseline="0" noProof="0" dirty="0" smtClean="0">
                <a:ln>
                  <a:noFill/>
                </a:ln>
                <a:solidFill>
                  <a:srgbClr val="FFFFFF"/>
                </a:solidFill>
                <a:effectLst/>
                <a:uLnTx/>
                <a:uFillTx/>
                <a:latin typeface="Arial"/>
                <a:ea typeface="+mj-ea"/>
                <a:cs typeface="+mj-cs"/>
              </a:rPr>
              <a:t>   </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A</a:t>
            </a:r>
            <a:r>
              <a:rPr kumimoji="0" lang="en-US" sz="2000" b="1" i="1" u="none" strike="noStrike" kern="0" cap="none" spc="0" normalizeH="0" baseline="0" noProof="0" dirty="0" smtClean="0">
                <a:ln>
                  <a:noFill/>
                </a:ln>
                <a:solidFill>
                  <a:srgbClr val="FFFFFF"/>
                </a:solidFill>
                <a:effectLst/>
                <a:uLnTx/>
                <a:uFillTx/>
                <a:latin typeface="Arial"/>
                <a:ea typeface="+mj-ea"/>
                <a:cs typeface="+mj-cs"/>
              </a:rPr>
              <a:t> </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“collegiate reputational reward structure” (CRRS) provides incentives and signals for agents’ effort allocation decisions</a:t>
            </a:r>
            <a:br>
              <a:rPr kumimoji="0" lang="en-US" sz="2000" b="0" i="0" u="none" strike="noStrike" kern="0" cap="none" spc="0" normalizeH="0" baseline="0" noProof="0" dirty="0" smtClean="0">
                <a:ln>
                  <a:noFill/>
                </a:ln>
                <a:solidFill>
                  <a:srgbClr val="FFFFFF"/>
                </a:solidFill>
                <a:effectLst/>
                <a:uLnTx/>
                <a:uFillTx/>
                <a:latin typeface="Arial"/>
                <a:ea typeface="+mj-ea"/>
                <a:cs typeface="+mj-cs"/>
              </a:rPr>
            </a:br>
            <a:r>
              <a:rPr kumimoji="0" lang="en-US" sz="2000" b="0" i="0" u="none" strike="noStrike" kern="0" cap="none" spc="0" normalizeH="0" baseline="0" noProof="0" dirty="0" smtClean="0">
                <a:ln>
                  <a:noFill/>
                </a:ln>
                <a:solidFill>
                  <a:srgbClr val="FFFFFF"/>
                </a:solidFill>
                <a:effectLst/>
                <a:uLnTx/>
                <a:uFillTx/>
                <a:latin typeface="Arial"/>
                <a:ea typeface="+mj-ea"/>
                <a:cs typeface="+mj-cs"/>
              </a:rPr>
              <a:t/>
            </a:r>
            <a:br>
              <a:rPr kumimoji="0" lang="en-US" sz="2000" b="0" i="0" u="none" strike="noStrike" kern="0" cap="none" spc="0" normalizeH="0" baseline="0" noProof="0" dirty="0" smtClean="0">
                <a:ln>
                  <a:noFill/>
                </a:ln>
                <a:solidFill>
                  <a:srgbClr val="FFFFFF"/>
                </a:solidFill>
                <a:effectLst/>
                <a:uLnTx/>
                <a:uFillTx/>
                <a:latin typeface="Arial"/>
                <a:ea typeface="+mj-ea"/>
                <a:cs typeface="+mj-cs"/>
              </a:rPr>
            </a:br>
            <a:r>
              <a:rPr kumimoji="0" lang="en-US" sz="2000" b="0" i="0" u="none" strike="noStrike" kern="0" cap="none" spc="0" normalizeH="0" baseline="0" noProof="0" dirty="0" smtClean="0">
                <a:ln>
                  <a:noFill/>
                </a:ln>
                <a:solidFill>
                  <a:srgbClr val="FFFFFF"/>
                </a:solidFill>
                <a:effectLst/>
                <a:uLnTx/>
                <a:uFillTx/>
                <a:latin typeface="Arial"/>
                <a:ea typeface="+mj-ea"/>
                <a:cs typeface="+mj-cs"/>
              </a:rPr>
              <a:t>   A researcher’s reputational standing is based on the peer community’s acknowledgement of the validity of claims to “priority of discovery”</a:t>
            </a:r>
            <a:br>
              <a:rPr kumimoji="0" lang="en-US" sz="2000" b="0" i="0" u="none" strike="noStrike" kern="0" cap="none" spc="0" normalizeH="0" baseline="0" noProof="0" dirty="0" smtClean="0">
                <a:ln>
                  <a:noFill/>
                </a:ln>
                <a:solidFill>
                  <a:srgbClr val="FFFFFF"/>
                </a:solidFill>
                <a:effectLst/>
                <a:uLnTx/>
                <a:uFillTx/>
                <a:latin typeface="Arial"/>
                <a:ea typeface="+mj-ea"/>
                <a:cs typeface="+mj-cs"/>
              </a:rPr>
            </a:br>
            <a:r>
              <a:rPr kumimoji="0" lang="en-US" sz="2000" b="0" i="0" u="none" strike="noStrike" kern="0" cap="none" spc="0" normalizeH="0" baseline="0" noProof="0" dirty="0" smtClean="0">
                <a:ln>
                  <a:noFill/>
                </a:ln>
                <a:solidFill>
                  <a:srgbClr val="FFFFFF"/>
                </a:solidFill>
                <a:effectLst/>
                <a:uLnTx/>
                <a:uFillTx/>
                <a:latin typeface="Arial"/>
                <a:ea typeface="+mj-ea"/>
                <a:cs typeface="+mj-cs"/>
              </a:rPr>
              <a:t/>
            </a:r>
            <a:br>
              <a:rPr kumimoji="0" lang="en-US" sz="2000" b="0" i="0" u="none" strike="noStrike" kern="0" cap="none" spc="0" normalizeH="0" baseline="0" noProof="0" dirty="0" smtClean="0">
                <a:ln>
                  <a:noFill/>
                </a:ln>
                <a:solidFill>
                  <a:srgbClr val="FFFFFF"/>
                </a:solidFill>
                <a:effectLst/>
                <a:uLnTx/>
                <a:uFillTx/>
                <a:latin typeface="Arial"/>
                <a:ea typeface="+mj-ea"/>
                <a:cs typeface="+mj-cs"/>
              </a:rPr>
            </a:br>
            <a:r>
              <a:rPr kumimoji="0" lang="en-US" sz="2000" b="0" i="0" u="none" strike="noStrike" kern="0" cap="none" spc="0" normalizeH="0" baseline="0" noProof="0" dirty="0" smtClean="0">
                <a:ln>
                  <a:noFill/>
                </a:ln>
                <a:solidFill>
                  <a:srgbClr val="FFFFFF"/>
                </a:solidFill>
                <a:effectLst/>
                <a:uLnTx/>
                <a:uFillTx/>
                <a:latin typeface="Arial"/>
                <a:ea typeface="+mj-ea"/>
                <a:cs typeface="+mj-cs"/>
              </a:rPr>
              <a:t>   There is </a:t>
            </a:r>
            <a:r>
              <a:rPr kumimoji="0" lang="en-US" sz="2000" b="0" i="1" u="none" strike="noStrike" kern="0" cap="none" spc="0" normalizeH="0" baseline="0" noProof="0" dirty="0" smtClean="0">
                <a:ln>
                  <a:noFill/>
                </a:ln>
                <a:solidFill>
                  <a:srgbClr val="FFFFFF"/>
                </a:solidFill>
                <a:effectLst/>
                <a:uLnTx/>
                <a:uFillTx/>
                <a:latin typeface="Arial"/>
                <a:ea typeface="+mj-ea"/>
                <a:cs typeface="+mj-cs"/>
              </a:rPr>
              <a:t>incentive compatibility</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 between the priority rule and the norm of </a:t>
            </a:r>
            <a:r>
              <a:rPr kumimoji="0" lang="en-US" sz="2000" b="0" i="1" u="none" strike="noStrike" kern="0" cap="none" spc="0" normalizeH="0" baseline="0" noProof="0" dirty="0" smtClean="0">
                <a:ln>
                  <a:noFill/>
                </a:ln>
                <a:solidFill>
                  <a:srgbClr val="FFFFFF"/>
                </a:solidFill>
                <a:effectLst/>
                <a:uLnTx/>
                <a:uFillTx/>
                <a:latin typeface="Arial"/>
                <a:ea typeface="+mj-ea"/>
                <a:cs typeface="+mj-cs"/>
              </a:rPr>
              <a:t>open-ness</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 (full disclosure) :</a:t>
            </a:r>
            <a:br>
              <a:rPr kumimoji="0" lang="en-US" sz="2000" b="0" i="0" u="none" strike="noStrike" kern="0" cap="none" spc="0" normalizeH="0" baseline="0" noProof="0" dirty="0" smtClean="0">
                <a:ln>
                  <a:noFill/>
                </a:ln>
                <a:solidFill>
                  <a:srgbClr val="FFFFFF"/>
                </a:solidFill>
                <a:effectLst/>
                <a:uLnTx/>
                <a:uFillTx/>
                <a:latin typeface="Arial"/>
                <a:ea typeface="+mj-ea"/>
                <a:cs typeface="+mj-cs"/>
              </a:rPr>
            </a:br>
            <a:r>
              <a:rPr kumimoji="0" lang="en-US" sz="2000" b="1" i="0" u="none" strike="noStrike" kern="0" cap="none" spc="0" normalizeH="0" baseline="0" noProof="0" dirty="0" smtClean="0">
                <a:ln>
                  <a:noFill/>
                </a:ln>
                <a:solidFill>
                  <a:srgbClr val="FFFFFF"/>
                </a:solidFill>
                <a:effectLst/>
                <a:uLnTx/>
                <a:uFillTx/>
                <a:latin typeface="Arial"/>
                <a:ea typeface="+mj-ea"/>
                <a:cs typeface="+mj-cs"/>
              </a:rPr>
              <a:t>    </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asymmetric information </a:t>
            </a:r>
            <a:r>
              <a:rPr kumimoji="0" lang="en-US" sz="2000" b="0" i="0" u="none" strike="noStrike" kern="0" cap="none" spc="0" normalizeH="0" baseline="0" noProof="0" dirty="0" smtClean="0">
                <a:ln>
                  <a:noFill/>
                </a:ln>
                <a:solidFill>
                  <a:srgbClr val="FFFFFF"/>
                </a:solidFill>
                <a:effectLst/>
                <a:uLnTx/>
                <a:uFillTx/>
                <a:latin typeface="Arial"/>
                <a:ea typeface="+mj-ea"/>
                <a:cs typeface="+mj-cs"/>
                <a:sym typeface="Wingdings" pitchFamily="2" charset="2"/>
              </a:rPr>
              <a:t></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 problems of input monitoring </a:t>
            </a:r>
            <a:r>
              <a:rPr kumimoji="0" lang="en-US" sz="2000" b="0" i="0" u="none" strike="noStrike" kern="0" cap="none" spc="0" normalizeH="0" baseline="0" noProof="0" dirty="0" smtClean="0">
                <a:ln>
                  <a:noFill/>
                </a:ln>
                <a:solidFill>
                  <a:srgbClr val="FFFFFF"/>
                </a:solidFill>
                <a:effectLst/>
                <a:uLnTx/>
                <a:uFillTx/>
                <a:latin typeface="Arial"/>
                <a:ea typeface="+mj-ea"/>
                <a:cs typeface="+mj-cs"/>
                <a:sym typeface="Wingdings" pitchFamily="2" charset="2"/>
              </a:rPr>
              <a:t></a:t>
            </a:r>
            <a:br>
              <a:rPr kumimoji="0" lang="en-US" sz="2000" b="0" i="0" u="none" strike="noStrike" kern="0" cap="none" spc="0" normalizeH="0" baseline="0" noProof="0" dirty="0" smtClean="0">
                <a:ln>
                  <a:noFill/>
                </a:ln>
                <a:solidFill>
                  <a:srgbClr val="FFFFFF"/>
                </a:solidFill>
                <a:effectLst/>
                <a:uLnTx/>
                <a:uFillTx/>
                <a:latin typeface="Arial"/>
                <a:ea typeface="+mj-ea"/>
                <a:cs typeface="+mj-cs"/>
                <a:sym typeface="Wingdings" pitchFamily="2" charset="2"/>
              </a:rPr>
            </a:br>
            <a:r>
              <a:rPr kumimoji="0" lang="en-US" sz="2000" b="0" i="0" u="none" strike="noStrike" kern="0" cap="none" spc="0" normalizeH="0" baseline="0" noProof="0" dirty="0" smtClean="0">
                <a:ln>
                  <a:noFill/>
                </a:ln>
                <a:solidFill>
                  <a:srgbClr val="FFFFFF"/>
                </a:solidFill>
                <a:effectLst/>
                <a:uLnTx/>
                <a:uFillTx/>
                <a:latin typeface="Arial"/>
                <a:ea typeface="+mj-ea"/>
                <a:cs typeface="+mj-cs"/>
                <a:sym typeface="Wingdings" pitchFamily="2" charset="2"/>
              </a:rPr>
              <a:t>    </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monitoring of output, with rewards for priority  </a:t>
            </a:r>
            <a:r>
              <a:rPr kumimoji="0" lang="en-US" sz="2000" b="0" i="0" u="none" strike="noStrike" kern="0" cap="none" spc="0" normalizeH="0" baseline="0" noProof="0" dirty="0" smtClean="0">
                <a:ln>
                  <a:noFill/>
                </a:ln>
                <a:solidFill>
                  <a:srgbClr val="FFFFFF"/>
                </a:solidFill>
                <a:effectLst/>
                <a:uLnTx/>
                <a:uFillTx/>
                <a:latin typeface="Arial"/>
                <a:ea typeface="+mj-ea"/>
                <a:cs typeface="+mj-cs"/>
                <a:sym typeface="Wingdings" pitchFamily="2" charset="2"/>
              </a:rPr>
              <a:t> rapid </a:t>
            </a:r>
            <a:r>
              <a:rPr kumimoji="0" lang="en-US" sz="2000" b="0" i="0" u="none" strike="noStrike" kern="0" cap="none" spc="0" normalizeH="0" baseline="0" noProof="0" dirty="0" smtClean="0">
                <a:ln>
                  <a:noFill/>
                </a:ln>
                <a:solidFill>
                  <a:srgbClr val="FFFFFF"/>
                </a:solidFill>
                <a:effectLst/>
                <a:uLnTx/>
                <a:uFillTx/>
                <a:latin typeface="Arial"/>
                <a:ea typeface="+mj-ea"/>
                <a:cs typeface="+mj-cs"/>
              </a:rPr>
              <a:t>disclosure</a:t>
            </a:r>
          </a:p>
        </p:txBody>
      </p:sp>
    </p:spTree>
    <p:extLst>
      <p:ext uri="{BB962C8B-B14F-4D97-AF65-F5344CB8AC3E}">
        <p14:creationId xmlns:p14="http://schemas.microsoft.com/office/powerpoint/2010/main" val="2285899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flipV="1">
            <a:off x="468313" y="685800"/>
            <a:ext cx="8229600" cy="79375"/>
          </a:xfrm>
        </p:spPr>
        <p:txBody>
          <a:bodyPr/>
          <a:lstStyle/>
          <a:p>
            <a:pPr algn="l" eaLnBrk="1" hangingPunct="1">
              <a:defRPr/>
            </a:pPr>
            <a:r>
              <a:rPr lang="en-US" sz="2800" b="1" i="1" dirty="0" smtClean="0">
                <a:solidFill>
                  <a:schemeClr val="hlink"/>
                </a:solidFill>
              </a:rPr>
              <a:t/>
            </a:r>
            <a:br>
              <a:rPr lang="en-US" sz="2800" b="1" i="1" dirty="0" smtClean="0">
                <a:solidFill>
                  <a:schemeClr val="hlink"/>
                </a:solidFill>
              </a:rPr>
            </a:br>
            <a:endParaRPr lang="en-US" sz="2800" b="1" i="1" dirty="0" smtClean="0">
              <a:solidFill>
                <a:schemeClr val="hlink"/>
              </a:solidFill>
            </a:endParaRPr>
          </a:p>
        </p:txBody>
      </p:sp>
      <p:sp>
        <p:nvSpPr>
          <p:cNvPr id="30723" name="Rectangle 3"/>
          <p:cNvSpPr>
            <a:spLocks noGrp="1" noChangeArrowheads="1"/>
          </p:cNvSpPr>
          <p:nvPr>
            <p:ph type="body" idx="1"/>
          </p:nvPr>
        </p:nvSpPr>
        <p:spPr>
          <a:xfrm>
            <a:off x="304800" y="731579"/>
            <a:ext cx="8642350" cy="5472113"/>
          </a:xfrm>
        </p:spPr>
        <p:txBody>
          <a:bodyPr/>
          <a:lstStyle/>
          <a:p>
            <a:pPr lvl="2" eaLnBrk="1" hangingPunct="1">
              <a:buClr>
                <a:schemeClr val="tx1"/>
              </a:buClr>
              <a:defRPr/>
            </a:pPr>
            <a:endParaRPr lang="en-US" dirty="0" smtClean="0">
              <a:solidFill>
                <a:schemeClr val="bg1"/>
              </a:solidFill>
            </a:endParaRPr>
          </a:p>
          <a:p>
            <a:pPr lvl="2" eaLnBrk="1" hangingPunct="1">
              <a:buClr>
                <a:schemeClr val="tx1"/>
              </a:buClr>
              <a:defRPr/>
            </a:pPr>
            <a:endParaRPr lang="en-US" dirty="0" smtClean="0">
              <a:solidFill>
                <a:schemeClr val="bg1"/>
              </a:solidFill>
            </a:endParaRPr>
          </a:p>
        </p:txBody>
      </p:sp>
      <p:sp>
        <p:nvSpPr>
          <p:cNvPr id="23556" name="Text Box 4"/>
          <p:cNvSpPr txBox="1">
            <a:spLocks noChangeArrowheads="1"/>
          </p:cNvSpPr>
          <p:nvPr/>
        </p:nvSpPr>
        <p:spPr bwMode="auto">
          <a:xfrm>
            <a:off x="228600" y="685800"/>
            <a:ext cx="867568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3200" i="1" dirty="0" smtClean="0">
                <a:solidFill>
                  <a:schemeClr val="accent1">
                    <a:lumMod val="40000"/>
                    <a:lumOff val="60000"/>
                  </a:schemeClr>
                </a:solidFill>
              </a:rPr>
              <a:t>Q 2: How </a:t>
            </a:r>
            <a:r>
              <a:rPr lang="en-GB" sz="3200" i="1" dirty="0">
                <a:solidFill>
                  <a:schemeClr val="accent1">
                    <a:lumMod val="40000"/>
                    <a:lumOff val="60000"/>
                  </a:schemeClr>
                </a:solidFill>
              </a:rPr>
              <a:t>do the “3 P’s” co-exist productively in </a:t>
            </a:r>
            <a:r>
              <a:rPr lang="en-GB" sz="3200" i="1" dirty="0" smtClean="0">
                <a:solidFill>
                  <a:schemeClr val="accent1">
                    <a:lumMod val="40000"/>
                    <a:lumOff val="60000"/>
                  </a:schemeClr>
                </a:solidFill>
              </a:rPr>
              <a:t>modern </a:t>
            </a:r>
            <a:r>
              <a:rPr lang="en-GB" sz="3200" i="1" dirty="0">
                <a:solidFill>
                  <a:schemeClr val="accent1">
                    <a:lumMod val="40000"/>
                    <a:lumOff val="60000"/>
                  </a:schemeClr>
                </a:solidFill>
              </a:rPr>
              <a:t>economies?</a:t>
            </a:r>
          </a:p>
          <a:p>
            <a:pPr lvl="1">
              <a:spcBef>
                <a:spcPct val="50000"/>
              </a:spcBef>
              <a:buFontTx/>
              <a:buChar char="•"/>
            </a:pPr>
            <a:r>
              <a:rPr lang="en-GB" sz="2400" dirty="0">
                <a:solidFill>
                  <a:schemeClr val="bg1"/>
                </a:solidFill>
              </a:rPr>
              <a:t> Open </a:t>
            </a:r>
            <a:r>
              <a:rPr lang="en-GB" sz="2400" dirty="0" smtClean="0">
                <a:solidFill>
                  <a:schemeClr val="bg1"/>
                </a:solidFill>
              </a:rPr>
              <a:t>Science, being non-proprietary and requiring the support of Patronage </a:t>
            </a:r>
            <a:r>
              <a:rPr lang="en-GB" sz="2400" dirty="0">
                <a:solidFill>
                  <a:schemeClr val="bg1"/>
                </a:solidFill>
              </a:rPr>
              <a:t>is suited for </a:t>
            </a:r>
            <a:r>
              <a:rPr lang="en-GB" sz="2400" dirty="0">
                <a:solidFill>
                  <a:schemeClr val="hlink"/>
                </a:solidFill>
              </a:rPr>
              <a:t>maximizing the growth of the stock of reliable knowledge</a:t>
            </a:r>
          </a:p>
          <a:p>
            <a:pPr lvl="1">
              <a:spcBef>
                <a:spcPct val="50000"/>
              </a:spcBef>
              <a:buFontTx/>
              <a:buChar char="•"/>
            </a:pPr>
            <a:r>
              <a:rPr lang="en-GB" sz="2400" dirty="0">
                <a:solidFill>
                  <a:schemeClr val="bg1"/>
                </a:solidFill>
              </a:rPr>
              <a:t> Proprietary R&amp;D is suited for </a:t>
            </a:r>
            <a:r>
              <a:rPr lang="en-GB" sz="2400" dirty="0">
                <a:solidFill>
                  <a:schemeClr val="hlink"/>
                </a:solidFill>
              </a:rPr>
              <a:t>maximizing the volume of economic ‘rents’</a:t>
            </a:r>
            <a:r>
              <a:rPr lang="en-GB" sz="2400" dirty="0">
                <a:solidFill>
                  <a:schemeClr val="bg1"/>
                </a:solidFill>
              </a:rPr>
              <a:t> extracted from the existing stock of knowledge</a:t>
            </a:r>
          </a:p>
          <a:p>
            <a:pPr lvl="1">
              <a:spcBef>
                <a:spcPct val="50000"/>
              </a:spcBef>
              <a:buFontTx/>
              <a:buChar char="•"/>
            </a:pPr>
            <a:r>
              <a:rPr lang="en-GB" sz="2400" dirty="0">
                <a:solidFill>
                  <a:schemeClr val="bg1"/>
                </a:solidFill>
              </a:rPr>
              <a:t> It is most efficient that some government mission agencies conduct the research on which their action must be based (e.g, public health actions; space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250825" y="1196975"/>
            <a:ext cx="8642350" cy="5472113"/>
          </a:xfrm>
        </p:spPr>
        <p:txBody>
          <a:bodyPr/>
          <a:lstStyle/>
          <a:p>
            <a:pPr lvl="2" eaLnBrk="1" hangingPunct="1">
              <a:buClr>
                <a:schemeClr val="tx1"/>
              </a:buClr>
              <a:defRPr/>
            </a:pPr>
            <a:endParaRPr lang="en-US" dirty="0" smtClean="0">
              <a:solidFill>
                <a:schemeClr val="bg1"/>
              </a:solidFill>
            </a:endParaRPr>
          </a:p>
          <a:p>
            <a:pPr lvl="2" eaLnBrk="1" hangingPunct="1">
              <a:buClr>
                <a:schemeClr val="tx1"/>
              </a:buClr>
              <a:defRPr/>
            </a:pPr>
            <a:endParaRPr lang="en-US" dirty="0" smtClean="0">
              <a:solidFill>
                <a:schemeClr val="bg1"/>
              </a:solidFill>
            </a:endParaRPr>
          </a:p>
        </p:txBody>
      </p:sp>
      <p:sp>
        <p:nvSpPr>
          <p:cNvPr id="24580" name="Text Box 4"/>
          <p:cNvSpPr txBox="1">
            <a:spLocks noChangeArrowheads="1"/>
          </p:cNvSpPr>
          <p:nvPr/>
        </p:nvSpPr>
        <p:spPr bwMode="auto">
          <a:xfrm>
            <a:off x="270669" y="363915"/>
            <a:ext cx="8675687"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400"/>
              </a:spcBef>
              <a:buFont typeface="Wingdings" pitchFamily="2" charset="2"/>
              <a:buNone/>
            </a:pPr>
            <a:r>
              <a:rPr lang="en-GB" sz="2800" i="1" dirty="0">
                <a:solidFill>
                  <a:schemeClr val="hlink"/>
                </a:solidFill>
              </a:rPr>
              <a:t> </a:t>
            </a:r>
            <a:r>
              <a:rPr lang="en-GB" sz="2800" i="1" dirty="0" smtClean="0">
                <a:solidFill>
                  <a:schemeClr val="hlink"/>
                </a:solidFill>
              </a:rPr>
              <a:t>Q 3: </a:t>
            </a:r>
            <a:r>
              <a:rPr lang="en-GB" sz="2800" b="1" i="1" dirty="0" smtClean="0">
                <a:solidFill>
                  <a:schemeClr val="hlink"/>
                </a:solidFill>
              </a:rPr>
              <a:t>Why </a:t>
            </a:r>
            <a:r>
              <a:rPr lang="en-GB" sz="2800" b="1" i="1" dirty="0">
                <a:solidFill>
                  <a:schemeClr val="hlink"/>
                </a:solidFill>
              </a:rPr>
              <a:t>can’t we combine the best of each regime in just one set of institutions?</a:t>
            </a:r>
            <a:r>
              <a:rPr lang="en-GB" sz="2800" b="1" dirty="0">
                <a:solidFill>
                  <a:schemeClr val="bg1"/>
                </a:solidFill>
              </a:rPr>
              <a:t> </a:t>
            </a:r>
          </a:p>
          <a:p>
            <a:pPr lvl="1">
              <a:spcBef>
                <a:spcPts val="400"/>
              </a:spcBef>
              <a:buFontTx/>
              <a:buChar char="•"/>
            </a:pPr>
            <a:r>
              <a:rPr lang="en-GB" sz="2400" dirty="0">
                <a:solidFill>
                  <a:schemeClr val="bg1"/>
                </a:solidFill>
              </a:rPr>
              <a:t>This is what has been promoted by policy-makers seeking to emulate the Bayh-Dole experiment and induce EU universities to embark on producing and exploiting intellectual property;</a:t>
            </a:r>
          </a:p>
          <a:p>
            <a:pPr lvl="1">
              <a:spcBef>
                <a:spcPct val="50000"/>
              </a:spcBef>
              <a:buFontTx/>
              <a:buChar char="•"/>
            </a:pPr>
            <a:r>
              <a:rPr lang="en-GB" sz="2400" dirty="0">
                <a:solidFill>
                  <a:schemeClr val="bg1"/>
                </a:solidFill>
              </a:rPr>
              <a:t> But there is a conflict between that purpose and the university’s performance of it main social role as host for independent scientific inquiry and scholarly critique, and as disseminator of reliable knowledge: organizations with conflicting purposes are likely to serve both badly.</a:t>
            </a:r>
          </a:p>
          <a:p>
            <a:pPr lvl="1">
              <a:spcBef>
                <a:spcPct val="50000"/>
              </a:spcBef>
              <a:buFontTx/>
              <a:buChar char="•"/>
            </a:pPr>
            <a:r>
              <a:rPr lang="en-GB" sz="2400" dirty="0">
                <a:solidFill>
                  <a:schemeClr val="bg1"/>
                </a:solidFill>
              </a:rPr>
              <a:t> University administrations could probably learn how to exploit the IP produced by their faculty, but what would they not being attending to whilst learning that skill.?</a:t>
            </a:r>
          </a:p>
          <a:p>
            <a:pPr>
              <a:spcBef>
                <a:spcPct val="50000"/>
              </a:spcBef>
              <a:buFont typeface="Wingdings" pitchFamily="2" charset="2"/>
              <a:buNone/>
            </a:pPr>
            <a:endParaRPr lang="en-GB" sz="2400" dirty="0">
              <a:solidFill>
                <a:schemeClr val="bg1"/>
              </a:solidFill>
              <a:latin typeface="Times New Roman" pitchFamily="18" charset="0"/>
            </a:endParaRPr>
          </a:p>
        </p:txBody>
      </p:sp>
      <p:sp>
        <p:nvSpPr>
          <p:cNvPr id="24581" name="Text Box 5"/>
          <p:cNvSpPr txBox="1">
            <a:spLocks noChangeArrowheads="1"/>
          </p:cNvSpPr>
          <p:nvPr/>
        </p:nvSpPr>
        <p:spPr bwMode="auto">
          <a:xfrm>
            <a:off x="468313" y="333375"/>
            <a:ext cx="8280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Clr>
                <a:schemeClr val="hlink"/>
              </a:buClr>
              <a:buSzPct val="90000"/>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a:solidFill>
                  <a:srgbClr val="6F3FBC">
                    <a:lumMod val="40000"/>
                    <a:lumOff val="60000"/>
                  </a:srgbClr>
                </a:solidFill>
                <a:effectLst/>
              </a:rPr>
              <a:t>Part </a:t>
            </a:r>
            <a:r>
              <a:rPr lang="en-US" dirty="0" smtClean="0">
                <a:solidFill>
                  <a:srgbClr val="6F3FBC">
                    <a:lumMod val="40000"/>
                    <a:lumOff val="60000"/>
                  </a:srgbClr>
                </a:solidFill>
                <a:effectLst/>
              </a:rPr>
              <a:t>II</a:t>
            </a:r>
            <a:r>
              <a:rPr lang="en-US" dirty="0">
                <a:solidFill>
                  <a:srgbClr val="6F3FBC">
                    <a:lumMod val="40000"/>
                    <a:lumOff val="60000"/>
                  </a:srgbClr>
                </a:solidFill>
                <a:effectLst/>
              </a:rPr>
              <a:t/>
            </a:r>
            <a:br>
              <a:rPr lang="en-US" dirty="0">
                <a:solidFill>
                  <a:srgbClr val="6F3FBC">
                    <a:lumMod val="40000"/>
                    <a:lumOff val="60000"/>
                  </a:srgbClr>
                </a:solidFill>
                <a:effectLst/>
              </a:rPr>
            </a:br>
            <a:r>
              <a:rPr lang="en-US" dirty="0">
                <a:solidFill>
                  <a:srgbClr val="6F3FBC">
                    <a:lumMod val="40000"/>
                    <a:lumOff val="60000"/>
                  </a:srgbClr>
                </a:solidFill>
                <a:effectLst/>
              </a:rPr>
              <a:t/>
            </a:r>
            <a:br>
              <a:rPr lang="en-US" dirty="0">
                <a:solidFill>
                  <a:srgbClr val="6F3FBC">
                    <a:lumMod val="40000"/>
                    <a:lumOff val="60000"/>
                  </a:srgbClr>
                </a:solidFill>
                <a:effectLst/>
              </a:rPr>
            </a:br>
            <a:r>
              <a:rPr lang="en-US" sz="3600" dirty="0" smtClean="0">
                <a:solidFill>
                  <a:srgbClr val="6F3FBC">
                    <a:lumMod val="40000"/>
                    <a:lumOff val="60000"/>
                  </a:srgbClr>
                </a:solidFill>
                <a:effectLst/>
              </a:rPr>
              <a:t>Open science’s ethos and institutions</a:t>
            </a:r>
            <a:endParaRPr lang="en-US" dirty="0">
              <a:effectLst/>
            </a:endParaRPr>
          </a:p>
        </p:txBody>
      </p:sp>
    </p:spTree>
    <p:extLst>
      <p:ext uri="{BB962C8B-B14F-4D97-AF65-F5344CB8AC3E}">
        <p14:creationId xmlns:p14="http://schemas.microsoft.com/office/powerpoint/2010/main" val="2384912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5288" y="549275"/>
            <a:ext cx="8229600" cy="4868863"/>
          </a:xfrm>
        </p:spPr>
        <p:txBody>
          <a:bodyPr/>
          <a:lstStyle/>
          <a:p>
            <a:pPr algn="l" eaLnBrk="1" hangingPunct="1">
              <a:defRPr/>
            </a:pPr>
            <a:r>
              <a:rPr lang="en-US" sz="2800" b="1" dirty="0" smtClean="0">
                <a:solidFill>
                  <a:schemeClr val="hlink"/>
                </a:solidFill>
              </a:rPr>
              <a:t/>
            </a:r>
            <a:br>
              <a:rPr lang="en-US" sz="2800" b="1" dirty="0" smtClean="0">
                <a:solidFill>
                  <a:schemeClr val="hlink"/>
                </a:solidFill>
              </a:rPr>
            </a:br>
            <a:r>
              <a:rPr lang="en-US" sz="2800" b="1" dirty="0" smtClean="0">
                <a:solidFill>
                  <a:schemeClr val="hlink"/>
                </a:solidFill>
              </a:rPr>
              <a:t> </a:t>
            </a:r>
            <a:r>
              <a:rPr lang="en-US" sz="2800" b="1" dirty="0" smtClean="0">
                <a:solidFill>
                  <a:schemeClr val="hlink"/>
                </a:solidFill>
                <a:effectLst/>
              </a:rPr>
              <a:t>“Open science”– understanding a remarkable social innovation </a:t>
            </a:r>
            <a:br>
              <a:rPr lang="en-US" sz="2800" b="1" dirty="0" smtClean="0">
                <a:solidFill>
                  <a:schemeClr val="hlink"/>
                </a:solidFill>
                <a:effectLst/>
              </a:rPr>
            </a:br>
            <a:r>
              <a:rPr lang="en-US" sz="2800" b="1" dirty="0" smtClean="0">
                <a:solidFill>
                  <a:schemeClr val="hlink"/>
                </a:solidFill>
                <a:effectLst/>
              </a:rPr>
              <a:t/>
            </a:r>
            <a:br>
              <a:rPr lang="en-US" sz="2800" b="1" dirty="0" smtClean="0">
                <a:solidFill>
                  <a:schemeClr val="hlink"/>
                </a:solidFill>
                <a:effectLst/>
              </a:rPr>
            </a:br>
            <a:r>
              <a:rPr lang="en-US" sz="2800" b="1" dirty="0" smtClean="0">
                <a:solidFill>
                  <a:schemeClr val="hlink"/>
                </a:solidFill>
                <a:effectLst/>
              </a:rPr>
              <a:t>     </a:t>
            </a:r>
            <a:r>
              <a:rPr lang="en-US" sz="2400" b="1" dirty="0" smtClean="0">
                <a:solidFill>
                  <a:schemeClr val="hlink"/>
                </a:solidFill>
                <a:effectLst/>
              </a:rPr>
              <a:t>What </a:t>
            </a:r>
            <a:r>
              <a:rPr lang="en-US" sz="2400" b="1" dirty="0" smtClean="0">
                <a:solidFill>
                  <a:schemeClr val="bg1"/>
                </a:solidFill>
                <a:effectLst/>
              </a:rPr>
              <a:t>are the ethos, norms and institutions that distinguish the “Republic of (Open) Science”?</a:t>
            </a:r>
            <a:br>
              <a:rPr lang="en-US" sz="2400" b="1" dirty="0" smtClean="0">
                <a:solidFill>
                  <a:schemeClr val="bg1"/>
                </a:solidFill>
                <a:effectLst/>
              </a:rPr>
            </a:br>
            <a:r>
              <a:rPr lang="en-US" sz="2400" b="1" dirty="0" smtClean="0">
                <a:solidFill>
                  <a:schemeClr val="bg1"/>
                </a:solidFill>
                <a:effectLst/>
              </a:rPr>
              <a:t/>
            </a:r>
            <a:br>
              <a:rPr lang="en-US" sz="2400" b="1" dirty="0" smtClean="0">
                <a:solidFill>
                  <a:schemeClr val="bg1"/>
                </a:solidFill>
                <a:effectLst/>
              </a:rPr>
            </a:br>
            <a:r>
              <a:rPr lang="en-US" sz="2400" b="1" dirty="0" smtClean="0">
                <a:solidFill>
                  <a:schemeClr val="bg1"/>
                </a:solidFill>
                <a:effectLst/>
              </a:rPr>
              <a:t>     </a:t>
            </a:r>
            <a:r>
              <a:rPr lang="en-US" sz="2400" b="1" dirty="0" smtClean="0">
                <a:solidFill>
                  <a:schemeClr val="hlink"/>
                </a:solidFill>
                <a:effectLst/>
              </a:rPr>
              <a:t> Why</a:t>
            </a:r>
            <a:r>
              <a:rPr lang="en-US" sz="2400" b="1" dirty="0" smtClean="0">
                <a:solidFill>
                  <a:schemeClr val="bg1"/>
                </a:solidFill>
                <a:effectLst/>
              </a:rPr>
              <a:t> do we have a number of quite different “organizational regimes” for conducting scientific research? Particularly, why have both  ‘open science and ‘propriety R&amp;D’? </a:t>
            </a:r>
            <a:br>
              <a:rPr lang="en-US" sz="2400" b="1" dirty="0" smtClean="0">
                <a:solidFill>
                  <a:schemeClr val="bg1"/>
                </a:solidFill>
                <a:effectLst/>
              </a:rPr>
            </a:br>
            <a:r>
              <a:rPr lang="en-US" sz="2400" b="1" dirty="0" smtClean="0">
                <a:solidFill>
                  <a:schemeClr val="bg1"/>
                </a:solidFill>
                <a:effectLst/>
              </a:rPr>
              <a:t/>
            </a:r>
            <a:br>
              <a:rPr lang="en-US" sz="2400" b="1" dirty="0" smtClean="0">
                <a:solidFill>
                  <a:schemeClr val="bg1"/>
                </a:solidFill>
                <a:effectLst/>
              </a:rPr>
            </a:br>
            <a:r>
              <a:rPr lang="en-US" sz="2400" b="1" dirty="0" smtClean="0">
                <a:solidFill>
                  <a:schemeClr val="bg1"/>
                </a:solidFill>
                <a:effectLst/>
              </a:rPr>
              <a:t>      </a:t>
            </a:r>
            <a:r>
              <a:rPr lang="en-US" sz="2400" b="1" dirty="0" smtClean="0">
                <a:solidFill>
                  <a:schemeClr val="hlink"/>
                </a:solidFill>
                <a:effectLst/>
              </a:rPr>
              <a:t>How</a:t>
            </a:r>
            <a:r>
              <a:rPr lang="en-US" sz="2400" b="1" dirty="0" smtClean="0">
                <a:solidFill>
                  <a:schemeClr val="bg1"/>
                </a:solidFill>
                <a:effectLst/>
              </a:rPr>
              <a:t> could “open” science arise in a world of secret knowledge, and the secretive hunt for “Nature’s Secretes</a:t>
            </a:r>
            <a:r>
              <a:rPr lang="en-US" sz="2400" b="1" i="1" dirty="0" smtClean="0">
                <a:solidFill>
                  <a:schemeClr val="bg1"/>
                </a:solidFill>
                <a:effectLst/>
              </a:rPr>
              <a:t>”?</a:t>
            </a:r>
            <a:r>
              <a:rPr lang="en-US" sz="2400" b="1" dirty="0" smtClean="0">
                <a:solidFill>
                  <a:schemeClr val="bg1"/>
                </a:solidFill>
              </a:rPr>
              <a:t/>
            </a:r>
            <a:br>
              <a:rPr lang="en-US" sz="2400" b="1" dirty="0" smtClean="0">
                <a:solidFill>
                  <a:schemeClr val="bg1"/>
                </a:solidFill>
              </a:rPr>
            </a:br>
            <a:endParaRPr lang="en-US" sz="2400" b="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4294967295"/>
          </p:nvPr>
        </p:nvSpPr>
        <p:spPr>
          <a:xfrm>
            <a:off x="323850" y="620713"/>
            <a:ext cx="8642350" cy="5937250"/>
          </a:xfrm>
        </p:spPr>
        <p:txBody>
          <a:bodyPr/>
          <a:lstStyle/>
          <a:p>
            <a:pPr eaLnBrk="1" hangingPunct="1">
              <a:spcBef>
                <a:spcPct val="0"/>
              </a:spcBef>
              <a:buClr>
                <a:schemeClr val="tx1"/>
              </a:buClr>
              <a:buFont typeface="Wingdings" pitchFamily="2" charset="2"/>
              <a:buNone/>
              <a:defRPr/>
            </a:pPr>
            <a:r>
              <a:rPr lang="en-US" dirty="0" smtClean="0">
                <a:solidFill>
                  <a:schemeClr val="bg1"/>
                </a:solidFill>
              </a:rPr>
              <a:t> 	</a:t>
            </a:r>
            <a:r>
              <a:rPr lang="en-US" dirty="0" smtClean="0">
                <a:solidFill>
                  <a:schemeClr val="hlink"/>
                </a:solidFill>
                <a:effectLst/>
              </a:rPr>
              <a:t>Institutional features structure resource allocation in ‘the Republic of Science’</a:t>
            </a:r>
            <a:endParaRPr lang="en-US" sz="900" dirty="0" smtClean="0">
              <a:solidFill>
                <a:schemeClr val="bg1"/>
              </a:solidFill>
              <a:effectLst/>
            </a:endParaRPr>
          </a:p>
          <a:p>
            <a:pPr eaLnBrk="1" hangingPunct="1">
              <a:buClr>
                <a:schemeClr val="tx1"/>
              </a:buClr>
              <a:buFont typeface="Wingdings" pitchFamily="2" charset="2"/>
              <a:buNone/>
              <a:defRPr/>
            </a:pPr>
            <a:r>
              <a:rPr lang="en-US" sz="3600" dirty="0" smtClean="0">
                <a:solidFill>
                  <a:schemeClr val="bg1"/>
                </a:solidFill>
                <a:effectLst/>
              </a:rPr>
              <a:t>	</a:t>
            </a:r>
            <a:r>
              <a:rPr lang="en-US" sz="2800" dirty="0" smtClean="0">
                <a:solidFill>
                  <a:schemeClr val="bg1"/>
                </a:solidFill>
                <a:effectLst/>
              </a:rPr>
              <a:t>The key institutionalized social ‘norms’ that R. K. Merton (1973) identified are readily remembered using J. Ziman’s (1994) mnemonic :</a:t>
            </a:r>
          </a:p>
          <a:p>
            <a:pPr lvl="2" eaLnBrk="1" hangingPunct="1">
              <a:buClr>
                <a:schemeClr val="tx1"/>
              </a:buClr>
              <a:buFont typeface="Wingdings" pitchFamily="2" charset="2"/>
              <a:buNone/>
              <a:defRPr/>
            </a:pPr>
            <a:r>
              <a:rPr lang="en-US" sz="3200" b="1" i="1" dirty="0" smtClean="0">
                <a:solidFill>
                  <a:schemeClr val="hlink"/>
                </a:solidFill>
                <a:effectLst/>
              </a:rPr>
              <a:t>C</a:t>
            </a:r>
            <a:r>
              <a:rPr lang="en-US" sz="3200" b="1" i="1" dirty="0" smtClean="0">
                <a:solidFill>
                  <a:srgbClr val="3366FF"/>
                </a:solidFill>
                <a:effectLst/>
              </a:rPr>
              <a:t> </a:t>
            </a:r>
            <a:r>
              <a:rPr lang="en-US" sz="3200" i="1" dirty="0" smtClean="0">
                <a:solidFill>
                  <a:schemeClr val="bg1"/>
                </a:solidFill>
                <a:effectLst/>
              </a:rPr>
              <a:t>ooperation</a:t>
            </a:r>
          </a:p>
          <a:p>
            <a:pPr lvl="2" eaLnBrk="1" hangingPunct="1">
              <a:buClr>
                <a:schemeClr val="tx1"/>
              </a:buClr>
              <a:buFont typeface="Wingdings" pitchFamily="2" charset="2"/>
              <a:buNone/>
              <a:defRPr/>
            </a:pPr>
            <a:r>
              <a:rPr lang="en-US" sz="3200" b="1" i="1" dirty="0" smtClean="0">
                <a:solidFill>
                  <a:schemeClr val="hlink"/>
                </a:solidFill>
                <a:effectLst/>
              </a:rPr>
              <a:t>U</a:t>
            </a:r>
            <a:r>
              <a:rPr lang="en-US" sz="3200" b="1" i="1" dirty="0" smtClean="0">
                <a:solidFill>
                  <a:schemeClr val="bg1"/>
                </a:solidFill>
                <a:effectLst/>
              </a:rPr>
              <a:t> </a:t>
            </a:r>
            <a:r>
              <a:rPr lang="en-US" sz="3200" i="1" dirty="0" smtClean="0">
                <a:solidFill>
                  <a:schemeClr val="bg1"/>
                </a:solidFill>
                <a:effectLst/>
              </a:rPr>
              <a:t>niversalism</a:t>
            </a:r>
          </a:p>
          <a:p>
            <a:pPr lvl="2" eaLnBrk="1" hangingPunct="1">
              <a:buClr>
                <a:schemeClr val="tx1"/>
              </a:buClr>
              <a:buFont typeface="Wingdings" pitchFamily="2" charset="2"/>
              <a:buNone/>
              <a:defRPr/>
            </a:pPr>
            <a:r>
              <a:rPr lang="en-US" sz="3200" b="1" i="1" dirty="0" smtClean="0">
                <a:solidFill>
                  <a:schemeClr val="hlink"/>
                </a:solidFill>
                <a:effectLst/>
              </a:rPr>
              <a:t>D</a:t>
            </a:r>
            <a:r>
              <a:rPr lang="en-US" sz="3200" b="1" i="1" dirty="0" smtClean="0">
                <a:solidFill>
                  <a:schemeClr val="bg1"/>
                </a:solidFill>
                <a:effectLst/>
              </a:rPr>
              <a:t> </a:t>
            </a:r>
            <a:r>
              <a:rPr lang="en-US" sz="3200" i="1" dirty="0" smtClean="0">
                <a:solidFill>
                  <a:schemeClr val="bg1"/>
                </a:solidFill>
                <a:effectLst/>
              </a:rPr>
              <a:t>isinterestedness</a:t>
            </a:r>
          </a:p>
          <a:p>
            <a:pPr lvl="2" eaLnBrk="1" hangingPunct="1">
              <a:buClr>
                <a:schemeClr val="tx1"/>
              </a:buClr>
              <a:buFont typeface="Wingdings" pitchFamily="2" charset="2"/>
              <a:buNone/>
              <a:defRPr/>
            </a:pPr>
            <a:r>
              <a:rPr lang="en-US" sz="3200" b="1" i="1" dirty="0" smtClean="0">
                <a:solidFill>
                  <a:schemeClr val="hlink"/>
                </a:solidFill>
                <a:effectLst/>
              </a:rPr>
              <a:t>O</a:t>
            </a:r>
            <a:r>
              <a:rPr lang="en-US" sz="3200" i="1" dirty="0" smtClean="0">
                <a:solidFill>
                  <a:schemeClr val="bg1"/>
                </a:solidFill>
                <a:effectLst/>
              </a:rPr>
              <a:t> pen-ness</a:t>
            </a:r>
          </a:p>
          <a:p>
            <a:pPr lvl="2" eaLnBrk="1" hangingPunct="1">
              <a:buClr>
                <a:schemeClr val="tx1"/>
              </a:buClr>
              <a:buFont typeface="Wingdings" pitchFamily="2" charset="2"/>
              <a:buNone/>
              <a:defRPr/>
            </a:pPr>
            <a:r>
              <a:rPr lang="en-US" sz="3200" b="1" i="1" dirty="0" smtClean="0">
                <a:solidFill>
                  <a:schemeClr val="hlink"/>
                </a:solidFill>
                <a:effectLst/>
              </a:rPr>
              <a:t>S</a:t>
            </a:r>
            <a:r>
              <a:rPr lang="en-US" sz="3200" i="1" dirty="0" smtClean="0">
                <a:solidFill>
                  <a:schemeClr val="bg1"/>
                </a:solidFill>
                <a:effectLst/>
              </a:rPr>
              <a:t> cepticism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sz="2400" b="1" dirty="0" smtClean="0">
                <a:solidFill>
                  <a:schemeClr val="hlink"/>
                </a:solidFill>
                <a:effectLst/>
              </a:rPr>
              <a:t>Idealized social norms and institutionalized procedures of modern “open science” (the Republic of Science)</a:t>
            </a:r>
          </a:p>
        </p:txBody>
      </p:sp>
      <p:sp>
        <p:nvSpPr>
          <p:cNvPr id="7171" name="Rectangle 3"/>
          <p:cNvSpPr>
            <a:spLocks noGrp="1" noChangeArrowheads="1"/>
          </p:cNvSpPr>
          <p:nvPr>
            <p:ph type="body" idx="1"/>
          </p:nvPr>
        </p:nvSpPr>
        <p:spPr/>
        <p:txBody>
          <a:bodyPr/>
          <a:lstStyle/>
          <a:p>
            <a:pPr eaLnBrk="1" hangingPunct="1">
              <a:buFont typeface="Wingdings" pitchFamily="2" charset="2"/>
              <a:buNone/>
            </a:pPr>
            <a:r>
              <a:rPr lang="en-US" i="1" dirty="0" smtClean="0">
                <a:solidFill>
                  <a:schemeClr val="bg1"/>
                </a:solidFill>
                <a:effectLst/>
              </a:rPr>
              <a:t>Idealized social norms</a:t>
            </a:r>
            <a:endParaRPr lang="en-US" sz="1000" i="1" dirty="0" smtClean="0">
              <a:solidFill>
                <a:schemeClr val="bg1"/>
              </a:solidFill>
              <a:effectLst/>
            </a:endParaRPr>
          </a:p>
          <a:p>
            <a:pPr lvl="1" eaLnBrk="1" hangingPunct="1">
              <a:buFontTx/>
              <a:buChar char="•"/>
            </a:pPr>
            <a:r>
              <a:rPr lang="en-US" sz="3200" dirty="0" smtClean="0">
                <a:solidFill>
                  <a:schemeClr val="bg1"/>
                </a:solidFill>
                <a:effectLst/>
              </a:rPr>
              <a:t>cooperation and trust among scientists</a:t>
            </a:r>
          </a:p>
          <a:p>
            <a:pPr lvl="1" eaLnBrk="1" hangingPunct="1">
              <a:buFontTx/>
              <a:buChar char="•"/>
            </a:pPr>
            <a:r>
              <a:rPr lang="en-US" sz="3200" dirty="0" smtClean="0">
                <a:solidFill>
                  <a:schemeClr val="bg1"/>
                </a:solidFill>
                <a:effectLst/>
              </a:rPr>
              <a:t>autonomy in determination of research agendas</a:t>
            </a:r>
          </a:p>
          <a:p>
            <a:pPr lvl="1" eaLnBrk="1" hangingPunct="1">
              <a:buFontTx/>
              <a:buChar char="•"/>
            </a:pPr>
            <a:r>
              <a:rPr lang="en-US" sz="3200" dirty="0" smtClean="0">
                <a:solidFill>
                  <a:schemeClr val="bg1"/>
                </a:solidFill>
                <a:effectLst/>
              </a:rPr>
              <a:t>personal disinterestedness in research outcomes</a:t>
            </a:r>
          </a:p>
          <a:p>
            <a:pPr lvl="1" eaLnBrk="1" hangingPunct="1">
              <a:buFontTx/>
              <a:buChar char="•"/>
            </a:pPr>
            <a:r>
              <a:rPr lang="en-US" sz="3200" dirty="0" smtClean="0">
                <a:solidFill>
                  <a:schemeClr val="bg1"/>
                </a:solidFill>
                <a:effectLst/>
              </a:rPr>
              <a:t>full disclosure of findings and methods</a:t>
            </a:r>
          </a:p>
          <a:p>
            <a:pPr lvl="1" eaLnBrk="1" hangingPunct="1">
              <a:buFontTx/>
              <a:buChar char="•"/>
            </a:pPr>
            <a:r>
              <a:rPr lang="en-US" sz="3200" dirty="0" smtClean="0">
                <a:solidFill>
                  <a:schemeClr val="bg1"/>
                </a:solidFill>
                <a:effectLst/>
              </a:rPr>
              <a:t>expectation of verification by replication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600"/>
          </a:xfrm>
        </p:spPr>
        <p:txBody>
          <a:bodyPr/>
          <a:lstStyle/>
          <a:p>
            <a:r>
              <a:rPr lang="en-US" sz="4000" dirty="0" smtClean="0">
                <a:solidFill>
                  <a:schemeClr val="bg1"/>
                </a:solidFill>
                <a:effectLst/>
              </a:rPr>
              <a:t>The Menu</a:t>
            </a:r>
            <a:endParaRPr lang="en-US" sz="4000" dirty="0">
              <a:solidFill>
                <a:schemeClr val="bg1"/>
              </a:solidFill>
              <a:effectLst/>
            </a:endParaRPr>
          </a:p>
        </p:txBody>
      </p:sp>
      <p:sp>
        <p:nvSpPr>
          <p:cNvPr id="3" name="Subtitle 2"/>
          <p:cNvSpPr>
            <a:spLocks noGrp="1"/>
          </p:cNvSpPr>
          <p:nvPr>
            <p:ph type="subTitle" idx="1"/>
          </p:nvPr>
        </p:nvSpPr>
        <p:spPr>
          <a:xfrm>
            <a:off x="533400" y="1371600"/>
            <a:ext cx="8153400" cy="2819400"/>
          </a:xfrm>
        </p:spPr>
        <p:txBody>
          <a:bodyPr/>
          <a:lstStyle/>
          <a:p>
            <a:pPr algn="l">
              <a:spcBef>
                <a:spcPts val="0"/>
              </a:spcBef>
              <a:spcAft>
                <a:spcPts val="1200"/>
              </a:spcAft>
            </a:pPr>
            <a:r>
              <a:rPr lang="en-US" sz="2400" dirty="0" smtClean="0">
                <a:solidFill>
                  <a:schemeClr val="bg1"/>
                </a:solidFill>
                <a:effectLst/>
              </a:rPr>
              <a:t>PROLOGUE :  Motivation and Principal Messages</a:t>
            </a:r>
          </a:p>
          <a:p>
            <a:pPr algn="l">
              <a:spcBef>
                <a:spcPts val="0"/>
              </a:spcBef>
              <a:spcAft>
                <a:spcPts val="1200"/>
              </a:spcAft>
            </a:pPr>
            <a:r>
              <a:rPr lang="en-US" sz="2400" dirty="0" smtClean="0">
                <a:solidFill>
                  <a:schemeClr val="bg1"/>
                </a:solidFill>
                <a:effectLst/>
              </a:rPr>
              <a:t>PART I :     Some economics of research activities</a:t>
            </a:r>
          </a:p>
          <a:p>
            <a:pPr algn="l">
              <a:spcBef>
                <a:spcPts val="0"/>
              </a:spcBef>
              <a:spcAft>
                <a:spcPts val="1200"/>
              </a:spcAft>
            </a:pPr>
            <a:r>
              <a:rPr lang="en-US" sz="2400" dirty="0" smtClean="0">
                <a:solidFill>
                  <a:schemeClr val="bg1"/>
                </a:solidFill>
                <a:effectLst/>
              </a:rPr>
              <a:t>PART II :    Open science’s ethos and institutions</a:t>
            </a:r>
          </a:p>
          <a:p>
            <a:pPr algn="l">
              <a:spcBef>
                <a:spcPts val="0"/>
              </a:spcBef>
              <a:spcAft>
                <a:spcPts val="1200"/>
              </a:spcAft>
            </a:pPr>
            <a:r>
              <a:rPr lang="en-US" sz="2400" dirty="0" smtClean="0">
                <a:solidFill>
                  <a:schemeClr val="bg1"/>
                </a:solidFill>
                <a:effectLst/>
              </a:rPr>
              <a:t>PART III: </a:t>
            </a:r>
            <a:r>
              <a:rPr lang="en-US" sz="2400" dirty="0" smtClean="0">
                <a:solidFill>
                  <a:srgbClr val="6F3FBC">
                    <a:lumMod val="40000"/>
                    <a:lumOff val="60000"/>
                  </a:srgbClr>
                </a:solidFill>
                <a:effectLst/>
              </a:rPr>
              <a:t>   </a:t>
            </a:r>
            <a:r>
              <a:rPr lang="en-US" sz="2400" dirty="0" smtClean="0">
                <a:solidFill>
                  <a:schemeClr val="bg1"/>
                </a:solidFill>
                <a:effectLst/>
              </a:rPr>
              <a:t>The historical circumstances in which Open 		Science first emerged</a:t>
            </a:r>
          </a:p>
          <a:p>
            <a:pPr algn="l">
              <a:spcBef>
                <a:spcPts val="0"/>
              </a:spcBef>
              <a:spcAft>
                <a:spcPts val="1200"/>
              </a:spcAft>
            </a:pPr>
            <a:r>
              <a:rPr lang="en-US" sz="2400" dirty="0" smtClean="0">
                <a:solidFill>
                  <a:schemeClr val="bg1"/>
                </a:solidFill>
                <a:effectLst/>
              </a:rPr>
              <a:t>PART IV:    Modern challenges to the survival of Op </a:t>
            </a:r>
            <a:r>
              <a:rPr lang="en-US" sz="2400" dirty="0" err="1" smtClean="0">
                <a:solidFill>
                  <a:schemeClr val="bg1"/>
                </a:solidFill>
                <a:effectLst/>
              </a:rPr>
              <a:t>Sci</a:t>
            </a:r>
            <a:r>
              <a:rPr lang="en-US" sz="2400" dirty="0" smtClean="0">
                <a:solidFill>
                  <a:schemeClr val="bg1"/>
                </a:solidFill>
                <a:effectLst/>
              </a:rPr>
              <a:t>  		and their legacy – the New Open Science</a:t>
            </a:r>
          </a:p>
          <a:p>
            <a:pPr algn="l">
              <a:spcBef>
                <a:spcPts val="0"/>
              </a:spcBef>
              <a:spcAft>
                <a:spcPts val="1200"/>
              </a:spcAft>
            </a:pPr>
            <a:r>
              <a:rPr lang="en-US" sz="2400" dirty="0" smtClean="0">
                <a:solidFill>
                  <a:schemeClr val="bg1"/>
                </a:solidFill>
                <a:effectLst/>
              </a:rPr>
              <a:t>PART V:     A </a:t>
            </a:r>
            <a:r>
              <a:rPr lang="en-US" sz="2400" dirty="0">
                <a:solidFill>
                  <a:schemeClr val="bg1"/>
                </a:solidFill>
                <a:effectLst/>
              </a:rPr>
              <a:t>Cautiously Optimistic Conclusion </a:t>
            </a:r>
            <a:endParaRPr lang="en-US" sz="2400" dirty="0" smtClean="0">
              <a:solidFill>
                <a:schemeClr val="bg1"/>
              </a:solidFill>
              <a:effectLst/>
            </a:endParaRPr>
          </a:p>
          <a:p>
            <a:pPr algn="l">
              <a:spcBef>
                <a:spcPts val="0"/>
              </a:spcBef>
              <a:spcAft>
                <a:spcPts val="1200"/>
              </a:spcAft>
            </a:pPr>
            <a:r>
              <a:rPr lang="en-US" sz="800" dirty="0" smtClean="0">
                <a:solidFill>
                  <a:srgbClr val="6F3FBC">
                    <a:lumMod val="40000"/>
                    <a:lumOff val="60000"/>
                  </a:srgbClr>
                </a:solidFill>
                <a:effectLst/>
              </a:rPr>
              <a:t/>
            </a:r>
            <a:br>
              <a:rPr lang="en-US" sz="800" dirty="0" smtClean="0">
                <a:solidFill>
                  <a:srgbClr val="6F3FBC">
                    <a:lumMod val="40000"/>
                    <a:lumOff val="60000"/>
                  </a:srgbClr>
                </a:solidFill>
                <a:effectLst/>
              </a:rPr>
            </a:br>
            <a:endParaRPr lang="en-US" sz="2400" dirty="0">
              <a:solidFill>
                <a:schemeClr val="bg1"/>
              </a:solidFill>
              <a:effectLst/>
            </a:endParaRPr>
          </a:p>
        </p:txBody>
      </p:sp>
    </p:spTree>
    <p:extLst>
      <p:ext uri="{BB962C8B-B14F-4D97-AF65-F5344CB8AC3E}">
        <p14:creationId xmlns:p14="http://schemas.microsoft.com/office/powerpoint/2010/main" val="2462696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sz="2400" b="1" dirty="0" smtClean="0">
                <a:solidFill>
                  <a:schemeClr val="hlink"/>
                </a:solidFill>
                <a:effectLst/>
              </a:rPr>
              <a:t>Idealized social norms and institutionalized procedures of modern “open science” (the Republic of Science)</a:t>
            </a:r>
          </a:p>
        </p:txBody>
      </p:sp>
      <p:sp>
        <p:nvSpPr>
          <p:cNvPr id="9011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i="1" dirty="0" smtClean="0">
                <a:solidFill>
                  <a:schemeClr val="bg1"/>
                </a:solidFill>
                <a:effectLst/>
              </a:rPr>
              <a:t>Stylized procedural arrangements</a:t>
            </a:r>
          </a:p>
          <a:p>
            <a:pPr lvl="1" eaLnBrk="1" hangingPunct="1">
              <a:lnSpc>
                <a:spcPct val="90000"/>
              </a:lnSpc>
              <a:buFont typeface="Wingdings" pitchFamily="2" charset="2"/>
              <a:buChar char="§"/>
              <a:defRPr/>
            </a:pPr>
            <a:r>
              <a:rPr lang="en-US" sz="2400" dirty="0" smtClean="0">
                <a:solidFill>
                  <a:schemeClr val="bg1"/>
                </a:solidFill>
                <a:effectLst/>
              </a:rPr>
              <a:t>rewards based upon collegiate reputational status</a:t>
            </a:r>
          </a:p>
          <a:p>
            <a:pPr lvl="1" eaLnBrk="1" hangingPunct="1">
              <a:lnSpc>
                <a:spcPct val="90000"/>
              </a:lnSpc>
              <a:buFont typeface="Wingdings" pitchFamily="2" charset="2"/>
              <a:buChar char="§"/>
              <a:defRPr/>
            </a:pPr>
            <a:r>
              <a:rPr lang="en-US" sz="2400" dirty="0" smtClean="0">
                <a:solidFill>
                  <a:schemeClr val="bg1"/>
                </a:solidFill>
                <a:effectLst/>
              </a:rPr>
              <a:t>reputation based on peer-appraisal of ‘scientific contributions’</a:t>
            </a:r>
          </a:p>
          <a:p>
            <a:pPr lvl="1" eaLnBrk="1" hangingPunct="1">
              <a:lnSpc>
                <a:spcPct val="90000"/>
              </a:lnSpc>
              <a:buFont typeface="Wingdings" pitchFamily="2" charset="2"/>
              <a:buChar char="§"/>
              <a:defRPr/>
            </a:pPr>
            <a:r>
              <a:rPr lang="en-US" sz="2400" dirty="0" smtClean="0">
                <a:solidFill>
                  <a:schemeClr val="bg1"/>
                </a:solidFill>
                <a:effectLst/>
              </a:rPr>
              <a:t>eligibility for evaluation based upon non-ascriptive characteristics</a:t>
            </a:r>
          </a:p>
          <a:p>
            <a:pPr lvl="1" eaLnBrk="1" hangingPunct="1">
              <a:lnSpc>
                <a:spcPct val="90000"/>
              </a:lnSpc>
              <a:buFont typeface="Wingdings" pitchFamily="2" charset="2"/>
              <a:buChar char="§"/>
              <a:defRPr/>
            </a:pPr>
            <a:r>
              <a:rPr lang="en-US" sz="2400" dirty="0" smtClean="0">
                <a:solidFill>
                  <a:schemeClr val="bg1"/>
                </a:solidFill>
                <a:effectLst/>
              </a:rPr>
              <a:t>substantial autonom of individual in design and research conduct is expected (and with this goes responsibliity for the research)  </a:t>
            </a:r>
          </a:p>
          <a:p>
            <a:pPr lvl="1" eaLnBrk="1" hangingPunct="1">
              <a:lnSpc>
                <a:spcPct val="90000"/>
              </a:lnSpc>
              <a:buFont typeface="Wingdings" pitchFamily="2" charset="2"/>
              <a:buChar char="§"/>
              <a:defRPr/>
            </a:pPr>
            <a:r>
              <a:rPr lang="en-US" sz="2400" dirty="0" smtClean="0">
                <a:solidFill>
                  <a:schemeClr val="bg1"/>
                </a:solidFill>
                <a:effectLst/>
              </a:rPr>
              <a:t>‘a scientific contribution’ requires validation of the researcher’s claim to priority in discovery or invention  </a:t>
            </a:r>
            <a:r>
              <a:rPr lang="en-US" sz="2400" i="1" dirty="0" smtClean="0">
                <a:solidFill>
                  <a:schemeClr val="bg1"/>
                </a:solidFill>
                <a:effectLst/>
              </a:rPr>
              <a:t>	</a:t>
            </a:r>
          </a:p>
          <a:p>
            <a:pPr eaLnBrk="1" hangingPunct="1">
              <a:lnSpc>
                <a:spcPct val="90000"/>
              </a:lnSpc>
              <a:defRPr/>
            </a:pP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250825" y="260350"/>
            <a:ext cx="8713788" cy="6408738"/>
          </a:xfrm>
          <a:noFill/>
        </p:spPr>
        <p:txBody>
          <a:bodyPr/>
          <a:lstStyle/>
          <a:p>
            <a:pPr eaLnBrk="1" hangingPunct="1">
              <a:lnSpc>
                <a:spcPct val="80000"/>
              </a:lnSpc>
              <a:spcBef>
                <a:spcPct val="0"/>
              </a:spcBef>
              <a:buClr>
                <a:schemeClr val="tx1"/>
              </a:buClr>
              <a:buFont typeface="Wingdings" pitchFamily="2" charset="2"/>
              <a:buNone/>
            </a:pPr>
            <a:r>
              <a:rPr lang="en-US" dirty="0" smtClean="0">
                <a:solidFill>
                  <a:schemeClr val="hlink"/>
                </a:solidFill>
                <a:effectLst/>
              </a:rPr>
              <a:t>institutional features and resource allocation in  the Republic of Science</a:t>
            </a:r>
            <a:r>
              <a:rPr lang="en-US" sz="2000" dirty="0" smtClean="0">
                <a:solidFill>
                  <a:schemeClr val="bg1"/>
                </a:solidFill>
                <a:effectLst/>
              </a:rPr>
              <a:t>	</a:t>
            </a:r>
          </a:p>
          <a:p>
            <a:pPr eaLnBrk="1" hangingPunct="1">
              <a:lnSpc>
                <a:spcPct val="80000"/>
              </a:lnSpc>
              <a:spcBef>
                <a:spcPct val="0"/>
              </a:spcBef>
              <a:buClr>
                <a:schemeClr val="tx1"/>
              </a:buClr>
              <a:buFont typeface="Wingdings" pitchFamily="2" charset="2"/>
              <a:buNone/>
            </a:pPr>
            <a:r>
              <a:rPr lang="en-US" sz="800" dirty="0" smtClean="0">
                <a:solidFill>
                  <a:schemeClr val="bg1"/>
                </a:solidFill>
                <a:effectLst/>
              </a:rPr>
              <a:t>  </a:t>
            </a:r>
          </a:p>
          <a:p>
            <a:pPr eaLnBrk="1" hangingPunct="1">
              <a:lnSpc>
                <a:spcPct val="80000"/>
              </a:lnSpc>
              <a:spcBef>
                <a:spcPct val="0"/>
              </a:spcBef>
              <a:buClr>
                <a:schemeClr val="tx1"/>
              </a:buClr>
              <a:buFont typeface="Wingdings" pitchFamily="2" charset="2"/>
              <a:buNone/>
            </a:pPr>
            <a:r>
              <a:rPr lang="en-US" sz="800" dirty="0" smtClean="0">
                <a:solidFill>
                  <a:schemeClr val="bg1"/>
                </a:solidFill>
                <a:effectLst/>
              </a:rPr>
              <a:t>	 </a:t>
            </a:r>
            <a:r>
              <a:rPr lang="en-US" sz="2400" i="1" dirty="0" smtClean="0">
                <a:solidFill>
                  <a:schemeClr val="bg1"/>
                </a:solidFill>
                <a:effectLst/>
              </a:rPr>
              <a:t>Functionality of the cooperative system that promotes rapid cumulative growth in reliable knowledge:</a:t>
            </a:r>
          </a:p>
          <a:p>
            <a:pPr eaLnBrk="1" hangingPunct="1">
              <a:lnSpc>
                <a:spcPct val="80000"/>
              </a:lnSpc>
              <a:spcBef>
                <a:spcPct val="0"/>
              </a:spcBef>
              <a:buClr>
                <a:schemeClr val="tx1"/>
              </a:buClr>
              <a:buFont typeface="Wingdings" pitchFamily="2" charset="2"/>
              <a:buNone/>
            </a:pPr>
            <a:endParaRPr lang="en-US" sz="2400" i="1" dirty="0" smtClean="0">
              <a:solidFill>
                <a:schemeClr val="bg1"/>
              </a:solidFill>
              <a:effectLst/>
            </a:endParaRPr>
          </a:p>
          <a:p>
            <a:pPr lvl="1" eaLnBrk="1" hangingPunct="1">
              <a:lnSpc>
                <a:spcPct val="80000"/>
              </a:lnSpc>
              <a:spcBef>
                <a:spcPct val="0"/>
              </a:spcBef>
              <a:buFont typeface="Wingdings" pitchFamily="2" charset="2"/>
              <a:buChar char="§"/>
            </a:pPr>
            <a:r>
              <a:rPr lang="en-US" sz="2000" dirty="0" smtClean="0">
                <a:solidFill>
                  <a:schemeClr val="bg1"/>
                </a:solidFill>
                <a:effectLst/>
              </a:rPr>
              <a:t>“collegiate reputational reward structure” (CRRS) provides incentives and signals for agents’ effort allocation decisions</a:t>
            </a:r>
          </a:p>
          <a:p>
            <a:pPr lvl="1" eaLnBrk="1" hangingPunct="1">
              <a:lnSpc>
                <a:spcPct val="80000"/>
              </a:lnSpc>
              <a:spcBef>
                <a:spcPct val="0"/>
              </a:spcBef>
              <a:buFont typeface="Wingdings" pitchFamily="2" charset="2"/>
              <a:buNone/>
            </a:pPr>
            <a:endParaRPr lang="en-US" sz="2000" dirty="0" smtClean="0">
              <a:solidFill>
                <a:schemeClr val="bg1"/>
              </a:solidFill>
              <a:effectLst/>
            </a:endParaRPr>
          </a:p>
          <a:p>
            <a:pPr lvl="1" eaLnBrk="1" hangingPunct="1">
              <a:lnSpc>
                <a:spcPct val="80000"/>
              </a:lnSpc>
              <a:spcBef>
                <a:spcPct val="0"/>
              </a:spcBef>
              <a:buFont typeface="Wingdings" pitchFamily="2" charset="2"/>
              <a:buChar char="§"/>
            </a:pPr>
            <a:r>
              <a:rPr lang="en-US" sz="2000" dirty="0" smtClean="0">
                <a:solidFill>
                  <a:schemeClr val="bg1"/>
                </a:solidFill>
                <a:effectLst/>
              </a:rPr>
              <a:t>scientific reputational standing is based on community acknowledgement of claims to “priority of discovery”</a:t>
            </a:r>
          </a:p>
          <a:p>
            <a:pPr lvl="1" eaLnBrk="1" hangingPunct="1">
              <a:lnSpc>
                <a:spcPct val="80000"/>
              </a:lnSpc>
              <a:spcBef>
                <a:spcPct val="0"/>
              </a:spcBef>
              <a:buFont typeface="Wingdings" pitchFamily="2" charset="2"/>
              <a:buNone/>
            </a:pPr>
            <a:endParaRPr lang="en-US" sz="2000" dirty="0" smtClean="0">
              <a:solidFill>
                <a:schemeClr val="bg1"/>
              </a:solidFill>
              <a:effectLst/>
            </a:endParaRPr>
          </a:p>
          <a:p>
            <a:pPr lvl="1" eaLnBrk="1" hangingPunct="1">
              <a:lnSpc>
                <a:spcPct val="80000"/>
              </a:lnSpc>
              <a:spcBef>
                <a:spcPct val="0"/>
              </a:spcBef>
              <a:buFont typeface="Wingdings" pitchFamily="2" charset="2"/>
              <a:buChar char="§"/>
            </a:pPr>
            <a:r>
              <a:rPr lang="en-US" sz="2000" dirty="0" smtClean="0">
                <a:solidFill>
                  <a:schemeClr val="bg1"/>
                </a:solidFill>
                <a:effectLst/>
              </a:rPr>
              <a:t>incentive compatibility of priority with the norm of </a:t>
            </a:r>
            <a:r>
              <a:rPr lang="en-US" sz="2000" i="1" dirty="0" smtClean="0">
                <a:solidFill>
                  <a:schemeClr val="bg1"/>
                </a:solidFill>
                <a:effectLst/>
              </a:rPr>
              <a:t>open-ness</a:t>
            </a:r>
            <a:r>
              <a:rPr lang="en-US" sz="2000" dirty="0" smtClean="0">
                <a:solidFill>
                  <a:schemeClr val="bg1"/>
                </a:solidFill>
                <a:effectLst/>
              </a:rPr>
              <a:t> (full disclosure) :</a:t>
            </a:r>
          </a:p>
          <a:p>
            <a:pPr lvl="1" eaLnBrk="1" hangingPunct="1">
              <a:lnSpc>
                <a:spcPct val="80000"/>
              </a:lnSpc>
              <a:spcBef>
                <a:spcPct val="0"/>
              </a:spcBef>
              <a:buClr>
                <a:schemeClr val="tx1"/>
              </a:buClr>
              <a:buFont typeface="Wingdings" pitchFamily="2" charset="2"/>
              <a:buNone/>
            </a:pPr>
            <a:endParaRPr lang="en-US" sz="700" dirty="0" smtClean="0">
              <a:solidFill>
                <a:schemeClr val="bg1"/>
              </a:solidFill>
              <a:effectLst/>
            </a:endParaRPr>
          </a:p>
          <a:p>
            <a:pPr eaLnBrk="1" hangingPunct="1">
              <a:lnSpc>
                <a:spcPct val="80000"/>
              </a:lnSpc>
              <a:spcBef>
                <a:spcPct val="0"/>
              </a:spcBef>
              <a:buClr>
                <a:schemeClr val="tx1"/>
              </a:buClr>
              <a:buFont typeface="Wingdings" pitchFamily="2" charset="2"/>
              <a:buNone/>
            </a:pPr>
            <a:r>
              <a:rPr lang="en-US" sz="1800" b="1" dirty="0" smtClean="0">
                <a:solidFill>
                  <a:schemeClr val="bg1"/>
                </a:solidFill>
                <a:effectLst/>
              </a:rPr>
              <a:t>		</a:t>
            </a:r>
            <a:r>
              <a:rPr lang="en-US" sz="2000" dirty="0" smtClean="0">
                <a:solidFill>
                  <a:schemeClr val="bg1"/>
                </a:solidFill>
                <a:effectLst/>
              </a:rPr>
              <a:t>asymmetric information </a:t>
            </a:r>
            <a:r>
              <a:rPr lang="en-US" sz="2000" dirty="0" smtClean="0">
                <a:solidFill>
                  <a:schemeClr val="bg1"/>
                </a:solidFill>
                <a:effectLst/>
                <a:sym typeface="Wingdings" pitchFamily="2" charset="2"/>
              </a:rPr>
              <a:t></a:t>
            </a:r>
            <a:r>
              <a:rPr lang="en-US" sz="2000" dirty="0" smtClean="0">
                <a:solidFill>
                  <a:schemeClr val="bg1"/>
                </a:solidFill>
                <a:effectLst/>
              </a:rPr>
              <a:t> problems of input monitoring </a:t>
            </a:r>
            <a:r>
              <a:rPr lang="en-US" sz="2000" dirty="0" smtClean="0">
                <a:solidFill>
                  <a:schemeClr val="bg1"/>
                </a:solidFill>
                <a:effectLst/>
                <a:sym typeface="Wingdings" pitchFamily="2" charset="2"/>
              </a:rPr>
              <a:t></a:t>
            </a:r>
          </a:p>
          <a:p>
            <a:pPr eaLnBrk="1" hangingPunct="1">
              <a:lnSpc>
                <a:spcPct val="80000"/>
              </a:lnSpc>
              <a:spcBef>
                <a:spcPct val="0"/>
              </a:spcBef>
              <a:buClr>
                <a:schemeClr val="tx1"/>
              </a:buClr>
              <a:buFont typeface="Wingdings" pitchFamily="2" charset="2"/>
              <a:buNone/>
            </a:pPr>
            <a:r>
              <a:rPr lang="en-US" sz="2000" dirty="0" smtClean="0">
                <a:solidFill>
                  <a:schemeClr val="bg1"/>
                </a:solidFill>
                <a:effectLst/>
                <a:sym typeface="Wingdings" pitchFamily="2" charset="2"/>
              </a:rPr>
              <a:t>	 	</a:t>
            </a:r>
            <a:r>
              <a:rPr lang="en-US" sz="2000" dirty="0" smtClean="0">
                <a:solidFill>
                  <a:schemeClr val="bg1"/>
                </a:solidFill>
                <a:effectLst/>
              </a:rPr>
              <a:t>monitoring of output, with rewards for priority  </a:t>
            </a:r>
            <a:r>
              <a:rPr lang="en-US" sz="2000" dirty="0" smtClean="0">
                <a:solidFill>
                  <a:schemeClr val="bg1"/>
                </a:solidFill>
                <a:effectLst/>
                <a:sym typeface="Wingdings" pitchFamily="2" charset="2"/>
              </a:rPr>
              <a:t> rapid </a:t>
            </a:r>
            <a:r>
              <a:rPr lang="en-US" sz="2000" dirty="0" smtClean="0">
                <a:solidFill>
                  <a:schemeClr val="bg1"/>
                </a:solidFill>
                <a:effectLst/>
              </a:rPr>
              <a:t>disclosure</a:t>
            </a:r>
            <a:endParaRPr lang="en-US" sz="2000" dirty="0" smtClean="0">
              <a:solidFill>
                <a:schemeClr val="bg1"/>
              </a:solidFill>
              <a:effectLst/>
              <a:sym typeface="Wingdings" pitchFamily="2" charset="2"/>
            </a:endParaRPr>
          </a:p>
          <a:p>
            <a:pPr lvl="2" eaLnBrk="1" hangingPunct="1">
              <a:lnSpc>
                <a:spcPct val="80000"/>
              </a:lnSpc>
              <a:buClr>
                <a:schemeClr val="tx1"/>
              </a:buClr>
              <a:buFont typeface="Wingdings" pitchFamily="2" charset="2"/>
              <a:buNone/>
            </a:pPr>
            <a:endParaRPr lang="en-US" sz="2000" b="1" dirty="0" smtClean="0">
              <a:solidFill>
                <a:schemeClr val="bg1"/>
              </a:solidFill>
              <a:effectLst/>
            </a:endParaRPr>
          </a:p>
          <a:p>
            <a:pPr lvl="1" eaLnBrk="1" hangingPunct="1">
              <a:lnSpc>
                <a:spcPct val="80000"/>
              </a:lnSpc>
              <a:spcBef>
                <a:spcPct val="0"/>
              </a:spcBef>
              <a:buFont typeface="Wingdings" pitchFamily="2" charset="2"/>
              <a:buChar char="§"/>
            </a:pPr>
            <a:r>
              <a:rPr lang="en-US" sz="2000" i="1" dirty="0" smtClean="0">
                <a:solidFill>
                  <a:schemeClr val="bg1"/>
                </a:solidFill>
                <a:effectLst/>
              </a:rPr>
              <a:t>disclosure, skepticism and disinterestedness</a:t>
            </a:r>
            <a:r>
              <a:rPr lang="en-US" sz="2000" dirty="0" smtClean="0">
                <a:solidFill>
                  <a:schemeClr val="bg1"/>
                </a:solidFill>
                <a:effectLst/>
              </a:rPr>
              <a:t> </a:t>
            </a:r>
            <a:r>
              <a:rPr lang="en-US" sz="2000" dirty="0" smtClean="0">
                <a:solidFill>
                  <a:schemeClr val="bg1"/>
                </a:solidFill>
                <a:effectLst/>
                <a:sym typeface="Wingdings" pitchFamily="2" charset="2"/>
              </a:rPr>
              <a:t> validation of results promotes rapid “closure” (effective consensus) </a:t>
            </a:r>
          </a:p>
          <a:p>
            <a:pPr lvl="1" eaLnBrk="1" hangingPunct="1">
              <a:lnSpc>
                <a:spcPct val="80000"/>
              </a:lnSpc>
              <a:spcBef>
                <a:spcPct val="0"/>
              </a:spcBef>
              <a:buFont typeface="Wingdings" pitchFamily="2" charset="2"/>
              <a:buNone/>
            </a:pPr>
            <a:endParaRPr lang="en-US" sz="2000" dirty="0" smtClean="0">
              <a:solidFill>
                <a:schemeClr val="bg1"/>
              </a:solidFill>
              <a:effectLst/>
              <a:sym typeface="Wingdings" pitchFamily="2" charset="2"/>
            </a:endParaRPr>
          </a:p>
          <a:p>
            <a:pPr lvl="1" eaLnBrk="1" hangingPunct="1">
              <a:lnSpc>
                <a:spcPct val="80000"/>
              </a:lnSpc>
              <a:spcBef>
                <a:spcPct val="0"/>
              </a:spcBef>
              <a:buFont typeface="Wingdings" pitchFamily="2" charset="2"/>
              <a:buChar char="§"/>
            </a:pPr>
            <a:r>
              <a:rPr lang="en-US" sz="2000" i="1" dirty="0" smtClean="0">
                <a:solidFill>
                  <a:schemeClr val="bg1"/>
                </a:solidFill>
                <a:effectLst/>
              </a:rPr>
              <a:t>universalism</a:t>
            </a:r>
            <a:r>
              <a:rPr lang="en-US" sz="2000" dirty="0" smtClean="0">
                <a:solidFill>
                  <a:schemeClr val="bg1"/>
                </a:solidFill>
                <a:effectLst/>
              </a:rPr>
              <a:t> prevents “homogenization” of social communications network structure </a:t>
            </a:r>
            <a:r>
              <a:rPr lang="en-US" sz="2000" dirty="0" smtClean="0">
                <a:solidFill>
                  <a:schemeClr val="bg1"/>
                </a:solidFill>
                <a:effectLst/>
                <a:sym typeface="Wingdings" pitchFamily="2" charset="2"/>
              </a:rPr>
              <a:t> protecting deviant opinion from premature formation of consensus (dogmatic belief) </a:t>
            </a:r>
            <a:r>
              <a:rPr lang="en-US" sz="2000" dirty="0" smtClean="0">
                <a:solidFill>
                  <a:schemeClr val="bg1"/>
                </a:solidFill>
                <a:effectLst/>
              </a:rPr>
              <a:t> </a:t>
            </a:r>
            <a:endParaRPr lang="en-US" sz="1400" dirty="0" smtClean="0">
              <a:solidFill>
                <a:schemeClr val="bg1"/>
              </a:solidFill>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52400" y="76200"/>
            <a:ext cx="8991600" cy="1219200"/>
          </a:xfrm>
        </p:spPr>
        <p:txBody>
          <a:bodyPr/>
          <a:lstStyle/>
          <a:p>
            <a:pPr eaLnBrk="1" hangingPunct="1"/>
            <a:r>
              <a:rPr lang="en-US" sz="2800" dirty="0" smtClean="0">
                <a:solidFill>
                  <a:srgbClr val="66FFFF"/>
                </a:solidFill>
                <a:effectLst/>
              </a:rPr>
              <a:t>The “Logical Origins” of Open-Science Institutions: </a:t>
            </a:r>
            <a:r>
              <a:rPr lang="en-US" sz="2800" b="1" dirty="0" smtClean="0">
                <a:solidFill>
                  <a:srgbClr val="66FFFF"/>
                </a:solidFill>
                <a:effectLst/>
              </a:rPr>
              <a:t>Functionalist Rationale</a:t>
            </a:r>
          </a:p>
        </p:txBody>
      </p:sp>
      <p:sp>
        <p:nvSpPr>
          <p:cNvPr id="10243" name="Rectangle 3"/>
          <p:cNvSpPr>
            <a:spLocks noGrp="1" noChangeArrowheads="1"/>
          </p:cNvSpPr>
          <p:nvPr>
            <p:ph type="subTitle" idx="1"/>
          </p:nvPr>
        </p:nvSpPr>
        <p:spPr>
          <a:xfrm>
            <a:off x="914400" y="1676400"/>
            <a:ext cx="7239000" cy="609600"/>
          </a:xfrm>
        </p:spPr>
        <p:txBody>
          <a:bodyPr/>
          <a:lstStyle/>
          <a:p>
            <a:pPr eaLnBrk="1" hangingPunct="1"/>
            <a:r>
              <a:rPr lang="en-US" sz="2800" dirty="0" smtClean="0">
                <a:solidFill>
                  <a:schemeClr val="bg1"/>
                </a:solidFill>
                <a:effectLst/>
              </a:rPr>
              <a:t>GOAL: Rapid Accumulation of Knowledge</a:t>
            </a:r>
          </a:p>
        </p:txBody>
      </p:sp>
      <p:sp>
        <p:nvSpPr>
          <p:cNvPr id="10244" name="Rectangle 4"/>
          <p:cNvSpPr>
            <a:spLocks noChangeArrowheads="1"/>
          </p:cNvSpPr>
          <p:nvPr/>
        </p:nvSpPr>
        <p:spPr bwMode="auto">
          <a:xfrm>
            <a:off x="4419600" y="2971800"/>
            <a:ext cx="449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90000"/>
              <a:buFont typeface="Wingdings" pitchFamily="2" charset="2"/>
              <a:buNone/>
            </a:pPr>
            <a:r>
              <a:rPr lang="en-US" sz="2800" dirty="0">
                <a:solidFill>
                  <a:schemeClr val="bg1"/>
                </a:solidFill>
              </a:rPr>
              <a:t>Public Knowledge</a:t>
            </a:r>
          </a:p>
          <a:p>
            <a:pPr algn="ctr">
              <a:spcBef>
                <a:spcPct val="20000"/>
              </a:spcBef>
              <a:buClr>
                <a:schemeClr val="hlink"/>
              </a:buClr>
              <a:buSzPct val="90000"/>
              <a:buFont typeface="Wingdings" pitchFamily="2" charset="2"/>
              <a:buNone/>
            </a:pPr>
            <a:endParaRPr lang="en-US" dirty="0">
              <a:solidFill>
                <a:schemeClr val="bg1"/>
              </a:solidFill>
            </a:endParaRPr>
          </a:p>
          <a:p>
            <a:pPr algn="ctr">
              <a:spcBef>
                <a:spcPct val="20000"/>
              </a:spcBef>
              <a:buClr>
                <a:schemeClr val="hlink"/>
              </a:buClr>
              <a:buSzPct val="90000"/>
              <a:buFont typeface="Wingdings" pitchFamily="2" charset="2"/>
              <a:buNone/>
            </a:pPr>
            <a:endParaRPr lang="en-US" dirty="0">
              <a:solidFill>
                <a:schemeClr val="bg1"/>
              </a:solidFill>
            </a:endParaRPr>
          </a:p>
          <a:p>
            <a:pPr algn="ctr">
              <a:spcBef>
                <a:spcPct val="20000"/>
              </a:spcBef>
              <a:buClr>
                <a:schemeClr val="hlink"/>
              </a:buClr>
              <a:buSzPct val="90000"/>
              <a:buFont typeface="Wingdings" pitchFamily="2" charset="2"/>
              <a:buNone/>
            </a:pPr>
            <a:r>
              <a:rPr lang="en-US" sz="2800" dirty="0">
                <a:solidFill>
                  <a:schemeClr val="bg1"/>
                </a:solidFill>
              </a:rPr>
              <a:t>Publication Procedures</a:t>
            </a:r>
          </a:p>
          <a:p>
            <a:pPr algn="ctr">
              <a:spcBef>
                <a:spcPct val="20000"/>
              </a:spcBef>
              <a:buClr>
                <a:schemeClr val="hlink"/>
              </a:buClr>
              <a:buSzPct val="90000"/>
              <a:buFont typeface="Wingdings" pitchFamily="2" charset="2"/>
              <a:buNone/>
            </a:pPr>
            <a:endParaRPr lang="en-US" dirty="0">
              <a:solidFill>
                <a:schemeClr val="bg1"/>
              </a:solidFill>
            </a:endParaRPr>
          </a:p>
          <a:p>
            <a:pPr algn="ctr">
              <a:spcBef>
                <a:spcPct val="20000"/>
              </a:spcBef>
              <a:buClr>
                <a:schemeClr val="hlink"/>
              </a:buClr>
              <a:buSzPct val="90000"/>
              <a:buFont typeface="Wingdings" pitchFamily="2" charset="2"/>
              <a:buNone/>
            </a:pPr>
            <a:endParaRPr lang="en-US" dirty="0">
              <a:solidFill>
                <a:schemeClr val="bg1"/>
              </a:solidFill>
            </a:endParaRPr>
          </a:p>
          <a:p>
            <a:pPr algn="ctr">
              <a:spcBef>
                <a:spcPct val="20000"/>
              </a:spcBef>
              <a:buClr>
                <a:schemeClr val="hlink"/>
              </a:buClr>
              <a:buSzPct val="90000"/>
              <a:buFont typeface="Wingdings" pitchFamily="2" charset="2"/>
              <a:buNone/>
            </a:pPr>
            <a:endParaRPr lang="en-US" sz="1400" dirty="0">
              <a:solidFill>
                <a:schemeClr val="bg1"/>
              </a:solidFill>
            </a:endParaRPr>
          </a:p>
          <a:p>
            <a:pPr algn="ctr">
              <a:spcBef>
                <a:spcPct val="20000"/>
              </a:spcBef>
              <a:buClr>
                <a:schemeClr val="hlink"/>
              </a:buClr>
              <a:buSzPct val="90000"/>
              <a:buFont typeface="Wingdings" pitchFamily="2" charset="2"/>
              <a:buNone/>
            </a:pPr>
            <a:endParaRPr lang="en-US" sz="1400" dirty="0">
              <a:solidFill>
                <a:schemeClr val="bg1"/>
              </a:solidFill>
            </a:endParaRPr>
          </a:p>
          <a:p>
            <a:pPr algn="ctr">
              <a:spcBef>
                <a:spcPct val="20000"/>
              </a:spcBef>
              <a:buClr>
                <a:schemeClr val="hlink"/>
              </a:buClr>
              <a:buSzPct val="90000"/>
              <a:buFont typeface="Wingdings" pitchFamily="2" charset="2"/>
              <a:buNone/>
            </a:pPr>
            <a:r>
              <a:rPr lang="en-US" sz="2800" dirty="0">
                <a:solidFill>
                  <a:schemeClr val="bg1"/>
                </a:solidFill>
              </a:rPr>
              <a:t>Reward System</a:t>
            </a:r>
          </a:p>
        </p:txBody>
      </p:sp>
      <p:sp>
        <p:nvSpPr>
          <p:cNvPr id="10245" name="Rectangle 5"/>
          <p:cNvSpPr>
            <a:spLocks noChangeArrowheads="1"/>
          </p:cNvSpPr>
          <p:nvPr/>
        </p:nvSpPr>
        <p:spPr bwMode="auto">
          <a:xfrm>
            <a:off x="990600" y="3429000"/>
            <a:ext cx="3352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90000"/>
              <a:buFont typeface="Wingdings" pitchFamily="2" charset="2"/>
              <a:buNone/>
            </a:pPr>
            <a:r>
              <a:rPr lang="en-US" sz="2800" dirty="0">
                <a:solidFill>
                  <a:schemeClr val="bg1"/>
                </a:solidFill>
              </a:rPr>
              <a:t>Validation</a:t>
            </a:r>
          </a:p>
          <a:p>
            <a:pPr>
              <a:spcBef>
                <a:spcPct val="20000"/>
              </a:spcBef>
              <a:buClr>
                <a:schemeClr val="hlink"/>
              </a:buClr>
              <a:buSzPct val="90000"/>
              <a:buFont typeface="Wingdings" pitchFamily="2" charset="2"/>
              <a:buNone/>
            </a:pPr>
            <a:endParaRPr lang="en-US" dirty="0">
              <a:solidFill>
                <a:schemeClr val="bg1"/>
              </a:solidFill>
            </a:endParaRPr>
          </a:p>
          <a:p>
            <a:pPr>
              <a:spcBef>
                <a:spcPct val="20000"/>
              </a:spcBef>
              <a:buClr>
                <a:schemeClr val="hlink"/>
              </a:buClr>
              <a:buSzPct val="90000"/>
              <a:buFont typeface="Wingdings" pitchFamily="2" charset="2"/>
              <a:buNone/>
            </a:pPr>
            <a:endParaRPr lang="en-US" dirty="0">
              <a:solidFill>
                <a:schemeClr val="bg1"/>
              </a:solidFill>
            </a:endParaRPr>
          </a:p>
          <a:p>
            <a:pPr>
              <a:spcBef>
                <a:spcPct val="20000"/>
              </a:spcBef>
              <a:buClr>
                <a:schemeClr val="hlink"/>
              </a:buClr>
              <a:buSzPct val="90000"/>
              <a:buFont typeface="Wingdings" pitchFamily="2" charset="2"/>
              <a:buNone/>
            </a:pPr>
            <a:r>
              <a:rPr lang="en-US" sz="2800" dirty="0">
                <a:solidFill>
                  <a:srgbClr val="FF3300"/>
                </a:solidFill>
              </a:rPr>
              <a:t>Disclosure Norms</a:t>
            </a:r>
          </a:p>
          <a:p>
            <a:pPr>
              <a:spcBef>
                <a:spcPct val="20000"/>
              </a:spcBef>
              <a:buClr>
                <a:schemeClr val="hlink"/>
              </a:buClr>
              <a:buSzPct val="90000"/>
              <a:buFont typeface="Wingdings" pitchFamily="2" charset="2"/>
              <a:buNone/>
            </a:pPr>
            <a:endParaRPr lang="en-US" sz="2800" dirty="0">
              <a:solidFill>
                <a:srgbClr val="FF3300"/>
              </a:solidFill>
            </a:endParaRPr>
          </a:p>
          <a:p>
            <a:pPr>
              <a:spcBef>
                <a:spcPct val="20000"/>
              </a:spcBef>
              <a:buClr>
                <a:schemeClr val="hlink"/>
              </a:buClr>
              <a:buSzPct val="90000"/>
              <a:buFont typeface="Wingdings" pitchFamily="2" charset="2"/>
              <a:buNone/>
            </a:pPr>
            <a:endParaRPr lang="en-US" dirty="0">
              <a:solidFill>
                <a:srgbClr val="FF3300"/>
              </a:solidFill>
            </a:endParaRPr>
          </a:p>
          <a:p>
            <a:pPr>
              <a:spcBef>
                <a:spcPct val="20000"/>
              </a:spcBef>
              <a:buClr>
                <a:schemeClr val="hlink"/>
              </a:buClr>
              <a:buSzPct val="90000"/>
              <a:buFont typeface="Wingdings" pitchFamily="2" charset="2"/>
              <a:buNone/>
            </a:pPr>
            <a:r>
              <a:rPr lang="en-US" sz="2800" dirty="0">
                <a:solidFill>
                  <a:schemeClr val="bg1"/>
                </a:solidFill>
              </a:rPr>
              <a:t>Priority Races</a:t>
            </a:r>
          </a:p>
        </p:txBody>
      </p:sp>
      <p:sp>
        <p:nvSpPr>
          <p:cNvPr id="10246" name="Line 6"/>
          <p:cNvSpPr>
            <a:spLocks noChangeShapeType="1"/>
          </p:cNvSpPr>
          <p:nvPr/>
        </p:nvSpPr>
        <p:spPr bwMode="auto">
          <a:xfrm flipV="1">
            <a:off x="6629400" y="2362200"/>
            <a:ext cx="0" cy="6096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47" name="Line 7"/>
          <p:cNvSpPr>
            <a:spLocks noChangeShapeType="1"/>
          </p:cNvSpPr>
          <p:nvPr/>
        </p:nvSpPr>
        <p:spPr bwMode="auto">
          <a:xfrm>
            <a:off x="6629400" y="5029200"/>
            <a:ext cx="0" cy="6096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48" name="Line 8"/>
          <p:cNvSpPr>
            <a:spLocks noChangeShapeType="1"/>
          </p:cNvSpPr>
          <p:nvPr/>
        </p:nvSpPr>
        <p:spPr bwMode="auto">
          <a:xfrm flipV="1">
            <a:off x="6629400" y="3581400"/>
            <a:ext cx="0" cy="6096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49" name="Line 9"/>
          <p:cNvSpPr>
            <a:spLocks noChangeShapeType="1"/>
          </p:cNvSpPr>
          <p:nvPr/>
        </p:nvSpPr>
        <p:spPr bwMode="auto">
          <a:xfrm>
            <a:off x="3962400" y="6019800"/>
            <a:ext cx="762000" cy="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0" name="Line 10"/>
          <p:cNvSpPr>
            <a:spLocks noChangeShapeType="1"/>
          </p:cNvSpPr>
          <p:nvPr/>
        </p:nvSpPr>
        <p:spPr bwMode="auto">
          <a:xfrm flipV="1">
            <a:off x="1828800" y="4038600"/>
            <a:ext cx="0" cy="6096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1" name="Line 11"/>
          <p:cNvSpPr>
            <a:spLocks noChangeShapeType="1"/>
          </p:cNvSpPr>
          <p:nvPr/>
        </p:nvSpPr>
        <p:spPr bwMode="auto">
          <a:xfrm flipV="1">
            <a:off x="1828800" y="5105400"/>
            <a:ext cx="0" cy="6096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2" name="Line 12"/>
          <p:cNvSpPr>
            <a:spLocks noChangeShapeType="1"/>
          </p:cNvSpPr>
          <p:nvPr/>
        </p:nvSpPr>
        <p:spPr bwMode="auto">
          <a:xfrm flipV="1">
            <a:off x="3048000" y="4419600"/>
            <a:ext cx="1447800" cy="1524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3" name="Line 13"/>
          <p:cNvSpPr>
            <a:spLocks noChangeShapeType="1"/>
          </p:cNvSpPr>
          <p:nvPr/>
        </p:nvSpPr>
        <p:spPr bwMode="auto">
          <a:xfrm flipV="1">
            <a:off x="2743200" y="3352800"/>
            <a:ext cx="2209800" cy="22860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4" name="Line 14"/>
          <p:cNvSpPr>
            <a:spLocks noChangeShapeType="1"/>
          </p:cNvSpPr>
          <p:nvPr/>
        </p:nvSpPr>
        <p:spPr bwMode="auto">
          <a:xfrm flipH="1">
            <a:off x="381000" y="6096000"/>
            <a:ext cx="381000" cy="0"/>
          </a:xfrm>
          <a:prstGeom prst="line">
            <a:avLst/>
          </a:prstGeom>
          <a:noFill/>
          <a:ln w="76200">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5" name="Line 15"/>
          <p:cNvSpPr>
            <a:spLocks noChangeShapeType="1"/>
          </p:cNvSpPr>
          <p:nvPr/>
        </p:nvSpPr>
        <p:spPr bwMode="auto">
          <a:xfrm flipV="1">
            <a:off x="381000" y="2133600"/>
            <a:ext cx="0" cy="3962400"/>
          </a:xfrm>
          <a:prstGeom prst="line">
            <a:avLst/>
          </a:prstGeom>
          <a:noFill/>
          <a:ln w="79375">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6" name="Line 16"/>
          <p:cNvSpPr>
            <a:spLocks noChangeShapeType="1"/>
          </p:cNvSpPr>
          <p:nvPr/>
        </p:nvSpPr>
        <p:spPr bwMode="auto">
          <a:xfrm>
            <a:off x="381000" y="2133600"/>
            <a:ext cx="533400" cy="0"/>
          </a:xfrm>
          <a:prstGeom prst="line">
            <a:avLst/>
          </a:prstGeom>
          <a:noFill/>
          <a:ln w="7620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7" name="Line 17"/>
          <p:cNvSpPr>
            <a:spLocks noChangeShapeType="1"/>
          </p:cNvSpPr>
          <p:nvPr/>
        </p:nvSpPr>
        <p:spPr bwMode="auto">
          <a:xfrm>
            <a:off x="2438400" y="5181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712787"/>
          </a:xfrm>
        </p:spPr>
        <p:txBody>
          <a:bodyPr/>
          <a:lstStyle/>
          <a:p>
            <a:pPr algn="l" eaLnBrk="1" hangingPunct="1"/>
            <a:r>
              <a:rPr lang="en-US" sz="2800" b="1" dirty="0" smtClean="0">
                <a:solidFill>
                  <a:schemeClr val="hlink"/>
                </a:solidFill>
                <a:effectLst/>
              </a:rPr>
              <a:t>OS is not a perfect institution: </a:t>
            </a:r>
            <a:r>
              <a:rPr lang="en-US" sz="2800" dirty="0" smtClean="0">
                <a:solidFill>
                  <a:schemeClr val="hlink"/>
                </a:solidFill>
                <a:effectLst/>
              </a:rPr>
              <a:t>its key features cause inefficiencies in research resource allocation</a:t>
            </a:r>
          </a:p>
        </p:txBody>
      </p:sp>
      <p:sp>
        <p:nvSpPr>
          <p:cNvPr id="24579" name="Rectangle 3"/>
          <p:cNvSpPr>
            <a:spLocks noGrp="1" noChangeArrowheads="1"/>
          </p:cNvSpPr>
          <p:nvPr>
            <p:ph type="body" idx="1"/>
          </p:nvPr>
        </p:nvSpPr>
        <p:spPr>
          <a:xfrm>
            <a:off x="457200" y="1295400"/>
            <a:ext cx="8229600" cy="5562600"/>
          </a:xfrm>
        </p:spPr>
        <p:txBody>
          <a:bodyPr/>
          <a:lstStyle/>
          <a:p>
            <a:pPr eaLnBrk="1" hangingPunct="1">
              <a:buClr>
                <a:schemeClr val="bg2"/>
              </a:buClr>
              <a:buFont typeface="Wingdings" pitchFamily="2" charset="2"/>
              <a:buChar char="§"/>
              <a:defRPr/>
            </a:pPr>
            <a:endParaRPr lang="en-US" sz="4400" dirty="0" smtClean="0">
              <a:solidFill>
                <a:schemeClr val="bg1"/>
              </a:solidFill>
            </a:endParaRPr>
          </a:p>
          <a:p>
            <a:pPr eaLnBrk="1" hangingPunct="1">
              <a:buClr>
                <a:schemeClr val="bg2"/>
              </a:buClr>
              <a:buFont typeface="Wingdings" pitchFamily="2" charset="2"/>
              <a:buChar char="§"/>
              <a:defRPr/>
            </a:pPr>
            <a:endParaRPr lang="en-US" sz="4400" dirty="0" smtClean="0">
              <a:solidFill>
                <a:schemeClr val="bg1"/>
              </a:solidFill>
            </a:endParaRPr>
          </a:p>
        </p:txBody>
      </p:sp>
      <p:sp>
        <p:nvSpPr>
          <p:cNvPr id="11268" name="Rectangle 4"/>
          <p:cNvSpPr>
            <a:spLocks noChangeArrowheads="1"/>
          </p:cNvSpPr>
          <p:nvPr/>
        </p:nvSpPr>
        <p:spPr bwMode="auto">
          <a:xfrm>
            <a:off x="304800" y="1219200"/>
            <a:ext cx="88392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chemeClr val="bg1"/>
                </a:solidFill>
              </a:rPr>
              <a:t>   </a:t>
            </a:r>
            <a:r>
              <a:rPr lang="en-US" sz="2000" dirty="0" smtClean="0">
                <a:solidFill>
                  <a:schemeClr val="bg1"/>
                </a:solidFill>
              </a:rPr>
              <a:t>Priority-based </a:t>
            </a:r>
            <a:r>
              <a:rPr lang="en-US" sz="2000" dirty="0">
                <a:solidFill>
                  <a:schemeClr val="bg1"/>
                </a:solidFill>
              </a:rPr>
              <a:t>rewards creates conflicts between incentives to compete and the norms of cooperation and openness (typically resolved by dynamic “switching”.</a:t>
            </a:r>
          </a:p>
          <a:p>
            <a:endParaRPr lang="en-US" sz="1000" dirty="0">
              <a:solidFill>
                <a:schemeClr val="bg1"/>
              </a:solidFill>
            </a:endParaRPr>
          </a:p>
          <a:p>
            <a:r>
              <a:rPr lang="en-US" sz="2000" dirty="0">
                <a:solidFill>
                  <a:schemeClr val="bg1"/>
                </a:solidFill>
              </a:rPr>
              <a:t>    Although “peer-interest” affects expected size of “rewards” priority, this also induced “herding”: excess concentration of effort on particular topics and problems.</a:t>
            </a:r>
          </a:p>
          <a:p>
            <a:endParaRPr lang="en-US" sz="1200" dirty="0">
              <a:solidFill>
                <a:schemeClr val="bg1"/>
              </a:solidFill>
            </a:endParaRPr>
          </a:p>
          <a:p>
            <a:r>
              <a:rPr lang="en-US" sz="2000" dirty="0">
                <a:solidFill>
                  <a:schemeClr val="bg1"/>
                </a:solidFill>
              </a:rPr>
              <a:t>    Tournament-like payoff structure induces inefficient (wasteful, excessively duplicative) “racing” behavior.</a:t>
            </a:r>
          </a:p>
          <a:p>
            <a:endParaRPr lang="en-US" sz="1000" dirty="0">
              <a:solidFill>
                <a:schemeClr val="bg1"/>
              </a:solidFill>
            </a:endParaRPr>
          </a:p>
          <a:p>
            <a:r>
              <a:rPr lang="en-US" sz="2000" dirty="0">
                <a:solidFill>
                  <a:schemeClr val="bg1"/>
                </a:solidFill>
              </a:rPr>
              <a:t>    Positive feedback from reputation effects on access to research inputs leads to path dependence in   career dynamics (the “Matthew Effect”), degrading reliability of signals of ability in competition for new funding.</a:t>
            </a:r>
          </a:p>
          <a:p>
            <a:endParaRPr lang="en-US" sz="1000" dirty="0">
              <a:solidFill>
                <a:schemeClr val="bg1"/>
              </a:solidFill>
            </a:endParaRPr>
          </a:p>
          <a:p>
            <a:r>
              <a:rPr lang="en-US" sz="2000" dirty="0">
                <a:solidFill>
                  <a:schemeClr val="bg1"/>
                </a:solidFill>
              </a:rPr>
              <a:t>    Public patronage means that societal needs must be translated into government science policy by a political process, which creates more scope for private political interests extraneous to both scientific or technological merit to affect the allocation of funding for research.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pPr marL="171450" algn="l">
              <a:spcAft>
                <a:spcPts val="2400"/>
              </a:spcAft>
              <a:buClr>
                <a:schemeClr val="accent1">
                  <a:lumMod val="40000"/>
                  <a:lumOff val="60000"/>
                </a:schemeClr>
              </a:buClr>
              <a:buSzPct val="130000"/>
            </a:pPr>
            <a:r>
              <a:rPr lang="en-US" dirty="0" smtClean="0">
                <a:solidFill>
                  <a:srgbClr val="6F3FBC">
                    <a:lumMod val="40000"/>
                    <a:lumOff val="60000"/>
                  </a:srgbClr>
                </a:solidFill>
                <a:effectLst/>
              </a:rPr>
              <a:t>			  </a:t>
            </a:r>
            <a:br>
              <a:rPr lang="en-US" dirty="0" smtClean="0">
                <a:solidFill>
                  <a:srgbClr val="6F3FBC">
                    <a:lumMod val="40000"/>
                    <a:lumOff val="60000"/>
                  </a:srgbClr>
                </a:solidFill>
                <a:effectLst/>
              </a:rPr>
            </a:br>
            <a:r>
              <a:rPr lang="en-US" dirty="0">
                <a:solidFill>
                  <a:srgbClr val="6F3FBC">
                    <a:lumMod val="40000"/>
                    <a:lumOff val="60000"/>
                  </a:srgbClr>
                </a:solidFill>
                <a:effectLst/>
              </a:rPr>
              <a:t/>
            </a:r>
            <a:br>
              <a:rPr lang="en-US" dirty="0">
                <a:solidFill>
                  <a:srgbClr val="6F3FBC">
                    <a:lumMod val="40000"/>
                    <a:lumOff val="60000"/>
                  </a:srgbClr>
                </a:solidFill>
                <a:effectLst/>
              </a:rPr>
            </a:br>
            <a:r>
              <a:rPr lang="en-US" dirty="0" smtClean="0">
                <a:solidFill>
                  <a:srgbClr val="6F3FBC">
                    <a:lumMod val="40000"/>
                    <a:lumOff val="60000"/>
                  </a:srgbClr>
                </a:solidFill>
                <a:effectLst/>
              </a:rPr>
              <a:t>			  Part III</a:t>
            </a:r>
            <a:r>
              <a:rPr lang="en-US" sz="1000" dirty="0" smtClean="0">
                <a:solidFill>
                  <a:srgbClr val="6F3FBC">
                    <a:lumMod val="40000"/>
                    <a:lumOff val="60000"/>
                  </a:srgbClr>
                </a:solidFill>
                <a:effectLst/>
              </a:rPr>
              <a:t> </a:t>
            </a:r>
            <a:br>
              <a:rPr lang="en-US" sz="1000" dirty="0" smtClean="0">
                <a:solidFill>
                  <a:srgbClr val="6F3FBC">
                    <a:lumMod val="40000"/>
                    <a:lumOff val="60000"/>
                  </a:srgbClr>
                </a:solidFill>
                <a:effectLst/>
              </a:rPr>
            </a:br>
            <a:r>
              <a:rPr lang="en-US" sz="1000" dirty="0" smtClean="0">
                <a:solidFill>
                  <a:srgbClr val="6F3FBC">
                    <a:lumMod val="40000"/>
                    <a:lumOff val="60000"/>
                  </a:srgbClr>
                </a:solidFill>
                <a:effectLst/>
              </a:rPr>
              <a:t/>
            </a:r>
            <a:br>
              <a:rPr lang="en-US" sz="1000" dirty="0" smtClean="0">
                <a:solidFill>
                  <a:srgbClr val="6F3FBC">
                    <a:lumMod val="40000"/>
                    <a:lumOff val="60000"/>
                  </a:srgbClr>
                </a:solidFill>
                <a:effectLst/>
              </a:rPr>
            </a:br>
            <a:r>
              <a:rPr lang="en-US" sz="1000" dirty="0">
                <a:solidFill>
                  <a:srgbClr val="6F3FBC">
                    <a:lumMod val="40000"/>
                    <a:lumOff val="60000"/>
                  </a:srgbClr>
                </a:solidFill>
                <a:effectLst/>
              </a:rPr>
              <a:t/>
            </a:r>
            <a:br>
              <a:rPr lang="en-US" sz="1000" dirty="0">
                <a:solidFill>
                  <a:srgbClr val="6F3FBC">
                    <a:lumMod val="40000"/>
                    <a:lumOff val="60000"/>
                  </a:srgbClr>
                </a:solidFill>
                <a:effectLst/>
              </a:rPr>
            </a:br>
            <a:r>
              <a:rPr lang="en-US" sz="3200" dirty="0" smtClean="0">
                <a:solidFill>
                  <a:srgbClr val="6F3FBC">
                    <a:lumMod val="40000"/>
                    <a:lumOff val="60000"/>
                  </a:srgbClr>
                </a:solidFill>
                <a:effectLst/>
              </a:rPr>
              <a:t>The European circumstances in which the ideas and practices of open science arose</a:t>
            </a:r>
            <a:br>
              <a:rPr lang="en-US" sz="3200" dirty="0" smtClean="0">
                <a:solidFill>
                  <a:srgbClr val="6F3FBC">
                    <a:lumMod val="40000"/>
                    <a:lumOff val="60000"/>
                  </a:srgbClr>
                </a:solidFill>
                <a:effectLst/>
              </a:rPr>
            </a:br>
            <a:r>
              <a:rPr lang="en-US" sz="3200" dirty="0">
                <a:solidFill>
                  <a:srgbClr val="6F3FBC">
                    <a:lumMod val="40000"/>
                    <a:lumOff val="60000"/>
                  </a:srgbClr>
                </a:solidFill>
                <a:effectLst/>
              </a:rPr>
              <a:t/>
            </a:r>
            <a:br>
              <a:rPr lang="en-US" sz="3200" dirty="0">
                <a:solidFill>
                  <a:srgbClr val="6F3FBC">
                    <a:lumMod val="40000"/>
                    <a:lumOff val="60000"/>
                  </a:srgbClr>
                </a:solidFill>
                <a:effectLst/>
              </a:rPr>
            </a:br>
            <a:r>
              <a:rPr lang="en-US" sz="3200" dirty="0" smtClean="0">
                <a:solidFill>
                  <a:srgbClr val="6F3FBC">
                    <a:lumMod val="40000"/>
                    <a:lumOff val="60000"/>
                  </a:srgbClr>
                </a:solidFill>
                <a:effectLst/>
              </a:rPr>
              <a:t>●   </a:t>
            </a:r>
            <a:r>
              <a:rPr lang="en-US" sz="2800" dirty="0" smtClean="0">
                <a:solidFill>
                  <a:schemeClr val="bg1"/>
                </a:solidFill>
                <a:effectLst/>
              </a:rPr>
              <a:t>The medieval world of “hidden knowledge”</a:t>
            </a:r>
            <a:br>
              <a:rPr lang="en-US" sz="2800" dirty="0" smtClean="0">
                <a:solidFill>
                  <a:schemeClr val="bg1"/>
                </a:solidFill>
                <a:effectLst/>
              </a:rPr>
            </a:br>
            <a:r>
              <a:rPr lang="en-US" sz="2800" dirty="0" smtClean="0">
                <a:solidFill>
                  <a:schemeClr val="bg1"/>
                </a:solidFill>
                <a:effectLst/>
              </a:rPr>
              <a:t/>
            </a:r>
            <a:br>
              <a:rPr lang="en-US" sz="2800" dirty="0" smtClean="0">
                <a:solidFill>
                  <a:schemeClr val="bg1"/>
                </a:solidFill>
                <a:effectLst/>
              </a:rPr>
            </a:br>
            <a:r>
              <a:rPr lang="en-US" sz="3200" dirty="0" smtClean="0">
                <a:solidFill>
                  <a:srgbClr val="6F3FBC">
                    <a:lumMod val="40000"/>
                    <a:lumOff val="60000"/>
                  </a:srgbClr>
                </a:solidFill>
                <a:effectLst/>
              </a:rPr>
              <a:t>●</a:t>
            </a:r>
            <a:r>
              <a:rPr lang="en-US" sz="2800" dirty="0" smtClean="0">
                <a:solidFill>
                  <a:srgbClr val="6F3FBC">
                    <a:lumMod val="40000"/>
                    <a:lumOff val="60000"/>
                  </a:srgbClr>
                </a:solidFill>
                <a:effectLst/>
              </a:rPr>
              <a:t>    </a:t>
            </a:r>
            <a:r>
              <a:rPr lang="en-US" sz="2800" dirty="0" smtClean="0">
                <a:solidFill>
                  <a:schemeClr val="bg1"/>
                </a:solidFill>
                <a:effectLst/>
              </a:rPr>
              <a:t>The “Scientific Revolution” of the 17</a:t>
            </a:r>
            <a:r>
              <a:rPr lang="en-US" sz="2800" baseline="30000" dirty="0" smtClean="0">
                <a:solidFill>
                  <a:schemeClr val="bg1"/>
                </a:solidFill>
                <a:effectLst/>
              </a:rPr>
              <a:t>th</a:t>
            </a:r>
            <a:r>
              <a:rPr lang="en-US" sz="2800" dirty="0" smtClean="0">
                <a:solidFill>
                  <a:schemeClr val="bg1"/>
                </a:solidFill>
                <a:effectLst/>
              </a:rPr>
              <a:t> century</a:t>
            </a:r>
            <a:br>
              <a:rPr lang="en-US" sz="2800" dirty="0" smtClean="0">
                <a:solidFill>
                  <a:schemeClr val="bg1"/>
                </a:solidFill>
                <a:effectLst/>
              </a:rPr>
            </a:br>
            <a:r>
              <a:rPr lang="en-US" sz="2800" dirty="0" smtClean="0">
                <a:solidFill>
                  <a:schemeClr val="bg1"/>
                </a:solidFill>
                <a:effectLst/>
              </a:rPr>
              <a:t/>
            </a:r>
            <a:br>
              <a:rPr lang="en-US" sz="2800" dirty="0" smtClean="0">
                <a:solidFill>
                  <a:schemeClr val="bg1"/>
                </a:solidFill>
                <a:effectLst/>
              </a:rPr>
            </a:br>
            <a:r>
              <a:rPr lang="en-US" sz="2800" dirty="0" smtClean="0">
                <a:solidFill>
                  <a:srgbClr val="6F3FBC">
                    <a:lumMod val="40000"/>
                    <a:lumOff val="60000"/>
                  </a:srgbClr>
                </a:solidFill>
                <a:effectLst/>
              </a:rPr>
              <a:t>●    </a:t>
            </a:r>
            <a:r>
              <a:rPr lang="en-US" sz="2800" dirty="0" smtClean="0">
                <a:solidFill>
                  <a:schemeClr val="bg1"/>
                </a:solidFill>
                <a:effectLst/>
              </a:rPr>
              <a:t>Noble patrons and mathematicians</a:t>
            </a:r>
            <a:r>
              <a:rPr lang="en-US" sz="2800" dirty="0" smtClean="0">
                <a:solidFill>
                  <a:srgbClr val="6F3FBC">
                    <a:lumMod val="40000"/>
                    <a:lumOff val="60000"/>
                  </a:srgbClr>
                </a:solidFill>
                <a:effectLst/>
              </a:rPr>
              <a:t/>
            </a:r>
            <a:br>
              <a:rPr lang="en-US" sz="2800" dirty="0" smtClean="0">
                <a:solidFill>
                  <a:srgbClr val="6F3FBC">
                    <a:lumMod val="40000"/>
                    <a:lumOff val="60000"/>
                  </a:srgbClr>
                </a:solidFill>
                <a:effectLst/>
              </a:rPr>
            </a:br>
            <a:r>
              <a:rPr lang="en-US" sz="2800" dirty="0">
                <a:solidFill>
                  <a:srgbClr val="6F3FBC">
                    <a:lumMod val="40000"/>
                    <a:lumOff val="60000"/>
                  </a:srgbClr>
                </a:solidFill>
                <a:effectLst/>
              </a:rPr>
              <a:t/>
            </a:r>
            <a:br>
              <a:rPr lang="en-US" sz="2800" dirty="0">
                <a:solidFill>
                  <a:srgbClr val="6F3FBC">
                    <a:lumMod val="40000"/>
                    <a:lumOff val="60000"/>
                  </a:srgbClr>
                </a:solidFill>
                <a:effectLst/>
              </a:rPr>
            </a:br>
            <a:endParaRPr lang="en-US" dirty="0">
              <a:effectLst/>
            </a:endParaRPr>
          </a:p>
        </p:txBody>
      </p:sp>
    </p:spTree>
    <p:extLst>
      <p:ext uri="{BB962C8B-B14F-4D97-AF65-F5344CB8AC3E}">
        <p14:creationId xmlns:p14="http://schemas.microsoft.com/office/powerpoint/2010/main" val="2323188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1981200"/>
            <a:ext cx="8153400" cy="1511300"/>
          </a:xfrm>
        </p:spPr>
        <p:txBody>
          <a:bodyPr/>
          <a:lstStyle/>
          <a:p>
            <a:pPr algn="l" eaLnBrk="1" hangingPunct="1">
              <a:defRPr/>
            </a:pPr>
            <a:r>
              <a:rPr lang="en-US" sz="2000" dirty="0" smtClean="0">
                <a:solidFill>
                  <a:schemeClr val="bg2"/>
                </a:solidFill>
                <a:effectLst/>
              </a:rPr>
              <a:t/>
            </a:r>
            <a:br>
              <a:rPr lang="en-US" sz="2000" dirty="0" smtClean="0">
                <a:solidFill>
                  <a:schemeClr val="bg2"/>
                </a:solidFill>
                <a:effectLst/>
              </a:rPr>
            </a:br>
            <a:r>
              <a:rPr lang="en-US" sz="2000" dirty="0" smtClean="0">
                <a:solidFill>
                  <a:schemeClr val="bg2"/>
                </a:solidFill>
                <a:effectLst/>
              </a:rPr>
              <a:t>	</a:t>
            </a:r>
            <a:r>
              <a:rPr lang="en-US" sz="2000" dirty="0" smtClean="0">
                <a:solidFill>
                  <a:schemeClr val="hlink"/>
                </a:solidFill>
                <a:effectLst/>
              </a:rPr>
              <a:t/>
            </a:r>
            <a:br>
              <a:rPr lang="en-US" sz="2000" dirty="0" smtClean="0">
                <a:solidFill>
                  <a:schemeClr val="hlink"/>
                </a:solidFill>
                <a:effectLst/>
              </a:rPr>
            </a:br>
            <a:r>
              <a:rPr lang="en-US" sz="2000" dirty="0" smtClean="0">
                <a:solidFill>
                  <a:schemeClr val="hlink"/>
                </a:solidFill>
                <a:effectLst/>
              </a:rPr>
              <a:t> </a:t>
            </a:r>
            <a:br>
              <a:rPr lang="en-US" sz="2000" dirty="0" smtClean="0">
                <a:solidFill>
                  <a:schemeClr val="hlink"/>
                </a:solidFill>
                <a:effectLst/>
              </a:rPr>
            </a:br>
            <a:r>
              <a:rPr lang="en-US" sz="2000" dirty="0" smtClean="0">
                <a:solidFill>
                  <a:schemeClr val="hlink"/>
                </a:solidFill>
                <a:effectLst/>
              </a:rPr>
              <a:t/>
            </a:r>
            <a:br>
              <a:rPr lang="en-US" sz="2000" dirty="0" smtClean="0">
                <a:solidFill>
                  <a:schemeClr val="hlink"/>
                </a:solidFill>
                <a:effectLst/>
              </a:rPr>
            </a:br>
            <a:r>
              <a:rPr lang="en-US" sz="2800" b="1" dirty="0" smtClean="0">
                <a:solidFill>
                  <a:schemeClr val="hlink"/>
                </a:solidFill>
                <a:effectLst/>
              </a:rPr>
              <a:t>The historical origins of the </a:t>
            </a:r>
            <a:r>
              <a:rPr lang="en-US" sz="2800" b="1" i="1" dirty="0" smtClean="0">
                <a:solidFill>
                  <a:schemeClr val="hlink"/>
                </a:solidFill>
                <a:effectLst/>
              </a:rPr>
              <a:t>Open science Revolution</a:t>
            </a:r>
            <a:r>
              <a:rPr lang="en-US" sz="2800" b="1" dirty="0" smtClean="0">
                <a:solidFill>
                  <a:schemeClr val="hlink"/>
                </a:solidFill>
                <a:effectLst/>
              </a:rPr>
              <a:t>… are not its ‘logical origins’:</a:t>
            </a:r>
            <a:r>
              <a:rPr lang="en-US" sz="2800" dirty="0" smtClean="0">
                <a:solidFill>
                  <a:schemeClr val="hlink"/>
                </a:solidFill>
                <a:effectLst/>
              </a:rPr>
              <a:t> </a:t>
            </a:r>
            <a:br>
              <a:rPr lang="en-US" sz="2800" dirty="0" smtClean="0">
                <a:solidFill>
                  <a:schemeClr val="hlink"/>
                </a:solidFill>
                <a:effectLst/>
              </a:rPr>
            </a:br>
            <a:r>
              <a:rPr lang="en-US" sz="2000" dirty="0" smtClean="0">
                <a:solidFill>
                  <a:schemeClr val="hlink"/>
                </a:solidFill>
                <a:effectLst/>
              </a:rPr>
              <a:t/>
            </a:r>
            <a:br>
              <a:rPr lang="en-US" sz="2000" dirty="0" smtClean="0">
                <a:solidFill>
                  <a:schemeClr val="hlink"/>
                </a:solidFill>
                <a:effectLst/>
              </a:rPr>
            </a:br>
            <a:r>
              <a:rPr lang="en-US" sz="2400" dirty="0" smtClean="0">
                <a:solidFill>
                  <a:schemeClr val="hlink"/>
                </a:solidFill>
                <a:effectLst/>
              </a:rPr>
              <a:t>‘</a:t>
            </a:r>
            <a:r>
              <a:rPr lang="en-US" sz="2400" dirty="0" smtClean="0">
                <a:solidFill>
                  <a:schemeClr val="bg2"/>
                </a:solidFill>
                <a:effectLst/>
              </a:rPr>
              <a:t>Open science’ emerged in Europe during the latter 16</a:t>
            </a:r>
            <a:r>
              <a:rPr lang="en-US" sz="2400" baseline="30000" dirty="0" smtClean="0">
                <a:solidFill>
                  <a:schemeClr val="bg2"/>
                </a:solidFill>
                <a:effectLst/>
              </a:rPr>
              <a:t>th</a:t>
            </a:r>
            <a:r>
              <a:rPr lang="en-US" sz="2400" dirty="0" smtClean="0">
                <a:solidFill>
                  <a:schemeClr val="bg2"/>
                </a:solidFill>
                <a:effectLst/>
              </a:rPr>
              <a:t> and early 17</a:t>
            </a:r>
            <a:r>
              <a:rPr lang="en-US" sz="2400" baseline="30000" dirty="0" smtClean="0">
                <a:solidFill>
                  <a:schemeClr val="bg2"/>
                </a:solidFill>
                <a:effectLst/>
              </a:rPr>
              <a:t>th</a:t>
            </a:r>
            <a:r>
              <a:rPr lang="en-US" sz="2400" dirty="0" smtClean="0">
                <a:solidFill>
                  <a:schemeClr val="bg2"/>
                </a:solidFill>
                <a:effectLst/>
              </a:rPr>
              <a:t> centuries, accompanying but distinct from the epistemological transformation of the Scientific Revolution.</a:t>
            </a:r>
            <a:r>
              <a:rPr lang="en-US" sz="2400" dirty="0" smtClean="0">
                <a:solidFill>
                  <a:schemeClr val="hlink"/>
                </a:solidFill>
                <a:effectLst/>
              </a:rPr>
              <a:t> </a:t>
            </a:r>
            <a:r>
              <a:rPr lang="en-US" sz="2400" dirty="0" smtClean="0">
                <a:solidFill>
                  <a:schemeClr val="bg1"/>
                </a:solidFill>
                <a:effectLst/>
              </a:rPr>
              <a:t>	</a:t>
            </a:r>
            <a:br>
              <a:rPr lang="en-US" sz="2400" dirty="0" smtClean="0">
                <a:solidFill>
                  <a:schemeClr val="bg1"/>
                </a:solidFill>
                <a:effectLst/>
              </a:rPr>
            </a:br>
            <a:r>
              <a:rPr lang="en-US" sz="2400" dirty="0" smtClean="0">
                <a:solidFill>
                  <a:schemeClr val="bg1"/>
                </a:solidFill>
                <a:effectLst/>
              </a:rPr>
              <a:t/>
            </a:r>
            <a:br>
              <a:rPr lang="en-US" sz="2400" dirty="0" smtClean="0">
                <a:solidFill>
                  <a:schemeClr val="bg1"/>
                </a:solidFill>
                <a:effectLst/>
              </a:rPr>
            </a:br>
            <a:r>
              <a:rPr lang="en-US" sz="2400" dirty="0" smtClean="0">
                <a:solidFill>
                  <a:schemeClr val="bg1"/>
                </a:solidFill>
                <a:effectLst/>
              </a:rPr>
              <a:t>The development of this mode of engaging in research --as a collective cooperative undertaking --constituted </a:t>
            </a:r>
            <a:r>
              <a:rPr lang="en-US" sz="2400" dirty="0" smtClean="0">
                <a:solidFill>
                  <a:srgbClr val="66FFFF"/>
                </a:solidFill>
                <a:effectLst/>
              </a:rPr>
              <a:t>a break from the older tradition of secretively pursuing “Nature’s Secrets”….</a:t>
            </a:r>
            <a:br>
              <a:rPr lang="en-US" sz="2400" dirty="0" smtClean="0">
                <a:solidFill>
                  <a:srgbClr val="66FFFF"/>
                </a:solidFill>
                <a:effectLst/>
              </a:rPr>
            </a:br>
            <a:r>
              <a:rPr lang="en-US" sz="2400" dirty="0" smtClean="0">
                <a:solidFill>
                  <a:schemeClr val="bg1"/>
                </a:solidFill>
                <a:effectLst/>
              </a:rPr>
              <a:t/>
            </a:r>
            <a:br>
              <a:rPr lang="en-US" sz="2400" dirty="0" smtClean="0">
                <a:solidFill>
                  <a:schemeClr val="bg1"/>
                </a:solidFill>
                <a:effectLst/>
              </a:rPr>
            </a:br>
            <a:r>
              <a:rPr lang="en-US" sz="2400" dirty="0" smtClean="0">
                <a:solidFill>
                  <a:srgbClr val="66FFFF"/>
                </a:solidFill>
                <a:effectLst/>
              </a:rPr>
              <a:t>….a socio-institutional development</a:t>
            </a:r>
            <a:r>
              <a:rPr lang="en-US" sz="2400" dirty="0" smtClean="0">
                <a:solidFill>
                  <a:schemeClr val="bg1"/>
                </a:solidFill>
                <a:effectLst/>
              </a:rPr>
              <a:t> that owed more to renaissance mathematics than to any imperatives of the new mechanical philosophy and observational methods of the Scientific Revolution.  </a:t>
            </a:r>
            <a:r>
              <a:rPr lang="en-US" sz="2400" dirty="0" smtClean="0">
                <a:solidFill>
                  <a:schemeClr val="bg1"/>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304800" y="457200"/>
            <a:ext cx="8569325" cy="6597650"/>
          </a:xfrm>
        </p:spPr>
        <p:txBody>
          <a:bodyPr/>
          <a:lstStyle/>
          <a:p>
            <a:pPr>
              <a:lnSpc>
                <a:spcPct val="80000"/>
              </a:lnSpc>
              <a:buFontTx/>
              <a:buNone/>
            </a:pPr>
            <a:r>
              <a:rPr lang="en-US" sz="3600" dirty="0" smtClean="0">
                <a:solidFill>
                  <a:schemeClr val="accent2">
                    <a:lumMod val="20000"/>
                    <a:lumOff val="80000"/>
                  </a:schemeClr>
                </a:solidFill>
              </a:rPr>
              <a:t>		 The </a:t>
            </a:r>
            <a:r>
              <a:rPr lang="en-US" sz="3600" dirty="0">
                <a:solidFill>
                  <a:schemeClr val="accent2">
                    <a:lumMod val="20000"/>
                    <a:lumOff val="80000"/>
                  </a:schemeClr>
                </a:solidFill>
              </a:rPr>
              <a:t>medieval world of </a:t>
            </a:r>
            <a:r>
              <a:rPr lang="en-US" sz="3600" i="1" dirty="0" smtClean="0">
                <a:solidFill>
                  <a:schemeClr val="accent2">
                    <a:lumMod val="20000"/>
                    <a:lumOff val="80000"/>
                  </a:schemeClr>
                </a:solidFill>
              </a:rPr>
              <a:t>arcana     -</a:t>
            </a:r>
            <a:r>
              <a:rPr lang="en-US" sz="2800" dirty="0" smtClean="0">
                <a:solidFill>
                  <a:schemeClr val="accent2">
                    <a:lumMod val="20000"/>
                    <a:lumOff val="80000"/>
                  </a:schemeClr>
                </a:solidFill>
              </a:rPr>
              <a:t> </a:t>
            </a:r>
            <a:r>
              <a:rPr lang="en-US" sz="2800" i="1" dirty="0" smtClean="0">
                <a:solidFill>
                  <a:schemeClr val="accent2">
                    <a:lumMod val="20000"/>
                    <a:lumOff val="80000"/>
                  </a:schemeClr>
                </a:solidFill>
              </a:rPr>
              <a:t>1</a:t>
            </a:r>
            <a:endParaRPr lang="en-US" sz="2800" i="1" dirty="0">
              <a:solidFill>
                <a:schemeClr val="accent2">
                  <a:lumMod val="20000"/>
                  <a:lumOff val="80000"/>
                </a:schemeClr>
              </a:solidFill>
            </a:endParaRPr>
          </a:p>
          <a:p>
            <a:pPr>
              <a:lnSpc>
                <a:spcPct val="80000"/>
              </a:lnSpc>
              <a:buFontTx/>
              <a:buNone/>
            </a:pPr>
            <a:endParaRPr lang="en-US" sz="1600" i="1" dirty="0">
              <a:solidFill>
                <a:schemeClr val="bg1"/>
              </a:solidFill>
            </a:endParaRPr>
          </a:p>
          <a:p>
            <a:pPr>
              <a:lnSpc>
                <a:spcPct val="80000"/>
              </a:lnSpc>
              <a:buClr>
                <a:schemeClr val="accent2">
                  <a:lumMod val="40000"/>
                  <a:lumOff val="60000"/>
                </a:schemeClr>
              </a:buClr>
              <a:buSzPct val="150000"/>
            </a:pPr>
            <a:r>
              <a:rPr lang="en-US" dirty="0">
                <a:solidFill>
                  <a:schemeClr val="bg1"/>
                </a:solidFill>
              </a:rPr>
              <a:t>The  moral obligation was to be circumspect about revealing </a:t>
            </a:r>
            <a:r>
              <a:rPr lang="en-US" dirty="0" smtClean="0">
                <a:solidFill>
                  <a:schemeClr val="bg1"/>
                </a:solidFill>
              </a:rPr>
              <a:t>the “Secrets </a:t>
            </a:r>
            <a:r>
              <a:rPr lang="en-US" dirty="0">
                <a:solidFill>
                  <a:schemeClr val="bg1"/>
                </a:solidFill>
              </a:rPr>
              <a:t>of Nature’ – an old </a:t>
            </a:r>
            <a:r>
              <a:rPr lang="en-US" dirty="0" smtClean="0">
                <a:solidFill>
                  <a:schemeClr val="bg1"/>
                </a:solidFill>
              </a:rPr>
              <a:t>idea</a:t>
            </a:r>
            <a:endParaRPr lang="en-US" sz="1800" dirty="0" smtClean="0">
              <a:solidFill>
                <a:schemeClr val="bg1"/>
              </a:solidFill>
            </a:endParaRPr>
          </a:p>
          <a:p>
            <a:pPr indent="114300">
              <a:lnSpc>
                <a:spcPct val="80000"/>
              </a:lnSpc>
              <a:buClr>
                <a:schemeClr val="accent2">
                  <a:lumMod val="40000"/>
                  <a:lumOff val="60000"/>
                </a:schemeClr>
              </a:buClr>
              <a:buSzPct val="150000"/>
            </a:pPr>
            <a:endParaRPr lang="en-US" sz="1200" dirty="0" smtClean="0">
              <a:solidFill>
                <a:schemeClr val="bg1"/>
              </a:solidFill>
            </a:endParaRPr>
          </a:p>
          <a:p>
            <a:pPr marL="800100" indent="-400050">
              <a:lnSpc>
                <a:spcPct val="80000"/>
              </a:lnSpc>
              <a:buClr>
                <a:schemeClr val="accent2">
                  <a:lumMod val="40000"/>
                  <a:lumOff val="60000"/>
                </a:schemeClr>
              </a:buClr>
              <a:buSzPct val="150000"/>
            </a:pPr>
            <a:r>
              <a:rPr lang="en-US" sz="2800" dirty="0" smtClean="0">
                <a:solidFill>
                  <a:schemeClr val="bg1"/>
                </a:solidFill>
              </a:rPr>
              <a:t>Belief </a:t>
            </a:r>
            <a:r>
              <a:rPr lang="en-US" sz="2800" dirty="0">
                <a:solidFill>
                  <a:schemeClr val="bg1"/>
                </a:solidFill>
              </a:rPr>
              <a:t>in the original wisdom  or knowledge of the ancients’ (</a:t>
            </a:r>
            <a:r>
              <a:rPr lang="en-US" sz="2800" i="1" dirty="0">
                <a:solidFill>
                  <a:schemeClr val="accent1"/>
                </a:solidFill>
              </a:rPr>
              <a:t>prisca sapientia</a:t>
            </a:r>
            <a:r>
              <a:rPr lang="en-US" sz="2800" i="1" dirty="0">
                <a:solidFill>
                  <a:schemeClr val="bg1"/>
                </a:solidFill>
              </a:rPr>
              <a:t>), </a:t>
            </a:r>
            <a:r>
              <a:rPr lang="en-US" sz="2800" dirty="0">
                <a:solidFill>
                  <a:schemeClr val="bg1"/>
                </a:solidFill>
              </a:rPr>
              <a:t>imparted by God to Adam, and lost to man, was common among the learned in the middle </a:t>
            </a:r>
            <a:r>
              <a:rPr lang="en-US" sz="2800" dirty="0" smtClean="0">
                <a:solidFill>
                  <a:schemeClr val="bg1"/>
                </a:solidFill>
              </a:rPr>
              <a:t>ages</a:t>
            </a:r>
          </a:p>
          <a:p>
            <a:pPr marL="800100" indent="-400050">
              <a:lnSpc>
                <a:spcPct val="80000"/>
              </a:lnSpc>
              <a:buClr>
                <a:schemeClr val="accent2">
                  <a:lumMod val="40000"/>
                  <a:lumOff val="60000"/>
                </a:schemeClr>
              </a:buClr>
              <a:buSzPct val="150000"/>
            </a:pPr>
            <a:endParaRPr lang="en-US" sz="2800" dirty="0" smtClean="0">
              <a:solidFill>
                <a:schemeClr val="bg1"/>
              </a:solidFill>
            </a:endParaRPr>
          </a:p>
          <a:p>
            <a:pPr marL="800100" indent="-400050">
              <a:lnSpc>
                <a:spcPct val="80000"/>
              </a:lnSpc>
              <a:buClr>
                <a:schemeClr val="accent2">
                  <a:lumMod val="40000"/>
                  <a:lumOff val="60000"/>
                </a:schemeClr>
              </a:buClr>
              <a:buSzPct val="150000"/>
            </a:pPr>
            <a:r>
              <a:rPr lang="en-US" sz="2800" dirty="0" smtClean="0">
                <a:solidFill>
                  <a:schemeClr val="bg1"/>
                </a:solidFill>
              </a:rPr>
              <a:t>The </a:t>
            </a:r>
            <a:r>
              <a:rPr lang="en-US" sz="2800" dirty="0">
                <a:solidFill>
                  <a:schemeClr val="bg1"/>
                </a:solidFill>
              </a:rPr>
              <a:t>pseudo-Aristotelian </a:t>
            </a:r>
            <a:r>
              <a:rPr lang="en-US" sz="2800" i="1" dirty="0">
                <a:solidFill>
                  <a:schemeClr val="bg1"/>
                </a:solidFill>
              </a:rPr>
              <a:t>Kitab Sirr al Asrar</a:t>
            </a:r>
            <a:r>
              <a:rPr lang="en-US" sz="2800" dirty="0">
                <a:solidFill>
                  <a:schemeClr val="bg1"/>
                </a:solidFill>
              </a:rPr>
              <a:t>, translated as the </a:t>
            </a:r>
            <a:r>
              <a:rPr lang="en-US" sz="2800" i="1" dirty="0">
                <a:solidFill>
                  <a:schemeClr val="bg1"/>
                </a:solidFill>
              </a:rPr>
              <a:t>Secretum secretorum</a:t>
            </a:r>
            <a:r>
              <a:rPr lang="en-US" sz="2800" dirty="0">
                <a:solidFill>
                  <a:schemeClr val="bg1"/>
                </a:solidFill>
              </a:rPr>
              <a:t>  (“The Book of the Secret of Secrets”) was the most popular, widely copied book of the middle ages  </a:t>
            </a:r>
            <a:r>
              <a:rPr lang="en-US" sz="2400" dirty="0">
                <a:solidFill>
                  <a:schemeClr val="bg1"/>
                </a:solidFill>
              </a:rPr>
              <a:t>[Thorndike (1950: ii)]</a:t>
            </a:r>
          </a:p>
          <a:p>
            <a:pPr lvl="1">
              <a:lnSpc>
                <a:spcPct val="80000"/>
              </a:lnSpc>
              <a:buSzPct val="125000"/>
            </a:pPr>
            <a:endParaRPr lang="en-US" sz="1000" dirty="0">
              <a:solidFill>
                <a:schemeClr val="bg1"/>
              </a:solidFill>
            </a:endParaRPr>
          </a:p>
          <a:p>
            <a:pPr marL="0" indent="0">
              <a:lnSpc>
                <a:spcPct val="80000"/>
              </a:lnSpc>
              <a:buSzPct val="125000"/>
              <a:buNone/>
            </a:pPr>
            <a:r>
              <a:rPr lang="en-US" sz="2400" i="1" dirty="0">
                <a:solidFill>
                  <a:schemeClr val="bg1"/>
                </a:solidFill>
              </a:rPr>
              <a:t>	</a:t>
            </a:r>
          </a:p>
          <a:p>
            <a:pPr>
              <a:lnSpc>
                <a:spcPct val="80000"/>
              </a:lnSpc>
              <a:buFontTx/>
              <a:buNone/>
            </a:pP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323850" y="260350"/>
            <a:ext cx="8569325" cy="6597650"/>
          </a:xfrm>
        </p:spPr>
        <p:txBody>
          <a:bodyPr/>
          <a:lstStyle/>
          <a:p>
            <a:pPr marL="857250" indent="0">
              <a:lnSpc>
                <a:spcPct val="80000"/>
              </a:lnSpc>
              <a:buFontTx/>
              <a:buNone/>
            </a:pPr>
            <a:r>
              <a:rPr lang="en-US" sz="3600" dirty="0">
                <a:solidFill>
                  <a:schemeClr val="accent2">
                    <a:lumMod val="20000"/>
                    <a:lumOff val="80000"/>
                  </a:schemeClr>
                </a:solidFill>
              </a:rPr>
              <a:t>The medieval world of </a:t>
            </a:r>
            <a:r>
              <a:rPr lang="en-US" sz="3600" i="1" dirty="0" smtClean="0">
                <a:solidFill>
                  <a:schemeClr val="accent2">
                    <a:lumMod val="20000"/>
                    <a:lumOff val="80000"/>
                  </a:schemeClr>
                </a:solidFill>
              </a:rPr>
              <a:t>arcana</a:t>
            </a:r>
            <a:r>
              <a:rPr lang="en-US" sz="3600" dirty="0">
                <a:solidFill>
                  <a:schemeClr val="accent2">
                    <a:lumMod val="20000"/>
                    <a:lumOff val="80000"/>
                  </a:schemeClr>
                </a:solidFill>
              </a:rPr>
              <a:t> </a:t>
            </a:r>
            <a:r>
              <a:rPr lang="en-US" sz="2800" dirty="0" smtClean="0">
                <a:solidFill>
                  <a:schemeClr val="accent2">
                    <a:lumMod val="20000"/>
                    <a:lumOff val="80000"/>
                  </a:schemeClr>
                </a:solidFill>
              </a:rPr>
              <a:t>	  - </a:t>
            </a:r>
            <a:r>
              <a:rPr lang="en-US" sz="2800" i="1" dirty="0" smtClean="0">
                <a:solidFill>
                  <a:schemeClr val="accent2">
                    <a:lumMod val="20000"/>
                    <a:lumOff val="80000"/>
                  </a:schemeClr>
                </a:solidFill>
              </a:rPr>
              <a:t>2</a:t>
            </a:r>
            <a:endParaRPr lang="en-US" sz="2800" i="1" dirty="0">
              <a:solidFill>
                <a:schemeClr val="accent2">
                  <a:lumMod val="20000"/>
                  <a:lumOff val="80000"/>
                </a:schemeClr>
              </a:solidFill>
            </a:endParaRPr>
          </a:p>
          <a:p>
            <a:pPr>
              <a:lnSpc>
                <a:spcPct val="80000"/>
              </a:lnSpc>
              <a:buFontTx/>
              <a:buNone/>
            </a:pPr>
            <a:endParaRPr lang="en-US" sz="1600" i="1" dirty="0">
              <a:solidFill>
                <a:schemeClr val="bg1"/>
              </a:solidFill>
            </a:endParaRPr>
          </a:p>
          <a:p>
            <a:pPr lvl="1">
              <a:lnSpc>
                <a:spcPct val="80000"/>
              </a:lnSpc>
              <a:buSzPct val="125000"/>
            </a:pPr>
            <a:endParaRPr lang="en-US" sz="1000" dirty="0">
              <a:solidFill>
                <a:schemeClr val="bg1"/>
              </a:solidFill>
            </a:endParaRPr>
          </a:p>
          <a:p>
            <a:pPr>
              <a:lnSpc>
                <a:spcPct val="80000"/>
              </a:lnSpc>
              <a:buSzPct val="125000"/>
            </a:pPr>
            <a:r>
              <a:rPr lang="en-US" sz="2800" dirty="0">
                <a:solidFill>
                  <a:schemeClr val="bg1"/>
                </a:solidFill>
              </a:rPr>
              <a:t>The historical continuity of the imperative of secrecy among an </a:t>
            </a:r>
            <a:r>
              <a:rPr lang="en-US" sz="2800" dirty="0" smtClean="0">
                <a:solidFill>
                  <a:schemeClr val="bg1"/>
                </a:solidFill>
              </a:rPr>
              <a:t>elect </a:t>
            </a:r>
            <a:r>
              <a:rPr lang="en-US" sz="2800" dirty="0">
                <a:solidFill>
                  <a:schemeClr val="bg1"/>
                </a:solidFill>
              </a:rPr>
              <a:t>few, for altruistic motives </a:t>
            </a:r>
            <a:endParaRPr lang="en-US" sz="2800" dirty="0" smtClean="0">
              <a:solidFill>
                <a:schemeClr val="bg1"/>
              </a:solidFill>
            </a:endParaRPr>
          </a:p>
          <a:p>
            <a:pPr marL="0" indent="0">
              <a:lnSpc>
                <a:spcPct val="80000"/>
              </a:lnSpc>
              <a:buSzPct val="125000"/>
              <a:buNone/>
            </a:pPr>
            <a:endParaRPr lang="en-US" sz="2400" dirty="0">
              <a:solidFill>
                <a:schemeClr val="bg1"/>
              </a:solidFill>
            </a:endParaRPr>
          </a:p>
          <a:p>
            <a:pPr lvl="1">
              <a:lnSpc>
                <a:spcPct val="80000"/>
              </a:lnSpc>
              <a:spcAft>
                <a:spcPct val="30000"/>
              </a:spcAft>
              <a:buSzPct val="125000"/>
            </a:pPr>
            <a:r>
              <a:rPr lang="en-US" sz="2400" b="1" dirty="0">
                <a:solidFill>
                  <a:schemeClr val="bg1"/>
                </a:solidFill>
              </a:rPr>
              <a:t> </a:t>
            </a:r>
            <a:r>
              <a:rPr lang="en-US" sz="2400" b="1" i="1" dirty="0">
                <a:solidFill>
                  <a:schemeClr val="accent1"/>
                </a:solidFill>
              </a:rPr>
              <a:t>Si haec scientia hominibus esset discoperta, confunderent universum</a:t>
            </a:r>
            <a:r>
              <a:rPr lang="en-US" sz="2400" b="1" i="1" dirty="0">
                <a:solidFill>
                  <a:schemeClr val="bg1"/>
                </a:solidFill>
              </a:rPr>
              <a:t> : </a:t>
            </a:r>
            <a:r>
              <a:rPr lang="en-US" sz="2400" b="1" i="1" dirty="0" smtClean="0">
                <a:solidFill>
                  <a:schemeClr val="bg1"/>
                </a:solidFill>
              </a:rPr>
              <a:t>“   </a:t>
            </a:r>
            <a:r>
              <a:rPr lang="en-US" sz="2400" b="1" dirty="0" smtClean="0">
                <a:solidFill>
                  <a:schemeClr val="bg1"/>
                </a:solidFill>
              </a:rPr>
              <a:t>If </a:t>
            </a:r>
            <a:r>
              <a:rPr lang="en-US" sz="2400" b="1" dirty="0">
                <a:solidFill>
                  <a:schemeClr val="bg1"/>
                </a:solidFill>
              </a:rPr>
              <a:t>this knowledge was revealed to all men, it would confound the universe”</a:t>
            </a:r>
          </a:p>
          <a:p>
            <a:pPr lvl="1">
              <a:lnSpc>
                <a:spcPct val="80000"/>
              </a:lnSpc>
              <a:spcAft>
                <a:spcPct val="30000"/>
              </a:spcAft>
              <a:buSzPct val="125000"/>
            </a:pPr>
            <a:r>
              <a:rPr lang="en-US" sz="2000" b="1" dirty="0">
                <a:solidFill>
                  <a:schemeClr val="bg1"/>
                </a:solidFill>
              </a:rPr>
              <a:t> </a:t>
            </a:r>
            <a:r>
              <a:rPr lang="en-US" sz="2400" b="1" dirty="0">
                <a:solidFill>
                  <a:schemeClr val="bg1"/>
                </a:solidFill>
              </a:rPr>
              <a:t>Cornelius Agrippa </a:t>
            </a:r>
            <a:r>
              <a:rPr lang="en-US" sz="1800" b="1" dirty="0">
                <a:solidFill>
                  <a:schemeClr val="bg1"/>
                </a:solidFill>
              </a:rPr>
              <a:t>[1486-1532]</a:t>
            </a:r>
            <a:r>
              <a:rPr lang="en-US" sz="2400" b="1" dirty="0">
                <a:solidFill>
                  <a:schemeClr val="bg1"/>
                </a:solidFill>
              </a:rPr>
              <a:t>, German-born philosopher-alchemist, emphasized the venerable tradition of secret knowledge: Plato had forbade disclosure of ‘the mysteries’, Pythagoras, and Porphyry [232-305 c.e.] bound their disciples to silence about their teachings </a:t>
            </a:r>
            <a:r>
              <a:rPr lang="en-US" sz="2000" b="1" dirty="0">
                <a:solidFill>
                  <a:schemeClr val="bg1"/>
                </a:solidFill>
              </a:rPr>
              <a:t> </a:t>
            </a:r>
            <a:endParaRPr lang="en-US" b="1" i="1" dirty="0">
              <a:solidFill>
                <a:schemeClr val="bg1"/>
              </a:solidFill>
            </a:endParaRPr>
          </a:p>
          <a:p>
            <a:pPr lvl="1">
              <a:lnSpc>
                <a:spcPct val="80000"/>
              </a:lnSpc>
              <a:buSzPct val="125000"/>
            </a:pPr>
            <a:r>
              <a:rPr lang="en-US" sz="2400" b="1" dirty="0">
                <a:solidFill>
                  <a:schemeClr val="bg1"/>
                </a:solidFill>
              </a:rPr>
              <a:t>Or, as Newton wrote in the 18</a:t>
            </a:r>
            <a:r>
              <a:rPr lang="en-US" sz="2400" b="1" baseline="30000" dirty="0">
                <a:solidFill>
                  <a:schemeClr val="bg1"/>
                </a:solidFill>
              </a:rPr>
              <a:t>th</a:t>
            </a:r>
            <a:r>
              <a:rPr lang="en-US" sz="2400" b="1" dirty="0">
                <a:solidFill>
                  <a:schemeClr val="bg1"/>
                </a:solidFill>
              </a:rPr>
              <a:t> </a:t>
            </a:r>
            <a:r>
              <a:rPr lang="en-US" sz="2400" b="1" dirty="0" smtClean="0">
                <a:solidFill>
                  <a:schemeClr val="bg1"/>
                </a:solidFill>
              </a:rPr>
              <a:t>century, </a:t>
            </a:r>
            <a:r>
              <a:rPr lang="en-US" sz="2400" b="1" i="1" dirty="0" smtClean="0">
                <a:solidFill>
                  <a:schemeClr val="bg1"/>
                </a:solidFill>
              </a:rPr>
              <a:t>to  </a:t>
            </a:r>
            <a:r>
              <a:rPr lang="en-US" sz="2400" b="1" dirty="0" smtClean="0">
                <a:solidFill>
                  <a:schemeClr val="bg1"/>
                </a:solidFill>
              </a:rPr>
              <a:t>uncover </a:t>
            </a:r>
            <a:r>
              <a:rPr lang="en-US" sz="2400" b="1" dirty="0">
                <a:solidFill>
                  <a:schemeClr val="bg1"/>
                </a:solidFill>
              </a:rPr>
              <a:t>the secrets sought by the old Alchemists risked bringing </a:t>
            </a:r>
            <a:r>
              <a:rPr lang="en-US" sz="2400" b="1" i="1" dirty="0">
                <a:solidFill>
                  <a:schemeClr val="bg1"/>
                </a:solidFill>
              </a:rPr>
              <a:t>“immense dammage to ye world.” </a:t>
            </a:r>
            <a:r>
              <a:rPr lang="en-US" i="1" dirty="0">
                <a:solidFill>
                  <a:schemeClr val="bg1"/>
                </a:solidFill>
              </a:rPr>
              <a:t>	</a:t>
            </a:r>
          </a:p>
          <a:p>
            <a:pPr>
              <a:lnSpc>
                <a:spcPct val="80000"/>
              </a:lnSpc>
              <a:buFontTx/>
              <a:buNone/>
            </a:pPr>
            <a:endParaRPr lang="en-US" sz="800" dirty="0">
              <a:solidFill>
                <a:schemeClr val="bg1"/>
              </a:solidFill>
            </a:endParaRPr>
          </a:p>
        </p:txBody>
      </p:sp>
    </p:spTree>
    <p:extLst>
      <p:ext uri="{BB962C8B-B14F-4D97-AF65-F5344CB8AC3E}">
        <p14:creationId xmlns:p14="http://schemas.microsoft.com/office/powerpoint/2010/main" val="1363226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52400" y="228600"/>
            <a:ext cx="8991600" cy="533400"/>
          </a:xfrm>
        </p:spPr>
        <p:txBody>
          <a:bodyPr/>
          <a:lstStyle/>
          <a:p>
            <a:pPr algn="l" eaLnBrk="1" hangingPunct="1">
              <a:defRPr/>
            </a:pPr>
            <a:r>
              <a:rPr lang="en-US" sz="2000" dirty="0" smtClean="0">
                <a:solidFill>
                  <a:schemeClr val="bg2"/>
                </a:solidFill>
              </a:rPr>
              <a:t/>
            </a:r>
            <a:br>
              <a:rPr lang="en-US" sz="2000" dirty="0" smtClean="0">
                <a:solidFill>
                  <a:schemeClr val="bg2"/>
                </a:solidFill>
              </a:rPr>
            </a:br>
            <a:r>
              <a:rPr lang="en-US" sz="2000" dirty="0" smtClean="0">
                <a:solidFill>
                  <a:schemeClr val="bg2"/>
                </a:solidFill>
              </a:rPr>
              <a:t>	</a:t>
            </a:r>
            <a:r>
              <a:rPr lang="en-US" sz="2000" dirty="0" smtClean="0">
                <a:solidFill>
                  <a:schemeClr val="bg1"/>
                </a:solidFill>
              </a:rPr>
              <a:t/>
            </a:r>
            <a:br>
              <a:rPr lang="en-US" sz="2000" dirty="0" smtClean="0">
                <a:solidFill>
                  <a:schemeClr val="bg1"/>
                </a:solidFill>
              </a:rPr>
            </a:br>
            <a:endParaRPr lang="en-US" sz="2000" dirty="0" smtClean="0">
              <a:solidFill>
                <a:schemeClr val="bg2"/>
              </a:solidFill>
            </a:endParaRPr>
          </a:p>
        </p:txBody>
      </p:sp>
      <p:sp>
        <p:nvSpPr>
          <p:cNvPr id="91139" name="Rectangle 3"/>
          <p:cNvSpPr>
            <a:spLocks noGrp="1" noChangeArrowheads="1"/>
          </p:cNvSpPr>
          <p:nvPr>
            <p:ph type="body" idx="1"/>
          </p:nvPr>
        </p:nvSpPr>
        <p:spPr>
          <a:xfrm>
            <a:off x="228600" y="228600"/>
            <a:ext cx="8686800" cy="4752975"/>
          </a:xfrm>
        </p:spPr>
        <p:txBody>
          <a:bodyPr/>
          <a:lstStyle/>
          <a:p>
            <a:pPr eaLnBrk="1" hangingPunct="1">
              <a:lnSpc>
                <a:spcPct val="80000"/>
              </a:lnSpc>
              <a:buFont typeface="Wingdings" pitchFamily="2" charset="2"/>
              <a:buNone/>
              <a:defRPr/>
            </a:pPr>
            <a:endParaRPr lang="en-US" sz="2800" dirty="0" smtClean="0">
              <a:solidFill>
                <a:schemeClr val="bg1"/>
              </a:solidFill>
              <a:effectLst/>
            </a:endParaRPr>
          </a:p>
          <a:p>
            <a:pPr marL="0" indent="0" eaLnBrk="1" hangingPunct="1">
              <a:lnSpc>
                <a:spcPct val="80000"/>
              </a:lnSpc>
              <a:buFont typeface="Wingdings" pitchFamily="2" charset="2"/>
              <a:buNone/>
              <a:defRPr/>
            </a:pPr>
            <a:r>
              <a:rPr lang="en-US" sz="3000" dirty="0" smtClean="0">
                <a:solidFill>
                  <a:schemeClr val="tx2">
                    <a:lumMod val="20000"/>
                    <a:lumOff val="80000"/>
                  </a:schemeClr>
                </a:solidFill>
                <a:effectLst/>
              </a:rPr>
              <a:t>The medieval world of </a:t>
            </a:r>
            <a:r>
              <a:rPr lang="en-US" sz="3000" i="1" dirty="0" smtClean="0">
                <a:solidFill>
                  <a:schemeClr val="tx2">
                    <a:lumMod val="20000"/>
                    <a:lumOff val="80000"/>
                  </a:schemeClr>
                </a:solidFill>
                <a:effectLst/>
              </a:rPr>
              <a:t>arcana</a:t>
            </a:r>
            <a:r>
              <a:rPr lang="en-US" sz="3000" dirty="0" smtClean="0">
                <a:solidFill>
                  <a:schemeClr val="tx2">
                    <a:lumMod val="20000"/>
                    <a:lumOff val="80000"/>
                  </a:schemeClr>
                </a:solidFill>
                <a:effectLst/>
              </a:rPr>
              <a:t>: ‘hidden knowledge’  </a:t>
            </a:r>
          </a:p>
          <a:p>
            <a:pPr eaLnBrk="1" hangingPunct="1">
              <a:lnSpc>
                <a:spcPct val="80000"/>
              </a:lnSpc>
              <a:buFont typeface="Wingdings" pitchFamily="2" charset="2"/>
              <a:buNone/>
              <a:defRPr/>
            </a:pPr>
            <a:endParaRPr lang="en-US" sz="2400" dirty="0" smtClean="0">
              <a:solidFill>
                <a:schemeClr val="bg1"/>
              </a:solidFill>
              <a:effectLst/>
            </a:endParaRPr>
          </a:p>
          <a:p>
            <a:pPr eaLnBrk="1" hangingPunct="1">
              <a:lnSpc>
                <a:spcPct val="80000"/>
              </a:lnSpc>
              <a:spcAft>
                <a:spcPts val="1000"/>
              </a:spcAft>
              <a:buFont typeface="Wingdings" pitchFamily="2" charset="2"/>
              <a:buChar char="v"/>
              <a:defRPr/>
            </a:pPr>
            <a:r>
              <a:rPr lang="en-US" sz="2400" i="1" dirty="0" smtClean="0">
                <a:solidFill>
                  <a:schemeClr val="bg1"/>
                </a:solidFill>
                <a:effectLst/>
              </a:rPr>
              <a:t>Al khataab…secret secretorum</a:t>
            </a:r>
            <a:r>
              <a:rPr lang="en-US" sz="2400" dirty="0" smtClean="0">
                <a:solidFill>
                  <a:schemeClr val="bg1"/>
                </a:solidFill>
                <a:effectLst/>
              </a:rPr>
              <a:t>: the most popular medieval       book</a:t>
            </a:r>
            <a:endParaRPr lang="en-US" sz="1000" dirty="0" smtClean="0">
              <a:solidFill>
                <a:schemeClr val="bg1"/>
              </a:solidFill>
              <a:effectLst/>
            </a:endParaRPr>
          </a:p>
          <a:p>
            <a:pPr eaLnBrk="1" hangingPunct="1">
              <a:lnSpc>
                <a:spcPct val="80000"/>
              </a:lnSpc>
              <a:buFont typeface="Wingdings" pitchFamily="2" charset="2"/>
              <a:buNone/>
              <a:defRPr/>
            </a:pPr>
            <a:r>
              <a:rPr lang="en-US" sz="1000" dirty="0" smtClean="0">
                <a:solidFill>
                  <a:schemeClr val="bg1"/>
                </a:solidFill>
                <a:effectLst/>
              </a:rPr>
              <a:t> </a:t>
            </a:r>
          </a:p>
          <a:p>
            <a:pPr eaLnBrk="1" hangingPunct="1">
              <a:lnSpc>
                <a:spcPct val="80000"/>
              </a:lnSpc>
              <a:spcAft>
                <a:spcPts val="1000"/>
              </a:spcAft>
              <a:buFont typeface="Wingdings" pitchFamily="2" charset="2"/>
              <a:buChar char="v"/>
              <a:defRPr/>
            </a:pPr>
            <a:r>
              <a:rPr lang="en-US" sz="2400" dirty="0" smtClean="0">
                <a:solidFill>
                  <a:schemeClr val="bg1"/>
                </a:solidFill>
                <a:effectLst/>
              </a:rPr>
              <a:t>Craft-guild restrictions preserving the “mysterie of the trade”—discouraged    working fine crafts in the open</a:t>
            </a:r>
            <a:endParaRPr lang="en-US" sz="1000" dirty="0" smtClean="0">
              <a:solidFill>
                <a:schemeClr val="bg1"/>
              </a:solidFill>
              <a:effectLst/>
            </a:endParaRPr>
          </a:p>
          <a:p>
            <a:pPr eaLnBrk="1" hangingPunct="1">
              <a:lnSpc>
                <a:spcPct val="80000"/>
              </a:lnSpc>
              <a:buFont typeface="Wingdings" pitchFamily="2" charset="2"/>
              <a:buNone/>
              <a:defRPr/>
            </a:pPr>
            <a:endParaRPr lang="en-US" sz="1000" dirty="0" smtClean="0">
              <a:solidFill>
                <a:schemeClr val="bg1"/>
              </a:solidFill>
              <a:effectLst/>
            </a:endParaRPr>
          </a:p>
          <a:p>
            <a:pPr eaLnBrk="1" hangingPunct="1">
              <a:lnSpc>
                <a:spcPct val="80000"/>
              </a:lnSpc>
              <a:buFont typeface="Wingdings" pitchFamily="2" charset="2"/>
              <a:buChar char="v"/>
              <a:defRPr/>
            </a:pPr>
            <a:r>
              <a:rPr lang="en-US" sz="2400" dirty="0" smtClean="0">
                <a:solidFill>
                  <a:schemeClr val="bg1"/>
                </a:solidFill>
                <a:effectLst/>
              </a:rPr>
              <a:t>Guild cartel practices’ indirect effects:</a:t>
            </a:r>
          </a:p>
          <a:p>
            <a:pPr marL="1143000" indent="-285750" eaLnBrk="1" hangingPunct="1">
              <a:lnSpc>
                <a:spcPct val="80000"/>
              </a:lnSpc>
              <a:spcAft>
                <a:spcPts val="1000"/>
              </a:spcAft>
              <a:buFont typeface="Wingdings" pitchFamily="2" charset="2"/>
              <a:buNone/>
              <a:defRPr/>
            </a:pPr>
            <a:r>
              <a:rPr lang="en-US" sz="2000" dirty="0" smtClean="0">
                <a:solidFill>
                  <a:schemeClr val="bg1"/>
                </a:solidFill>
                <a:effectLst/>
              </a:rPr>
              <a:t>-- increased value of technical secrets  reinforced balkanization of   information circulation</a:t>
            </a:r>
          </a:p>
          <a:p>
            <a:pPr eaLnBrk="1" hangingPunct="1">
              <a:lnSpc>
                <a:spcPct val="80000"/>
              </a:lnSpc>
              <a:buFont typeface="Wingdings" pitchFamily="2" charset="2"/>
              <a:buNone/>
              <a:defRPr/>
            </a:pPr>
            <a:endParaRPr lang="en-US" sz="1000" dirty="0" smtClean="0">
              <a:solidFill>
                <a:schemeClr val="bg1"/>
              </a:solidFill>
              <a:effectLst/>
            </a:endParaRPr>
          </a:p>
          <a:p>
            <a:pPr eaLnBrk="1" hangingPunct="1">
              <a:lnSpc>
                <a:spcPct val="80000"/>
              </a:lnSpc>
              <a:spcAft>
                <a:spcPts val="1000"/>
              </a:spcAft>
              <a:buFont typeface="Wingdings" pitchFamily="2" charset="2"/>
              <a:buChar char="v"/>
              <a:defRPr/>
            </a:pPr>
            <a:r>
              <a:rPr lang="en-US" sz="2400" dirty="0" smtClean="0">
                <a:solidFill>
                  <a:schemeClr val="bg1"/>
                </a:solidFill>
                <a:effectLst/>
              </a:rPr>
              <a:t>17</a:t>
            </a:r>
            <a:r>
              <a:rPr lang="en-US" sz="2400" baseline="30000" dirty="0" smtClean="0">
                <a:solidFill>
                  <a:schemeClr val="bg1"/>
                </a:solidFill>
                <a:effectLst/>
              </a:rPr>
              <a:t>th</a:t>
            </a:r>
            <a:r>
              <a:rPr lang="en-US" sz="2400" dirty="0" smtClean="0">
                <a:solidFill>
                  <a:schemeClr val="bg1"/>
                </a:solidFill>
                <a:effectLst/>
              </a:rPr>
              <a:t> c. Maps showing trade routes were kept secret</a:t>
            </a:r>
          </a:p>
          <a:p>
            <a:pPr eaLnBrk="1" hangingPunct="1">
              <a:lnSpc>
                <a:spcPct val="80000"/>
              </a:lnSpc>
              <a:buFont typeface="Wingdings" pitchFamily="2" charset="2"/>
              <a:buNone/>
              <a:defRPr/>
            </a:pPr>
            <a:endParaRPr lang="en-US" sz="1000" dirty="0" smtClean="0">
              <a:solidFill>
                <a:schemeClr val="bg1"/>
              </a:solidFill>
              <a:effectLst/>
            </a:endParaRPr>
          </a:p>
          <a:p>
            <a:pPr eaLnBrk="1" hangingPunct="1">
              <a:lnSpc>
                <a:spcPct val="80000"/>
              </a:lnSpc>
              <a:buFont typeface="Wingdings" pitchFamily="2" charset="2"/>
              <a:buChar char="v"/>
              <a:defRPr/>
            </a:pPr>
            <a:r>
              <a:rPr lang="en-US" sz="2400" dirty="0" smtClean="0">
                <a:solidFill>
                  <a:schemeClr val="bg1"/>
                </a:solidFill>
                <a:effectLst/>
              </a:rPr>
              <a:t>The Alchemical tradition: the hunt for health, wealth and power – is highly instrumental, valuable and dangerous; the hunt it was to be pursued in closed “clubs” or “circles”.   </a:t>
            </a:r>
          </a:p>
          <a:p>
            <a:pPr eaLnBrk="1" hangingPunct="1">
              <a:lnSpc>
                <a:spcPct val="80000"/>
              </a:lnSpc>
              <a:buFont typeface="Wingdings" pitchFamily="2" charset="2"/>
              <a:buNone/>
              <a:defRPr/>
            </a:pPr>
            <a:endParaRPr lang="en-US" sz="2400" dirty="0" smtClean="0">
              <a:solidFill>
                <a:schemeClr val="bg1"/>
              </a:solidFill>
              <a:effectLst/>
            </a:endParaRPr>
          </a:p>
          <a:p>
            <a:pPr eaLnBrk="1" hangingPunct="1">
              <a:lnSpc>
                <a:spcPct val="80000"/>
              </a:lnSpc>
              <a:buFont typeface="Wingdings" pitchFamily="2" charset="2"/>
              <a:buNone/>
              <a:defRPr/>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76200"/>
            <a:ext cx="9144000" cy="1143000"/>
          </a:xfrm>
          <a:noFill/>
        </p:spPr>
        <p:txBody>
          <a:bodyPr anchor="t"/>
          <a:lstStyle/>
          <a:p>
            <a:r>
              <a:rPr lang="en-US" sz="2400" dirty="0">
                <a:solidFill>
                  <a:schemeClr val="bg1"/>
                </a:solidFill>
              </a:rPr>
              <a:t>SCHEMA OF THE 17</a:t>
            </a:r>
            <a:r>
              <a:rPr lang="en-US" sz="2400" baseline="30000" dirty="0">
                <a:solidFill>
                  <a:schemeClr val="bg1"/>
                </a:solidFill>
              </a:rPr>
              <a:t>TH</a:t>
            </a:r>
            <a:r>
              <a:rPr lang="en-US" sz="2400" dirty="0">
                <a:solidFill>
                  <a:schemeClr val="bg1"/>
                </a:solidFill>
              </a:rPr>
              <a:t> C. EPISTEMOLOGICAL REVOLUTION:</a:t>
            </a:r>
            <a:br>
              <a:rPr lang="en-US" sz="2400" dirty="0">
                <a:solidFill>
                  <a:schemeClr val="bg1"/>
                </a:solidFill>
              </a:rPr>
            </a:br>
            <a:r>
              <a:rPr lang="en-US" sz="2400" dirty="0">
                <a:solidFill>
                  <a:schemeClr val="bg1"/>
                </a:solidFill>
              </a:rPr>
              <a:t>“The Fusion of Mathematics and Experimentalism”</a:t>
            </a:r>
          </a:p>
        </p:txBody>
      </p:sp>
      <p:sp>
        <p:nvSpPr>
          <p:cNvPr id="118787" name="Line 3"/>
          <p:cNvSpPr>
            <a:spLocks noChangeShapeType="1"/>
          </p:cNvSpPr>
          <p:nvPr/>
        </p:nvSpPr>
        <p:spPr bwMode="auto">
          <a:xfrm>
            <a:off x="228600" y="914400"/>
            <a:ext cx="8610600"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grpSp>
        <p:nvGrpSpPr>
          <p:cNvPr id="118788" name="Group 4"/>
          <p:cNvGrpSpPr>
            <a:grpSpLocks/>
          </p:cNvGrpSpPr>
          <p:nvPr/>
        </p:nvGrpSpPr>
        <p:grpSpPr bwMode="auto">
          <a:xfrm>
            <a:off x="6934200" y="5334000"/>
            <a:ext cx="1295400" cy="762000"/>
            <a:chOff x="3744" y="1632"/>
            <a:chExt cx="1728" cy="960"/>
          </a:xfrm>
        </p:grpSpPr>
        <p:sp>
          <p:nvSpPr>
            <p:cNvPr id="118789" name="Rectangle 5"/>
            <p:cNvSpPr>
              <a:spLocks noChangeArrowheads="1"/>
            </p:cNvSpPr>
            <p:nvPr/>
          </p:nvSpPr>
          <p:spPr bwMode="auto">
            <a:xfrm>
              <a:off x="3888" y="1632"/>
              <a:ext cx="1440" cy="9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0" name="Rectangle 6"/>
            <p:cNvSpPr>
              <a:spLocks noChangeArrowheads="1"/>
            </p:cNvSpPr>
            <p:nvPr/>
          </p:nvSpPr>
          <p:spPr bwMode="auto">
            <a:xfrm>
              <a:off x="3744" y="1632"/>
              <a:ext cx="172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400" dirty="0">
                  <a:solidFill>
                    <a:srgbClr val="FFFFFF"/>
                  </a:solidFill>
                </a:rPr>
                <a:t>Galileo’s </a:t>
              </a:r>
            </a:p>
            <a:p>
              <a:pPr algn="ctr">
                <a:spcBef>
                  <a:spcPct val="20000"/>
                </a:spcBef>
              </a:pPr>
              <a:r>
                <a:rPr lang="en-US" sz="1400" dirty="0">
                  <a:solidFill>
                    <a:srgbClr val="FFFFFF"/>
                  </a:solidFill>
                </a:rPr>
                <a:t>Scholastic Opponents</a:t>
              </a:r>
            </a:p>
          </p:txBody>
        </p:sp>
      </p:grpSp>
      <p:sp>
        <p:nvSpPr>
          <p:cNvPr id="118791" name="Text Box 7"/>
          <p:cNvSpPr txBox="1">
            <a:spLocks noChangeArrowheads="1"/>
          </p:cNvSpPr>
          <p:nvPr/>
        </p:nvSpPr>
        <p:spPr bwMode="auto">
          <a:xfrm>
            <a:off x="381000" y="6051550"/>
            <a:ext cx="4332288" cy="7302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Second Generation of Experimental and Mechanical </a:t>
            </a:r>
          </a:p>
          <a:p>
            <a:pPr algn="ctr"/>
            <a:r>
              <a:rPr lang="en-US" sz="1400" dirty="0">
                <a:solidFill>
                  <a:srgbClr val="FFFFFF"/>
                </a:solidFill>
              </a:rPr>
              <a:t>Natural Philosophers:   Boyle, Newton, Hooke, </a:t>
            </a:r>
          </a:p>
          <a:p>
            <a:pPr algn="ctr"/>
            <a:r>
              <a:rPr lang="en-US" sz="1400" dirty="0">
                <a:solidFill>
                  <a:srgbClr val="FFFFFF"/>
                </a:solidFill>
              </a:rPr>
              <a:t>Huygens, Gilbert, Harvey, Torricelli, Pascal</a:t>
            </a:r>
          </a:p>
        </p:txBody>
      </p:sp>
      <p:sp>
        <p:nvSpPr>
          <p:cNvPr id="118792" name="AutoShape 8"/>
          <p:cNvSpPr>
            <a:spLocks/>
          </p:cNvSpPr>
          <p:nvPr/>
        </p:nvSpPr>
        <p:spPr bwMode="auto">
          <a:xfrm rot="-5400000">
            <a:off x="7219950" y="1390650"/>
            <a:ext cx="495300" cy="1676400"/>
          </a:xfrm>
          <a:prstGeom prst="leftBrace">
            <a:avLst>
              <a:gd name="adj1" fmla="val 28205"/>
              <a:gd name="adj2" fmla="val 50472"/>
            </a:avLst>
          </a:prstGeom>
          <a:noFill/>
          <a:ln w="254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3" name="Text Box 9"/>
          <p:cNvSpPr txBox="1">
            <a:spLocks noChangeArrowheads="1"/>
          </p:cNvSpPr>
          <p:nvPr/>
        </p:nvSpPr>
        <p:spPr bwMode="auto">
          <a:xfrm>
            <a:off x="7315200" y="1387475"/>
            <a:ext cx="1752600" cy="51752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dirty="0">
                <a:solidFill>
                  <a:srgbClr val="FFFFFF"/>
                </a:solidFill>
              </a:rPr>
              <a:t>Aristotelian</a:t>
            </a:r>
          </a:p>
          <a:p>
            <a:pPr algn="ctr"/>
            <a:r>
              <a:rPr lang="en-US" sz="1400" dirty="0">
                <a:solidFill>
                  <a:srgbClr val="FFFFFF"/>
                </a:solidFill>
              </a:rPr>
              <a:t>‘Natural Philosophy’</a:t>
            </a:r>
          </a:p>
        </p:txBody>
      </p:sp>
      <p:sp>
        <p:nvSpPr>
          <p:cNvPr id="118794" name="Line 10"/>
          <p:cNvSpPr>
            <a:spLocks noChangeShapeType="1"/>
          </p:cNvSpPr>
          <p:nvPr/>
        </p:nvSpPr>
        <p:spPr bwMode="auto">
          <a:xfrm>
            <a:off x="914400" y="990600"/>
            <a:ext cx="0" cy="45720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5" name="Line 11"/>
          <p:cNvSpPr>
            <a:spLocks noChangeShapeType="1"/>
          </p:cNvSpPr>
          <p:nvPr/>
        </p:nvSpPr>
        <p:spPr bwMode="auto">
          <a:xfrm>
            <a:off x="914400" y="2590800"/>
            <a:ext cx="0" cy="685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6" name="Line 12"/>
          <p:cNvSpPr>
            <a:spLocks noChangeShapeType="1"/>
          </p:cNvSpPr>
          <p:nvPr/>
        </p:nvSpPr>
        <p:spPr bwMode="auto">
          <a:xfrm>
            <a:off x="2819400" y="2057400"/>
            <a:ext cx="0" cy="8382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7" name="Line 13"/>
          <p:cNvSpPr>
            <a:spLocks noChangeShapeType="1"/>
          </p:cNvSpPr>
          <p:nvPr/>
        </p:nvSpPr>
        <p:spPr bwMode="auto">
          <a:xfrm>
            <a:off x="2362200" y="5791200"/>
            <a:ext cx="0" cy="2286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8" name="Line 14"/>
          <p:cNvSpPr>
            <a:spLocks noChangeShapeType="1"/>
          </p:cNvSpPr>
          <p:nvPr/>
        </p:nvSpPr>
        <p:spPr bwMode="auto">
          <a:xfrm>
            <a:off x="4572000" y="990600"/>
            <a:ext cx="0" cy="38100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799" name="Line 15"/>
          <p:cNvSpPr>
            <a:spLocks noChangeShapeType="1"/>
          </p:cNvSpPr>
          <p:nvPr/>
        </p:nvSpPr>
        <p:spPr bwMode="auto">
          <a:xfrm>
            <a:off x="5638800" y="2590800"/>
            <a:ext cx="0" cy="304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0" name="Line 16"/>
          <p:cNvSpPr>
            <a:spLocks noChangeShapeType="1"/>
          </p:cNvSpPr>
          <p:nvPr/>
        </p:nvSpPr>
        <p:spPr bwMode="auto">
          <a:xfrm>
            <a:off x="5105400" y="2286000"/>
            <a:ext cx="533400" cy="307975"/>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1" name="Text Box 17"/>
          <p:cNvSpPr txBox="1">
            <a:spLocks noChangeArrowheads="1"/>
          </p:cNvSpPr>
          <p:nvPr/>
        </p:nvSpPr>
        <p:spPr bwMode="auto">
          <a:xfrm>
            <a:off x="4038600" y="1371600"/>
            <a:ext cx="1189038" cy="9429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Arabic</a:t>
            </a:r>
          </a:p>
          <a:p>
            <a:pPr algn="ctr"/>
            <a:r>
              <a:rPr lang="en-US" sz="1400" dirty="0">
                <a:solidFill>
                  <a:srgbClr val="FFFFFF"/>
                </a:solidFill>
              </a:rPr>
              <a:t>Mathematics</a:t>
            </a:r>
          </a:p>
          <a:p>
            <a:pPr algn="ctr"/>
            <a:r>
              <a:rPr lang="en-US" sz="1400" dirty="0">
                <a:solidFill>
                  <a:srgbClr val="FFFFFF"/>
                </a:solidFill>
              </a:rPr>
              <a:t>Introduced</a:t>
            </a:r>
          </a:p>
          <a:p>
            <a:pPr algn="ctr"/>
            <a:r>
              <a:rPr lang="en-US" sz="1400" dirty="0">
                <a:solidFill>
                  <a:srgbClr val="FFFFFF"/>
                </a:solidFill>
              </a:rPr>
              <a:t>In West</a:t>
            </a:r>
          </a:p>
        </p:txBody>
      </p:sp>
      <p:sp>
        <p:nvSpPr>
          <p:cNvPr id="118802" name="Line 18"/>
          <p:cNvSpPr>
            <a:spLocks noChangeShapeType="1"/>
          </p:cNvSpPr>
          <p:nvPr/>
        </p:nvSpPr>
        <p:spPr bwMode="auto">
          <a:xfrm flipH="1">
            <a:off x="5638800" y="2286000"/>
            <a:ext cx="533400" cy="307975"/>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3" name="Line 19"/>
          <p:cNvSpPr>
            <a:spLocks noChangeShapeType="1"/>
          </p:cNvSpPr>
          <p:nvPr/>
        </p:nvSpPr>
        <p:spPr bwMode="auto">
          <a:xfrm flipV="1">
            <a:off x="6172200" y="1828800"/>
            <a:ext cx="0" cy="45720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4" name="Text Box 20"/>
          <p:cNvSpPr txBox="1">
            <a:spLocks noChangeArrowheads="1"/>
          </p:cNvSpPr>
          <p:nvPr/>
        </p:nvSpPr>
        <p:spPr bwMode="auto">
          <a:xfrm>
            <a:off x="5791200" y="1371600"/>
            <a:ext cx="1228725" cy="51752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‘Classical</a:t>
            </a:r>
          </a:p>
          <a:p>
            <a:pPr algn="ctr"/>
            <a:r>
              <a:rPr lang="en-US" sz="1400" dirty="0">
                <a:solidFill>
                  <a:srgbClr val="FFFFFF"/>
                </a:solidFill>
              </a:rPr>
              <a:t>Mathematics’</a:t>
            </a:r>
          </a:p>
        </p:txBody>
      </p:sp>
      <p:sp>
        <p:nvSpPr>
          <p:cNvPr id="118805" name="Line 21"/>
          <p:cNvSpPr>
            <a:spLocks noChangeShapeType="1"/>
          </p:cNvSpPr>
          <p:nvPr/>
        </p:nvSpPr>
        <p:spPr bwMode="auto">
          <a:xfrm>
            <a:off x="7467600" y="2438400"/>
            <a:ext cx="0" cy="28194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6" name="Line 22"/>
          <p:cNvSpPr>
            <a:spLocks noChangeShapeType="1"/>
          </p:cNvSpPr>
          <p:nvPr/>
        </p:nvSpPr>
        <p:spPr bwMode="auto">
          <a:xfrm>
            <a:off x="8686800" y="1905000"/>
            <a:ext cx="0" cy="7620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7" name="Line 23"/>
          <p:cNvSpPr>
            <a:spLocks noChangeShapeType="1"/>
          </p:cNvSpPr>
          <p:nvPr/>
        </p:nvSpPr>
        <p:spPr bwMode="auto">
          <a:xfrm>
            <a:off x="8686800" y="3352800"/>
            <a:ext cx="0" cy="28194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8" name="Line 24"/>
          <p:cNvSpPr>
            <a:spLocks noChangeShapeType="1"/>
          </p:cNvSpPr>
          <p:nvPr/>
        </p:nvSpPr>
        <p:spPr bwMode="auto">
          <a:xfrm>
            <a:off x="6096000" y="3962400"/>
            <a:ext cx="1295400" cy="12954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09" name="Line 25"/>
          <p:cNvSpPr>
            <a:spLocks noChangeShapeType="1"/>
          </p:cNvSpPr>
          <p:nvPr/>
        </p:nvSpPr>
        <p:spPr bwMode="auto">
          <a:xfrm>
            <a:off x="3352800" y="5257800"/>
            <a:ext cx="3733800" cy="1033463"/>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10" name="Line 26"/>
          <p:cNvSpPr>
            <a:spLocks noChangeShapeType="1"/>
          </p:cNvSpPr>
          <p:nvPr/>
        </p:nvSpPr>
        <p:spPr bwMode="auto">
          <a:xfrm flipH="1">
            <a:off x="4724400" y="6477000"/>
            <a:ext cx="25146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11" name="Text Box 27"/>
          <p:cNvSpPr txBox="1">
            <a:spLocks noChangeArrowheads="1"/>
          </p:cNvSpPr>
          <p:nvPr/>
        </p:nvSpPr>
        <p:spPr bwMode="auto">
          <a:xfrm>
            <a:off x="1981200" y="1447800"/>
            <a:ext cx="1436688" cy="9429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‘Experimentalist</a:t>
            </a:r>
          </a:p>
          <a:p>
            <a:pPr algn="ctr"/>
            <a:r>
              <a:rPr lang="en-US" sz="1400" dirty="0">
                <a:solidFill>
                  <a:srgbClr val="FFFFFF"/>
                </a:solidFill>
              </a:rPr>
              <a:t>Program’</a:t>
            </a:r>
          </a:p>
          <a:p>
            <a:pPr algn="ctr"/>
            <a:r>
              <a:rPr lang="en-US" sz="1400" dirty="0">
                <a:solidFill>
                  <a:srgbClr val="FFFFFF"/>
                </a:solidFill>
              </a:rPr>
              <a:t>Roger Bacon</a:t>
            </a:r>
          </a:p>
          <a:p>
            <a:pPr algn="ctr"/>
            <a:r>
              <a:rPr lang="en-US" sz="1400" dirty="0">
                <a:solidFill>
                  <a:srgbClr val="FFFFFF"/>
                </a:solidFill>
              </a:rPr>
              <a:t>c.1220-c.1292</a:t>
            </a:r>
          </a:p>
        </p:txBody>
      </p:sp>
      <p:sp>
        <p:nvSpPr>
          <p:cNvPr id="118812" name="Text Box 28"/>
          <p:cNvSpPr txBox="1">
            <a:spLocks noChangeArrowheads="1"/>
          </p:cNvSpPr>
          <p:nvPr/>
        </p:nvSpPr>
        <p:spPr bwMode="auto">
          <a:xfrm>
            <a:off x="8153400" y="2667000"/>
            <a:ext cx="893763" cy="7302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Medieval</a:t>
            </a:r>
          </a:p>
          <a:p>
            <a:pPr algn="ctr"/>
            <a:r>
              <a:rPr lang="en-US" sz="1400" dirty="0">
                <a:solidFill>
                  <a:srgbClr val="FFFFFF"/>
                </a:solidFill>
              </a:rPr>
              <a:t>‘Occult</a:t>
            </a:r>
          </a:p>
          <a:p>
            <a:pPr algn="ctr"/>
            <a:r>
              <a:rPr lang="en-US" sz="1400" dirty="0">
                <a:solidFill>
                  <a:srgbClr val="FFFFFF"/>
                </a:solidFill>
              </a:rPr>
              <a:t>Science’</a:t>
            </a:r>
          </a:p>
        </p:txBody>
      </p:sp>
      <p:sp>
        <p:nvSpPr>
          <p:cNvPr id="118813" name="Text Box 29"/>
          <p:cNvSpPr txBox="1">
            <a:spLocks noChangeArrowheads="1"/>
          </p:cNvSpPr>
          <p:nvPr/>
        </p:nvSpPr>
        <p:spPr bwMode="auto">
          <a:xfrm>
            <a:off x="7221538" y="6248400"/>
            <a:ext cx="1822450" cy="51752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‘Chemical Alchemy’</a:t>
            </a:r>
          </a:p>
          <a:p>
            <a:pPr algn="ctr"/>
            <a:r>
              <a:rPr lang="en-US" sz="1400" dirty="0">
                <a:solidFill>
                  <a:srgbClr val="FFFFFF"/>
                </a:solidFill>
              </a:rPr>
              <a:t>And Occult Sciences</a:t>
            </a:r>
          </a:p>
        </p:txBody>
      </p:sp>
      <p:sp>
        <p:nvSpPr>
          <p:cNvPr id="118814" name="Text Box 30"/>
          <p:cNvSpPr txBox="1">
            <a:spLocks noChangeArrowheads="1"/>
          </p:cNvSpPr>
          <p:nvPr/>
        </p:nvSpPr>
        <p:spPr bwMode="auto">
          <a:xfrm>
            <a:off x="1136650" y="4800600"/>
            <a:ext cx="2254250" cy="981075"/>
          </a:xfrm>
          <a:prstGeom prst="rect">
            <a:avLst/>
          </a:prstGeom>
          <a:solidFill>
            <a:schemeClr val="bg2"/>
          </a:solidFill>
          <a:ln w="38100" algn="ctr">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‘The Scientific Revolution’</a:t>
            </a:r>
          </a:p>
          <a:p>
            <a:pPr algn="ctr"/>
            <a:r>
              <a:rPr lang="en-US" sz="1400" dirty="0">
                <a:solidFill>
                  <a:srgbClr val="FFFFFF"/>
                </a:solidFill>
              </a:rPr>
              <a:t>Galileo 1564-1642</a:t>
            </a:r>
          </a:p>
          <a:p>
            <a:pPr algn="ctr"/>
            <a:r>
              <a:rPr lang="en-US" sz="1400" dirty="0">
                <a:solidFill>
                  <a:srgbClr val="FFFFFF"/>
                </a:solidFill>
              </a:rPr>
              <a:t>Kepler 1571-1630</a:t>
            </a:r>
          </a:p>
          <a:p>
            <a:pPr algn="ctr"/>
            <a:r>
              <a:rPr lang="en-US" sz="1400" dirty="0">
                <a:solidFill>
                  <a:srgbClr val="FFFFFF"/>
                </a:solidFill>
              </a:rPr>
              <a:t>Descartes 1596-1650</a:t>
            </a:r>
          </a:p>
        </p:txBody>
      </p:sp>
      <p:sp>
        <p:nvSpPr>
          <p:cNvPr id="118815" name="Line 31"/>
          <p:cNvSpPr>
            <a:spLocks noChangeShapeType="1"/>
          </p:cNvSpPr>
          <p:nvPr/>
        </p:nvSpPr>
        <p:spPr bwMode="auto">
          <a:xfrm>
            <a:off x="2743200" y="3352800"/>
            <a:ext cx="0" cy="3810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16" name="Line 32"/>
          <p:cNvSpPr>
            <a:spLocks noChangeShapeType="1"/>
          </p:cNvSpPr>
          <p:nvPr/>
        </p:nvSpPr>
        <p:spPr bwMode="auto">
          <a:xfrm>
            <a:off x="2743200" y="4191000"/>
            <a:ext cx="0" cy="533400"/>
          </a:xfrm>
          <a:prstGeom prst="line">
            <a:avLst/>
          </a:prstGeom>
          <a:noFill/>
          <a:ln w="38100">
            <a:solidFill>
              <a:srgbClr val="FFFF99"/>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17" name="Line 33"/>
          <p:cNvSpPr>
            <a:spLocks noChangeShapeType="1"/>
          </p:cNvSpPr>
          <p:nvPr/>
        </p:nvSpPr>
        <p:spPr bwMode="auto">
          <a:xfrm>
            <a:off x="1219200" y="3505200"/>
            <a:ext cx="1371600" cy="1066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18" name="Text Box 34"/>
          <p:cNvSpPr txBox="1">
            <a:spLocks noChangeArrowheads="1"/>
          </p:cNvSpPr>
          <p:nvPr/>
        </p:nvSpPr>
        <p:spPr bwMode="auto">
          <a:xfrm>
            <a:off x="611794" y="3276600"/>
            <a:ext cx="662361" cy="954107"/>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Tycho</a:t>
            </a:r>
          </a:p>
          <a:p>
            <a:pPr algn="ctr"/>
            <a:r>
              <a:rPr lang="en-US" sz="1400" dirty="0">
                <a:solidFill>
                  <a:srgbClr val="FFFFFF"/>
                </a:solidFill>
              </a:rPr>
              <a:t>Brahe</a:t>
            </a:r>
          </a:p>
          <a:p>
            <a:pPr algn="ctr"/>
            <a:r>
              <a:rPr lang="en-US" sz="1400" dirty="0">
                <a:solidFill>
                  <a:srgbClr val="FFFFFF"/>
                </a:solidFill>
              </a:rPr>
              <a:t>1546-</a:t>
            </a:r>
          </a:p>
          <a:p>
            <a:pPr algn="ctr"/>
            <a:r>
              <a:rPr lang="en-US" sz="1400" dirty="0">
                <a:solidFill>
                  <a:srgbClr val="FFFFFF"/>
                </a:solidFill>
              </a:rPr>
              <a:t>1601</a:t>
            </a:r>
          </a:p>
        </p:txBody>
      </p:sp>
      <p:sp>
        <p:nvSpPr>
          <p:cNvPr id="118819" name="Line 35"/>
          <p:cNvSpPr>
            <a:spLocks noChangeShapeType="1"/>
          </p:cNvSpPr>
          <p:nvPr/>
        </p:nvSpPr>
        <p:spPr bwMode="auto">
          <a:xfrm flipH="1">
            <a:off x="2895600" y="4229100"/>
            <a:ext cx="685800" cy="3429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20" name="Line 36"/>
          <p:cNvSpPr>
            <a:spLocks noChangeShapeType="1"/>
          </p:cNvSpPr>
          <p:nvPr/>
        </p:nvSpPr>
        <p:spPr bwMode="auto">
          <a:xfrm flipH="1">
            <a:off x="4038600" y="3505200"/>
            <a:ext cx="838200" cy="5334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21" name="Text Box 37"/>
          <p:cNvSpPr txBox="1">
            <a:spLocks noChangeArrowheads="1"/>
          </p:cNvSpPr>
          <p:nvPr/>
        </p:nvSpPr>
        <p:spPr bwMode="auto">
          <a:xfrm>
            <a:off x="4866388" y="2971800"/>
            <a:ext cx="2284600" cy="1169551"/>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Renaissance Mathematics</a:t>
            </a:r>
          </a:p>
          <a:p>
            <a:pPr algn="ctr"/>
            <a:r>
              <a:rPr lang="en-US" sz="1400" dirty="0">
                <a:solidFill>
                  <a:srgbClr val="FFFFFF"/>
                </a:solidFill>
              </a:rPr>
              <a:t>(15th and 16th centuries)</a:t>
            </a:r>
          </a:p>
          <a:p>
            <a:pPr algn="ctr"/>
            <a:r>
              <a:rPr lang="en-US" sz="1400" dirty="0">
                <a:solidFill>
                  <a:srgbClr val="FFFFFF"/>
                </a:solidFill>
              </a:rPr>
              <a:t>Regiomontanus 1432-76</a:t>
            </a:r>
          </a:p>
          <a:p>
            <a:pPr algn="ctr"/>
            <a:r>
              <a:rPr lang="en-US" sz="1400" dirty="0">
                <a:solidFill>
                  <a:srgbClr val="FFFFFF"/>
                </a:solidFill>
              </a:rPr>
              <a:t>Tartaglia c. 1500-65</a:t>
            </a:r>
          </a:p>
          <a:p>
            <a:pPr algn="ctr"/>
            <a:r>
              <a:rPr lang="en-US" sz="1400" dirty="0">
                <a:solidFill>
                  <a:srgbClr val="FFFFFF"/>
                </a:solidFill>
              </a:rPr>
              <a:t>Cardano 1501-76</a:t>
            </a:r>
          </a:p>
        </p:txBody>
      </p:sp>
      <p:sp>
        <p:nvSpPr>
          <p:cNvPr id="118822" name="Line 38"/>
          <p:cNvSpPr>
            <a:spLocks noChangeShapeType="1"/>
          </p:cNvSpPr>
          <p:nvPr/>
        </p:nvSpPr>
        <p:spPr bwMode="auto">
          <a:xfrm flipH="1">
            <a:off x="3810000" y="3124200"/>
            <a:ext cx="10668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grpSp>
        <p:nvGrpSpPr>
          <p:cNvPr id="118823" name="Group 39"/>
          <p:cNvGrpSpPr>
            <a:grpSpLocks/>
          </p:cNvGrpSpPr>
          <p:nvPr/>
        </p:nvGrpSpPr>
        <p:grpSpPr bwMode="auto">
          <a:xfrm>
            <a:off x="2438400" y="3733800"/>
            <a:ext cx="1600200" cy="609600"/>
            <a:chOff x="3744" y="1632"/>
            <a:chExt cx="1728" cy="960"/>
          </a:xfrm>
        </p:grpSpPr>
        <p:sp>
          <p:nvSpPr>
            <p:cNvPr id="118824" name="Rectangle 40"/>
            <p:cNvSpPr>
              <a:spLocks noChangeArrowheads="1"/>
            </p:cNvSpPr>
            <p:nvPr/>
          </p:nvSpPr>
          <p:spPr bwMode="auto">
            <a:xfrm>
              <a:off x="3888" y="1632"/>
              <a:ext cx="1440" cy="9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25" name="Rectangle 41"/>
            <p:cNvSpPr>
              <a:spLocks noChangeArrowheads="1"/>
            </p:cNvSpPr>
            <p:nvPr/>
          </p:nvSpPr>
          <p:spPr bwMode="auto">
            <a:xfrm>
              <a:off x="3744" y="1632"/>
              <a:ext cx="172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1400" dirty="0">
                  <a:solidFill>
                    <a:srgbClr val="FFFFFF"/>
                  </a:solidFill>
                </a:rPr>
                <a:t>Francis Bacon</a:t>
              </a:r>
            </a:p>
            <a:p>
              <a:pPr algn="ctr">
                <a:spcBef>
                  <a:spcPct val="20000"/>
                </a:spcBef>
              </a:pPr>
              <a:r>
                <a:rPr lang="en-US" sz="1400" dirty="0">
                  <a:solidFill>
                    <a:srgbClr val="FFFFFF"/>
                  </a:solidFill>
                </a:rPr>
                <a:t>1561-1672</a:t>
              </a:r>
            </a:p>
          </p:txBody>
        </p:sp>
      </p:grpSp>
      <p:sp>
        <p:nvSpPr>
          <p:cNvPr id="118826" name="Text Box 42"/>
          <p:cNvSpPr txBox="1">
            <a:spLocks noChangeArrowheads="1"/>
          </p:cNvSpPr>
          <p:nvPr/>
        </p:nvSpPr>
        <p:spPr bwMode="auto">
          <a:xfrm>
            <a:off x="228600" y="1447800"/>
            <a:ext cx="1317625" cy="115570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rgbClr val="FFFFFF"/>
                </a:solidFill>
              </a:rPr>
              <a:t>Astronomical</a:t>
            </a:r>
          </a:p>
          <a:p>
            <a:pPr algn="ctr"/>
            <a:r>
              <a:rPr lang="en-US" sz="1400" dirty="0">
                <a:solidFill>
                  <a:srgbClr val="FFFFFF"/>
                </a:solidFill>
              </a:rPr>
              <a:t>and</a:t>
            </a:r>
          </a:p>
          <a:p>
            <a:pPr algn="ctr"/>
            <a:r>
              <a:rPr lang="en-US" sz="1400" dirty="0">
                <a:solidFill>
                  <a:srgbClr val="FFFFFF"/>
                </a:solidFill>
              </a:rPr>
              <a:t>Astrological</a:t>
            </a:r>
          </a:p>
          <a:p>
            <a:pPr algn="ctr"/>
            <a:r>
              <a:rPr lang="en-US" sz="1400" dirty="0">
                <a:solidFill>
                  <a:srgbClr val="FFFFFF"/>
                </a:solidFill>
              </a:rPr>
              <a:t>‘Observational</a:t>
            </a:r>
          </a:p>
          <a:p>
            <a:pPr algn="ctr"/>
            <a:r>
              <a:rPr lang="en-US" sz="1400" dirty="0">
                <a:solidFill>
                  <a:srgbClr val="FFFFFF"/>
                </a:solidFill>
              </a:rPr>
              <a:t>Programs’</a:t>
            </a:r>
          </a:p>
        </p:txBody>
      </p:sp>
      <p:sp>
        <p:nvSpPr>
          <p:cNvPr id="118827" name="Line 43"/>
          <p:cNvSpPr>
            <a:spLocks noChangeShapeType="1"/>
          </p:cNvSpPr>
          <p:nvPr/>
        </p:nvSpPr>
        <p:spPr bwMode="auto">
          <a:xfrm flipH="1">
            <a:off x="1295400" y="3059113"/>
            <a:ext cx="685800" cy="293687"/>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8828" name="Text Box 44"/>
          <p:cNvSpPr txBox="1">
            <a:spLocks noChangeArrowheads="1"/>
          </p:cNvSpPr>
          <p:nvPr/>
        </p:nvSpPr>
        <p:spPr bwMode="auto">
          <a:xfrm>
            <a:off x="1828800" y="2971800"/>
            <a:ext cx="1905000" cy="51752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dirty="0">
                <a:solidFill>
                  <a:srgbClr val="FFFFFF"/>
                </a:solidFill>
              </a:rPr>
              <a:t>Nicholas Copernicus</a:t>
            </a:r>
          </a:p>
          <a:p>
            <a:pPr algn="ctr"/>
            <a:r>
              <a:rPr lang="en-US" sz="1400" dirty="0">
                <a:solidFill>
                  <a:srgbClr val="FFFFFF"/>
                </a:solidFill>
              </a:rPr>
              <a:t>1472-1543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dirty="0" smtClean="0">
                <a:solidFill>
                  <a:schemeClr val="tx2">
                    <a:lumMod val="20000"/>
                    <a:lumOff val="80000"/>
                  </a:schemeClr>
                </a:solidFill>
                <a:effectLst/>
              </a:rPr>
              <a:t>Prologue</a:t>
            </a:r>
            <a:br>
              <a:rPr lang="en-US" dirty="0" smtClean="0">
                <a:solidFill>
                  <a:schemeClr val="tx2">
                    <a:lumMod val="20000"/>
                    <a:lumOff val="80000"/>
                  </a:schemeClr>
                </a:solidFill>
                <a:effectLst/>
              </a:rPr>
            </a:br>
            <a:r>
              <a:rPr lang="en-US" dirty="0">
                <a:solidFill>
                  <a:schemeClr val="tx2">
                    <a:lumMod val="20000"/>
                    <a:lumOff val="80000"/>
                  </a:schemeClr>
                </a:solidFill>
                <a:effectLst/>
              </a:rPr>
              <a:t/>
            </a:r>
            <a:br>
              <a:rPr lang="en-US" dirty="0">
                <a:solidFill>
                  <a:schemeClr val="tx2">
                    <a:lumMod val="20000"/>
                    <a:lumOff val="80000"/>
                  </a:schemeClr>
                </a:solidFill>
                <a:effectLst/>
              </a:rPr>
            </a:br>
            <a:r>
              <a:rPr lang="en-US" sz="3200" dirty="0" smtClean="0">
                <a:solidFill>
                  <a:schemeClr val="tx2">
                    <a:lumMod val="20000"/>
                    <a:lumOff val="80000"/>
                  </a:schemeClr>
                </a:solidFill>
                <a:effectLst/>
              </a:rPr>
              <a:t>Motivation and </a:t>
            </a:r>
            <a:r>
              <a:rPr lang="en-US" sz="3200" dirty="0" err="1" smtClean="0">
                <a:solidFill>
                  <a:schemeClr val="tx2">
                    <a:lumMod val="20000"/>
                    <a:lumOff val="80000"/>
                  </a:schemeClr>
                </a:solidFill>
                <a:effectLst/>
              </a:rPr>
              <a:t>Messages</a:t>
            </a:r>
            <a:r>
              <a:rPr lang="en-US" sz="3200" dirty="0" err="1" smtClean="0">
                <a:effectLst/>
              </a:rPr>
              <a:t>I</a:t>
            </a:r>
            <a:endParaRPr lang="en-US" sz="3200" dirty="0">
              <a:effectLst/>
            </a:endParaRPr>
          </a:p>
        </p:txBody>
      </p:sp>
    </p:spTree>
    <p:extLst>
      <p:ext uri="{BB962C8B-B14F-4D97-AF65-F5344CB8AC3E}">
        <p14:creationId xmlns:p14="http://schemas.microsoft.com/office/powerpoint/2010/main" val="224256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323850" y="260350"/>
            <a:ext cx="8569325" cy="6597650"/>
          </a:xfrm>
        </p:spPr>
        <p:txBody>
          <a:bodyPr/>
          <a:lstStyle/>
          <a:p>
            <a:pPr>
              <a:lnSpc>
                <a:spcPct val="80000"/>
              </a:lnSpc>
              <a:buFontTx/>
              <a:buNone/>
            </a:pPr>
            <a:r>
              <a:rPr lang="en-US" sz="2800" dirty="0">
                <a:solidFill>
                  <a:schemeClr val="accent1"/>
                </a:solidFill>
              </a:rPr>
              <a:t>The medieval world of </a:t>
            </a:r>
            <a:r>
              <a:rPr lang="en-US" sz="2800" i="1" dirty="0">
                <a:solidFill>
                  <a:schemeClr val="accent1"/>
                </a:solidFill>
              </a:rPr>
              <a:t>arcana</a:t>
            </a:r>
            <a:r>
              <a:rPr lang="en-US" sz="2800" dirty="0">
                <a:solidFill>
                  <a:schemeClr val="accent1"/>
                </a:solidFill>
              </a:rPr>
              <a:t>--‘hidden knowledge</a:t>
            </a:r>
            <a:r>
              <a:rPr lang="en-US" sz="2800" dirty="0">
                <a:solidFill>
                  <a:schemeClr val="bg1"/>
                </a:solidFill>
              </a:rPr>
              <a:t>’, </a:t>
            </a:r>
            <a:r>
              <a:rPr lang="en-US" sz="2800" i="1" dirty="0">
                <a:solidFill>
                  <a:schemeClr val="accent1"/>
                </a:solidFill>
              </a:rPr>
              <a:t>2</a:t>
            </a:r>
          </a:p>
          <a:p>
            <a:pPr>
              <a:lnSpc>
                <a:spcPct val="80000"/>
              </a:lnSpc>
              <a:buFontTx/>
              <a:buNone/>
            </a:pPr>
            <a:endParaRPr lang="en-US" sz="1200" dirty="0">
              <a:solidFill>
                <a:schemeClr val="bg1"/>
              </a:solidFill>
            </a:endParaRPr>
          </a:p>
          <a:p>
            <a:pPr>
              <a:lnSpc>
                <a:spcPct val="80000"/>
              </a:lnSpc>
              <a:buFontTx/>
              <a:buNone/>
            </a:pPr>
            <a:endParaRPr lang="en-US" sz="500" dirty="0">
              <a:solidFill>
                <a:schemeClr val="bg1"/>
              </a:solidFill>
            </a:endParaRPr>
          </a:p>
          <a:p>
            <a:pPr>
              <a:lnSpc>
                <a:spcPct val="80000"/>
              </a:lnSpc>
              <a:buSzPct val="125000"/>
            </a:pPr>
            <a:r>
              <a:rPr lang="en-US" sz="2400" dirty="0">
                <a:solidFill>
                  <a:schemeClr val="bg1"/>
                </a:solidFill>
              </a:rPr>
              <a:t>The medieval alchemical tradition had dual aspects</a:t>
            </a:r>
            <a:r>
              <a:rPr lang="en-US" sz="2000" dirty="0">
                <a:solidFill>
                  <a:schemeClr val="bg1"/>
                </a:solidFill>
              </a:rPr>
              <a:t> </a:t>
            </a:r>
          </a:p>
          <a:p>
            <a:pPr lvl="1">
              <a:lnSpc>
                <a:spcPct val="80000"/>
              </a:lnSpc>
              <a:spcAft>
                <a:spcPct val="30000"/>
              </a:spcAft>
              <a:buSzPct val="125000"/>
            </a:pPr>
            <a:r>
              <a:rPr lang="en-US" sz="2000" dirty="0">
                <a:solidFill>
                  <a:schemeClr val="bg1"/>
                </a:solidFill>
                <a:latin typeface="Calibri" pitchFamily="34" charset="0"/>
                <a:cs typeface="Calibri" pitchFamily="34" charset="0"/>
              </a:rPr>
              <a:t>Alchemy was regarded as a form of personal knowledge, a “divine science, …a way of life of life, a great work which absorbed all mental and material resources.” </a:t>
            </a:r>
            <a:r>
              <a:rPr lang="en-US" sz="2000" dirty="0">
                <a:solidFill>
                  <a:schemeClr val="accent1"/>
                </a:solidFill>
                <a:latin typeface="Calibri" pitchFamily="34" charset="0"/>
                <a:cs typeface="Calibri" pitchFamily="34" charset="0"/>
              </a:rPr>
              <a:t>[B.Y.T. Dobbs,1975]</a:t>
            </a:r>
            <a:r>
              <a:rPr lang="en-US" sz="2000" dirty="0">
                <a:solidFill>
                  <a:schemeClr val="bg1"/>
                </a:solidFill>
                <a:latin typeface="Calibri" pitchFamily="34" charset="0"/>
                <a:cs typeface="Calibri" pitchFamily="34" charset="0"/>
              </a:rPr>
              <a:t> </a:t>
            </a:r>
          </a:p>
          <a:p>
            <a:pPr lvl="1">
              <a:lnSpc>
                <a:spcPct val="80000"/>
              </a:lnSpc>
              <a:spcAft>
                <a:spcPct val="30000"/>
              </a:spcAft>
              <a:buSzPct val="125000"/>
            </a:pPr>
            <a:r>
              <a:rPr lang="en-US" sz="2000" dirty="0">
                <a:solidFill>
                  <a:schemeClr val="bg1"/>
                </a:solidFill>
                <a:latin typeface="Calibri" pitchFamily="34" charset="0"/>
                <a:cs typeface="Calibri" pitchFamily="34" charset="0"/>
              </a:rPr>
              <a:t>The ‘hunt’ for health, wealth and power was also an </a:t>
            </a:r>
            <a:r>
              <a:rPr lang="en-US" sz="2000" i="1" dirty="0">
                <a:solidFill>
                  <a:schemeClr val="bg1"/>
                </a:solidFill>
                <a:latin typeface="Calibri" pitchFamily="34" charset="0"/>
                <a:cs typeface="Calibri" pitchFamily="34" charset="0"/>
              </a:rPr>
              <a:t>instrumental</a:t>
            </a:r>
            <a:r>
              <a:rPr lang="en-US" sz="2000" dirty="0">
                <a:solidFill>
                  <a:schemeClr val="bg1"/>
                </a:solidFill>
                <a:latin typeface="Calibri" pitchFamily="34" charset="0"/>
                <a:cs typeface="Calibri" pitchFamily="34" charset="0"/>
              </a:rPr>
              <a:t> search for knowledge by experimental methods, its ‘quarry’ being viewed as valuable to possess as they were dangerous to disclose to the </a:t>
            </a:r>
            <a:r>
              <a:rPr lang="en-US" sz="2000" dirty="0" smtClean="0">
                <a:solidFill>
                  <a:schemeClr val="bg1"/>
                </a:solidFill>
                <a:latin typeface="Calibri" pitchFamily="34" charset="0"/>
                <a:cs typeface="Calibri" pitchFamily="34" charset="0"/>
              </a:rPr>
              <a:t>multitudes</a:t>
            </a:r>
          </a:p>
          <a:p>
            <a:pPr lvl="1">
              <a:lnSpc>
                <a:spcPct val="80000"/>
              </a:lnSpc>
              <a:spcAft>
                <a:spcPts val="0"/>
              </a:spcAft>
              <a:buSzPct val="125000"/>
            </a:pPr>
            <a:r>
              <a:rPr lang="en-US" sz="2000" dirty="0" smtClean="0">
                <a:solidFill>
                  <a:schemeClr val="bg1"/>
                </a:solidFill>
                <a:latin typeface="Calibri" pitchFamily="34" charset="0"/>
                <a:cs typeface="Calibri" pitchFamily="34" charset="0"/>
              </a:rPr>
              <a:t>The </a:t>
            </a:r>
            <a:r>
              <a:rPr lang="en-US" sz="2000" dirty="0">
                <a:solidFill>
                  <a:schemeClr val="bg1"/>
                </a:solidFill>
                <a:latin typeface="Calibri" pitchFamily="34" charset="0"/>
                <a:cs typeface="Calibri" pitchFamily="34" charset="0"/>
              </a:rPr>
              <a:t>practice developed into the sophisticated mid-17</a:t>
            </a:r>
            <a:r>
              <a:rPr lang="en-US" sz="2000" baseline="30000" dirty="0">
                <a:solidFill>
                  <a:schemeClr val="bg1"/>
                </a:solidFill>
                <a:latin typeface="Calibri" pitchFamily="34" charset="0"/>
                <a:cs typeface="Calibri" pitchFamily="34" charset="0"/>
              </a:rPr>
              <a:t>th</a:t>
            </a:r>
            <a:r>
              <a:rPr lang="en-US" sz="2000" dirty="0">
                <a:solidFill>
                  <a:schemeClr val="bg1"/>
                </a:solidFill>
                <a:latin typeface="Calibri" pitchFamily="34" charset="0"/>
                <a:cs typeface="Calibri" pitchFamily="34" charset="0"/>
              </a:rPr>
              <a:t> c. form of </a:t>
            </a:r>
            <a:r>
              <a:rPr lang="en-US" sz="2000" dirty="0" smtClean="0">
                <a:solidFill>
                  <a:schemeClr val="bg1"/>
                </a:solidFill>
                <a:latin typeface="Calibri" pitchFamily="34" charset="0"/>
                <a:cs typeface="Calibri" pitchFamily="34" charset="0"/>
              </a:rPr>
              <a:t>“</a:t>
            </a:r>
            <a:r>
              <a:rPr lang="en-US" sz="2000" dirty="0">
                <a:solidFill>
                  <a:schemeClr val="bg1"/>
                </a:solidFill>
                <a:latin typeface="Calibri" pitchFamily="34" charset="0"/>
                <a:cs typeface="Calibri" pitchFamily="34" charset="0"/>
              </a:rPr>
              <a:t>chemical </a:t>
            </a:r>
            <a:r>
              <a:rPr lang="en-US" sz="2000" dirty="0" smtClean="0">
                <a:solidFill>
                  <a:schemeClr val="bg1"/>
                </a:solidFill>
                <a:latin typeface="Calibri" pitchFamily="34" charset="0"/>
                <a:cs typeface="Calibri" pitchFamily="34" charset="0"/>
              </a:rPr>
              <a:t> alchemy</a:t>
            </a:r>
            <a:r>
              <a:rPr lang="en-US" sz="2000" dirty="0">
                <a:solidFill>
                  <a:schemeClr val="bg1"/>
                </a:solidFill>
                <a:latin typeface="Calibri" pitchFamily="34" charset="0"/>
                <a:cs typeface="Calibri" pitchFamily="34" charset="0"/>
              </a:rPr>
              <a:t>”, carried by  Boyle, Issac Newton and other ‘rational </a:t>
            </a:r>
            <a:r>
              <a:rPr lang="en-US" sz="2000" dirty="0" smtClean="0">
                <a:solidFill>
                  <a:schemeClr val="bg1"/>
                </a:solidFill>
                <a:latin typeface="Calibri" pitchFamily="34" charset="0"/>
                <a:cs typeface="Calibri" pitchFamily="34" charset="0"/>
              </a:rPr>
              <a:t>scientist’--who </a:t>
            </a:r>
            <a:r>
              <a:rPr lang="en-US" sz="2000" dirty="0">
                <a:solidFill>
                  <a:schemeClr val="bg1"/>
                </a:solidFill>
                <a:latin typeface="Calibri" pitchFamily="34" charset="0"/>
                <a:cs typeface="Calibri" pitchFamily="34" charset="0"/>
              </a:rPr>
              <a:t>participated in closed “circles”,  within circulated special </a:t>
            </a:r>
            <a:r>
              <a:rPr lang="en-US" sz="2000" dirty="0" smtClean="0">
                <a:solidFill>
                  <a:schemeClr val="bg1"/>
                </a:solidFill>
                <a:latin typeface="Calibri" pitchFamily="34" charset="0"/>
                <a:cs typeface="Calibri" pitchFamily="34" charset="0"/>
              </a:rPr>
              <a:t>materials  and </a:t>
            </a:r>
            <a:r>
              <a:rPr lang="en-US" sz="2000" dirty="0">
                <a:solidFill>
                  <a:schemeClr val="bg1"/>
                </a:solidFill>
                <a:latin typeface="Calibri" pitchFamily="34" charset="0"/>
                <a:cs typeface="Calibri" pitchFamily="34" charset="0"/>
              </a:rPr>
              <a:t>manuscripts phrased in ambiguous terms and obscure </a:t>
            </a:r>
            <a:r>
              <a:rPr lang="en-US" sz="2000" dirty="0" smtClean="0">
                <a:solidFill>
                  <a:schemeClr val="bg1"/>
                </a:solidFill>
                <a:latin typeface="Calibri" pitchFamily="34" charset="0"/>
                <a:cs typeface="Calibri" pitchFamily="34" charset="0"/>
              </a:rPr>
              <a:t>notations</a:t>
            </a:r>
            <a:endParaRPr lang="en-US" sz="2000" dirty="0">
              <a:solidFill>
                <a:schemeClr val="bg1"/>
              </a:solidFill>
              <a:latin typeface="Calibri" pitchFamily="34" charset="0"/>
              <a:cs typeface="Calibri" pitchFamily="34" charset="0"/>
            </a:endParaRPr>
          </a:p>
          <a:p>
            <a:pPr>
              <a:lnSpc>
                <a:spcPct val="80000"/>
              </a:lnSpc>
              <a:buFontTx/>
              <a:buNone/>
            </a:pPr>
            <a:endParaRPr lang="en-US" sz="1400" dirty="0">
              <a:solidFill>
                <a:schemeClr val="bg1"/>
              </a:solidFill>
            </a:endParaRPr>
          </a:p>
          <a:p>
            <a:pPr>
              <a:lnSpc>
                <a:spcPct val="80000"/>
              </a:lnSpc>
              <a:buSzPct val="125000"/>
            </a:pPr>
            <a:r>
              <a:rPr lang="en-US" sz="2400" dirty="0">
                <a:solidFill>
                  <a:schemeClr val="bg1"/>
                </a:solidFill>
              </a:rPr>
              <a:t>Craft-guild restrictions preserved the ‘mysteries of the trade’, inhibiting generation and spread of new technology</a:t>
            </a:r>
          </a:p>
          <a:p>
            <a:pPr>
              <a:lnSpc>
                <a:spcPct val="80000"/>
              </a:lnSpc>
              <a:buSzPct val="125000"/>
              <a:buFontTx/>
              <a:buNone/>
            </a:pPr>
            <a:r>
              <a:rPr lang="en-US" sz="2000" dirty="0">
                <a:solidFill>
                  <a:schemeClr val="bg1"/>
                </a:solidFill>
              </a:rPr>
              <a:t>	 --  </a:t>
            </a:r>
            <a:r>
              <a:rPr lang="en-US" sz="1800" dirty="0">
                <a:solidFill>
                  <a:schemeClr val="bg1"/>
                </a:solidFill>
              </a:rPr>
              <a:t>e.g., by discouraging the working of ‘fine crafts in public view </a:t>
            </a:r>
            <a:r>
              <a:rPr lang="en-US" sz="1800" dirty="0">
                <a:solidFill>
                  <a:schemeClr val="accent1"/>
                </a:solidFill>
              </a:rPr>
              <a:t>[Long, 1991]</a:t>
            </a:r>
          </a:p>
          <a:p>
            <a:pPr>
              <a:lnSpc>
                <a:spcPct val="80000"/>
              </a:lnSpc>
              <a:buFontTx/>
              <a:buNone/>
            </a:pPr>
            <a:endParaRPr lang="en-US" sz="700" dirty="0">
              <a:solidFill>
                <a:schemeClr val="bg1"/>
              </a:solidFill>
            </a:endParaRPr>
          </a:p>
          <a:p>
            <a:pPr>
              <a:lnSpc>
                <a:spcPct val="80000"/>
              </a:lnSpc>
              <a:buFontTx/>
              <a:buNone/>
            </a:pPr>
            <a:r>
              <a:rPr lang="en-US" sz="1400" dirty="0">
                <a:solidFill>
                  <a:schemeClr val="bg1"/>
                </a:solidFill>
              </a:rPr>
              <a:t>	 </a:t>
            </a:r>
            <a:r>
              <a:rPr lang="en-US" sz="1800" dirty="0">
                <a:solidFill>
                  <a:schemeClr val="bg1"/>
                </a:solidFill>
              </a:rPr>
              <a:t>--  urban guilds’ cartel practices had direct and indirect effects </a:t>
            </a:r>
            <a:r>
              <a:rPr lang="en-US" sz="1800" dirty="0">
                <a:solidFill>
                  <a:schemeClr val="accent1"/>
                </a:solidFill>
              </a:rPr>
              <a:t>[Ogilvie, 2004]:</a:t>
            </a:r>
          </a:p>
          <a:p>
            <a:pPr marL="685800">
              <a:lnSpc>
                <a:spcPct val="80000"/>
              </a:lnSpc>
              <a:buFontTx/>
              <a:buNone/>
            </a:pPr>
            <a:r>
              <a:rPr lang="en-US" sz="1400" dirty="0">
                <a:solidFill>
                  <a:schemeClr val="bg1"/>
                </a:solidFill>
              </a:rPr>
              <a:t>	</a:t>
            </a:r>
            <a:r>
              <a:rPr lang="en-US" sz="1600" b="1" dirty="0" smtClean="0">
                <a:solidFill>
                  <a:schemeClr val="bg1"/>
                </a:solidFill>
              </a:rPr>
              <a:t>ou</a:t>
            </a:r>
            <a:r>
              <a:rPr lang="en-US" sz="1400" b="1" dirty="0" smtClean="0">
                <a:solidFill>
                  <a:schemeClr val="bg1"/>
                </a:solidFill>
              </a:rPr>
              <a:t>t</a:t>
            </a:r>
            <a:r>
              <a:rPr lang="en-US" sz="1600" b="1" dirty="0" smtClean="0">
                <a:solidFill>
                  <a:schemeClr val="bg1"/>
                </a:solidFill>
              </a:rPr>
              <a:t>put </a:t>
            </a:r>
            <a:r>
              <a:rPr lang="en-US" sz="1600" b="1" dirty="0">
                <a:solidFill>
                  <a:schemeClr val="bg1"/>
                </a:solidFill>
              </a:rPr>
              <a:t>restrictions increased the value of technical secrets</a:t>
            </a:r>
          </a:p>
          <a:p>
            <a:pPr marL="685800" indent="-685800">
              <a:lnSpc>
                <a:spcPct val="80000"/>
              </a:lnSpc>
              <a:buFontTx/>
              <a:buNone/>
            </a:pPr>
            <a:r>
              <a:rPr lang="en-US" sz="1600" b="1" dirty="0">
                <a:solidFill>
                  <a:schemeClr val="bg1"/>
                </a:solidFill>
              </a:rPr>
              <a:t>	</a:t>
            </a:r>
            <a:r>
              <a:rPr lang="en-US" sz="1600" b="1" dirty="0" smtClean="0">
                <a:solidFill>
                  <a:schemeClr val="bg1"/>
                </a:solidFill>
              </a:rPr>
              <a:t>employer </a:t>
            </a:r>
            <a:r>
              <a:rPr lang="en-US" sz="1600" b="1" dirty="0">
                <a:solidFill>
                  <a:schemeClr val="bg1"/>
                </a:solidFill>
              </a:rPr>
              <a:t>cartels reinforced balkanization of information circulation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323850" y="333375"/>
            <a:ext cx="8820150" cy="6191250"/>
          </a:xfrm>
        </p:spPr>
        <p:txBody>
          <a:bodyPr/>
          <a:lstStyle/>
          <a:p>
            <a:pPr>
              <a:lnSpc>
                <a:spcPct val="90000"/>
              </a:lnSpc>
              <a:buFontTx/>
              <a:buNone/>
            </a:pPr>
            <a:r>
              <a:rPr lang="en-US" sz="2800" dirty="0">
                <a:solidFill>
                  <a:schemeClr val="bg1"/>
                </a:solidFill>
              </a:rPr>
              <a:t>	</a:t>
            </a:r>
            <a:r>
              <a:rPr lang="en-US" sz="2800" i="1" dirty="0">
                <a:solidFill>
                  <a:schemeClr val="accent1"/>
                </a:solidFill>
              </a:rPr>
              <a:t>If new practices of revealing Nature’s Secrets had reflected just the effects of a purely intellectual, or ideological shift, why wouldn’t  the new idea of ‘public knowledge’ have triumphed completely?</a:t>
            </a:r>
            <a:endParaRPr lang="en-US" sz="1600" i="1" dirty="0">
              <a:solidFill>
                <a:schemeClr val="accent1"/>
              </a:solidFill>
            </a:endParaRPr>
          </a:p>
          <a:p>
            <a:pPr>
              <a:lnSpc>
                <a:spcPct val="90000"/>
              </a:lnSpc>
              <a:buFontTx/>
              <a:buNone/>
            </a:pPr>
            <a:endParaRPr lang="en-US" sz="1000" dirty="0">
              <a:solidFill>
                <a:schemeClr val="bg1"/>
              </a:solidFill>
            </a:endParaRPr>
          </a:p>
          <a:p>
            <a:pPr>
              <a:lnSpc>
                <a:spcPct val="90000"/>
              </a:lnSpc>
              <a:buFontTx/>
              <a:buNone/>
            </a:pPr>
            <a:r>
              <a:rPr lang="en-US" sz="2800" dirty="0">
                <a:solidFill>
                  <a:schemeClr val="bg1"/>
                </a:solidFill>
              </a:rPr>
              <a:t>	Yet, the worlds of ‘hidden’ and ‘revealed’ research co-existed during the early Scientific Revolution... and well beyond it…</a:t>
            </a:r>
            <a:endParaRPr lang="en-US" dirty="0">
              <a:solidFill>
                <a:schemeClr val="bg1"/>
              </a:solidFill>
            </a:endParaRPr>
          </a:p>
          <a:p>
            <a:pPr lvl="1">
              <a:lnSpc>
                <a:spcPct val="90000"/>
              </a:lnSpc>
              <a:buSzPct val="125000"/>
              <a:buFontTx/>
              <a:buChar char="•"/>
            </a:pPr>
            <a:r>
              <a:rPr lang="en-US" dirty="0">
                <a:solidFill>
                  <a:schemeClr val="bg1"/>
                </a:solidFill>
              </a:rPr>
              <a:t>	</a:t>
            </a:r>
            <a:r>
              <a:rPr lang="en-US" sz="2400" dirty="0">
                <a:solidFill>
                  <a:schemeClr val="bg1"/>
                </a:solidFill>
              </a:rPr>
              <a:t>The leading scientific figure of the age, Issac Newton continued his researches in chemical alchemy from 1660s through 1690’s – filling notebooks with 1.2 mn. words on the subject, more than all his other writings</a:t>
            </a:r>
          </a:p>
          <a:p>
            <a:pPr lvl="1">
              <a:lnSpc>
                <a:spcPct val="90000"/>
              </a:lnSpc>
              <a:buSzPct val="125000"/>
              <a:buFontTx/>
              <a:buChar char="•"/>
            </a:pPr>
            <a:r>
              <a:rPr lang="en-US" dirty="0">
                <a:solidFill>
                  <a:schemeClr val="bg1"/>
                </a:solidFill>
              </a:rPr>
              <a:t>  </a:t>
            </a:r>
            <a:r>
              <a:rPr lang="en-US" sz="2400" dirty="0">
                <a:solidFill>
                  <a:schemeClr val="bg1"/>
                </a:solidFill>
              </a:rPr>
              <a:t>London “projektors” in the mid 17</a:t>
            </a:r>
            <a:r>
              <a:rPr lang="en-US" sz="2400" baseline="30000" dirty="0">
                <a:solidFill>
                  <a:schemeClr val="bg1"/>
                </a:solidFill>
              </a:rPr>
              <a:t>th</a:t>
            </a:r>
            <a:r>
              <a:rPr lang="en-US" sz="2400" dirty="0">
                <a:solidFill>
                  <a:schemeClr val="bg1"/>
                </a:solidFill>
              </a:rPr>
              <a:t> c. who dreamed up new science-based business schemes kept them secret</a:t>
            </a:r>
          </a:p>
          <a:p>
            <a:pPr lvl="1">
              <a:lnSpc>
                <a:spcPct val="90000"/>
              </a:lnSpc>
              <a:buSzPct val="125000"/>
              <a:buFontTx/>
              <a:buChar char="•"/>
            </a:pPr>
            <a:r>
              <a:rPr lang="en-US" sz="2400" dirty="0">
                <a:solidFill>
                  <a:schemeClr val="bg1"/>
                </a:solidFill>
              </a:rPr>
              <a:t>…Puritan social reformers (in Saml. Hartlib’s circle) dabbled in alchemy, especially magical medicinal recipes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81000"/>
            <a:ext cx="8736013" cy="1143000"/>
          </a:xfrm>
        </p:spPr>
        <p:txBody>
          <a:bodyPr/>
          <a:lstStyle/>
          <a:p>
            <a:r>
              <a:rPr lang="en-GB" sz="2400" dirty="0"/>
              <a:t> </a:t>
            </a:r>
            <a:r>
              <a:rPr lang="en-GB" sz="2200" dirty="0">
                <a:solidFill>
                  <a:schemeClr val="bg1"/>
                </a:solidFill>
              </a:rPr>
              <a:t>Symbols from Newton’s </a:t>
            </a:r>
            <a:r>
              <a:rPr lang="en-GB" sz="2200" i="1" dirty="0">
                <a:solidFill>
                  <a:schemeClr val="bg1"/>
                </a:solidFill>
              </a:rPr>
              <a:t>‘Liber Mercurioum Corporum’</a:t>
            </a:r>
            <a:r>
              <a:rPr lang="en-GB" sz="2200" dirty="0">
                <a:solidFill>
                  <a:schemeClr val="bg1"/>
                </a:solidFill>
              </a:rPr>
              <a:t>, the “Book of the Mercuries of Bodies” -- one of his earliest alchemical manuscripts (Keynes MS 31), dating from the late 1660’s</a:t>
            </a:r>
            <a:r>
              <a:rPr lang="en-GB" sz="2200" dirty="0"/>
              <a:t/>
            </a:r>
            <a:br>
              <a:rPr lang="en-GB" sz="2200" dirty="0"/>
            </a:br>
            <a:endParaRPr lang="en-GB" sz="2200" dirty="0"/>
          </a:p>
        </p:txBody>
      </p:sp>
      <p:graphicFrame>
        <p:nvGraphicFramePr>
          <p:cNvPr id="8195" name="Object 3"/>
          <p:cNvGraphicFramePr>
            <a:graphicFrameLocks noChangeAspect="1"/>
          </p:cNvGraphicFramePr>
          <p:nvPr/>
        </p:nvGraphicFramePr>
        <p:xfrm>
          <a:off x="468313" y="1412875"/>
          <a:ext cx="7920037" cy="3960813"/>
        </p:xfrm>
        <a:graphic>
          <a:graphicData uri="http://schemas.openxmlformats.org/presentationml/2006/ole">
            <mc:AlternateContent xmlns:mc="http://schemas.openxmlformats.org/markup-compatibility/2006">
              <mc:Choice xmlns:v="urn:schemas-microsoft-com:vml" Requires="v">
                <p:oleObj spid="_x0000_s104483" name="Bitmap Image" r:id="rId4" imgW="10488489" imgH="7419048" progId="Paint.Picture">
                  <p:embed/>
                </p:oleObj>
              </mc:Choice>
              <mc:Fallback>
                <p:oleObj name="Bitmap Image" r:id="rId4" imgW="10488489" imgH="74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12875"/>
                        <a:ext cx="7920037" cy="396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4"/>
          <p:cNvSpPr txBox="1">
            <a:spLocks noChangeArrowheads="1"/>
          </p:cNvSpPr>
          <p:nvPr/>
        </p:nvSpPr>
        <p:spPr bwMode="auto">
          <a:xfrm>
            <a:off x="250825" y="5373688"/>
            <a:ext cx="86756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dirty="0" smtClean="0">
                <a:solidFill>
                  <a:srgbClr val="FFFFFF"/>
                </a:solidFill>
                <a:latin typeface="Times New Roman" pitchFamily="18" charset="0"/>
              </a:rPr>
              <a:t>   This </a:t>
            </a:r>
            <a:r>
              <a:rPr lang="en-GB" dirty="0">
                <a:solidFill>
                  <a:srgbClr val="FFFFFF"/>
                </a:solidFill>
                <a:latin typeface="Times New Roman" pitchFamily="18" charset="0"/>
              </a:rPr>
              <a:t>table was prepared by Newton to explicate the symbols used in the recipes he copied for extracting “mercuries”, most probably, according to Dobbs (1975), from manuscripts collected by members of the Hartlib circle in London, who interested themselves in chemical alchemy among other ‘practical projects’ in this period.</a:t>
            </a:r>
          </a:p>
        </p:txBody>
      </p:sp>
      <p:sp>
        <p:nvSpPr>
          <p:cNvPr id="8198" name="Text Box 6"/>
          <p:cNvSpPr txBox="1">
            <a:spLocks noChangeArrowheads="1"/>
          </p:cNvSpPr>
          <p:nvPr/>
        </p:nvSpPr>
        <p:spPr bwMode="auto">
          <a:xfrm>
            <a:off x="250825" y="4356894"/>
            <a:ext cx="8280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solidFill>
                <a:srgbClr val="000000"/>
              </a:solidFill>
            </a:endParaRPr>
          </a:p>
          <a:p>
            <a:pPr>
              <a:spcBef>
                <a:spcPct val="50000"/>
              </a:spcBef>
            </a:pPr>
            <a:endParaRPr lang="en-US" sz="2400" dirty="0">
              <a:solidFill>
                <a:srgbClr val="000000"/>
              </a:solidFill>
            </a:endParaRPr>
          </a:p>
        </p:txBody>
      </p:sp>
      <p:sp>
        <p:nvSpPr>
          <p:cNvPr id="8199" name="Text Box 7"/>
          <p:cNvSpPr txBox="1">
            <a:spLocks noChangeArrowheads="1"/>
          </p:cNvSpPr>
          <p:nvPr/>
        </p:nvSpPr>
        <p:spPr bwMode="auto">
          <a:xfrm>
            <a:off x="838200" y="4398494"/>
            <a:ext cx="7162801" cy="230832"/>
          </a:xfrm>
          <a:prstGeom prst="rect">
            <a:avLst/>
          </a:prstGeom>
          <a:solidFill>
            <a:schemeClr val="tx1"/>
          </a:solidFill>
          <a:ln w="9525">
            <a:solidFill>
              <a:schemeClr val="tx1"/>
            </a:solidFill>
            <a:miter lim="800000"/>
            <a:headEnd/>
            <a:tailEnd/>
          </a:ln>
          <a:effectLst/>
          <a:extLst/>
        </p:spPr>
        <p:txBody>
          <a:bodyPr wrap="square">
            <a:spAutoFit/>
          </a:bodyPr>
          <a:lstStyle/>
          <a:p>
            <a:pPr>
              <a:spcBef>
                <a:spcPct val="50000"/>
              </a:spcBef>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838200" y="2514600"/>
            <a:ext cx="2895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691" name="Rectangle 3"/>
          <p:cNvSpPr>
            <a:spLocks noGrp="1" noChangeArrowheads="1"/>
          </p:cNvSpPr>
          <p:nvPr>
            <p:ph type="ctrTitle"/>
          </p:nvPr>
        </p:nvSpPr>
        <p:spPr>
          <a:xfrm>
            <a:off x="228600" y="228600"/>
            <a:ext cx="8686800" cy="1470025"/>
          </a:xfrm>
          <a:noFill/>
        </p:spPr>
        <p:txBody>
          <a:bodyPr anchor="t"/>
          <a:lstStyle/>
          <a:p>
            <a:r>
              <a:rPr lang="en-US" sz="3200" dirty="0">
                <a:solidFill>
                  <a:schemeClr val="bg1"/>
                </a:solidFill>
              </a:rPr>
              <a:t>‘The Historical Origins’: </a:t>
            </a:r>
            <a:r>
              <a:rPr lang="en-US" sz="3200" dirty="0" smtClean="0">
                <a:solidFill>
                  <a:schemeClr val="bg1"/>
                </a:solidFill>
              </a:rPr>
              <a:t>overview </a:t>
            </a:r>
            <a:r>
              <a:rPr lang="en-US" sz="3200" dirty="0">
                <a:solidFill>
                  <a:schemeClr val="bg1"/>
                </a:solidFill>
              </a:rPr>
              <a:t>of the </a:t>
            </a:r>
            <a:r>
              <a:rPr lang="en-US" sz="3200" dirty="0" smtClean="0">
                <a:solidFill>
                  <a:schemeClr val="bg1"/>
                </a:solidFill>
              </a:rPr>
              <a:t>thesis</a:t>
            </a:r>
            <a:endParaRPr lang="en-US" sz="3200" dirty="0">
              <a:solidFill>
                <a:schemeClr val="bg1"/>
              </a:solidFill>
            </a:endParaRPr>
          </a:p>
        </p:txBody>
      </p:sp>
      <p:grpSp>
        <p:nvGrpSpPr>
          <p:cNvPr id="114692" name="Group 4"/>
          <p:cNvGrpSpPr>
            <a:grpSpLocks/>
          </p:cNvGrpSpPr>
          <p:nvPr/>
        </p:nvGrpSpPr>
        <p:grpSpPr bwMode="auto">
          <a:xfrm>
            <a:off x="5410200" y="2895600"/>
            <a:ext cx="3352800" cy="1524000"/>
            <a:chOff x="3744" y="1632"/>
            <a:chExt cx="1728" cy="960"/>
          </a:xfrm>
        </p:grpSpPr>
        <p:sp>
          <p:nvSpPr>
            <p:cNvPr id="114693" name="Rectangle 5"/>
            <p:cNvSpPr>
              <a:spLocks noChangeArrowheads="1"/>
            </p:cNvSpPr>
            <p:nvPr/>
          </p:nvSpPr>
          <p:spPr bwMode="auto">
            <a:xfrm>
              <a:off x="3888" y="1632"/>
              <a:ext cx="1440" cy="9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694" name="Rectangle 6"/>
            <p:cNvSpPr>
              <a:spLocks noChangeArrowheads="1"/>
            </p:cNvSpPr>
            <p:nvPr/>
          </p:nvSpPr>
          <p:spPr bwMode="auto">
            <a:xfrm>
              <a:off x="3744" y="1632"/>
              <a:ext cx="172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solidFill>
                    <a:srgbClr val="FFFFFF"/>
                  </a:solidFill>
                </a:rPr>
                <a:t>Intellectual Authority Conventions</a:t>
              </a:r>
            </a:p>
          </p:txBody>
        </p:sp>
      </p:grpSp>
      <p:grpSp>
        <p:nvGrpSpPr>
          <p:cNvPr id="114695" name="Group 7"/>
          <p:cNvGrpSpPr>
            <a:grpSpLocks/>
          </p:cNvGrpSpPr>
          <p:nvPr/>
        </p:nvGrpSpPr>
        <p:grpSpPr bwMode="auto">
          <a:xfrm>
            <a:off x="457200" y="2819400"/>
            <a:ext cx="3352800" cy="1676400"/>
            <a:chOff x="3744" y="1632"/>
            <a:chExt cx="1728" cy="960"/>
          </a:xfrm>
        </p:grpSpPr>
        <p:sp>
          <p:nvSpPr>
            <p:cNvPr id="114696" name="Rectangle 8"/>
            <p:cNvSpPr>
              <a:spLocks noChangeArrowheads="1"/>
            </p:cNvSpPr>
            <p:nvPr/>
          </p:nvSpPr>
          <p:spPr bwMode="auto">
            <a:xfrm>
              <a:off x="3888" y="1632"/>
              <a:ext cx="1440" cy="9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697" name="Rectangle 9"/>
            <p:cNvSpPr>
              <a:spLocks noChangeArrowheads="1"/>
            </p:cNvSpPr>
            <p:nvPr/>
          </p:nvSpPr>
          <p:spPr bwMode="auto">
            <a:xfrm>
              <a:off x="3744" y="1632"/>
              <a:ext cx="172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solidFill>
                    <a:srgbClr val="FFFFFF"/>
                  </a:solidFill>
                </a:rPr>
                <a:t>Communications</a:t>
              </a:r>
            </a:p>
            <a:p>
              <a:pPr algn="ctr">
                <a:spcBef>
                  <a:spcPct val="20000"/>
                </a:spcBef>
              </a:pPr>
              <a:r>
                <a:rPr lang="en-US" sz="2800" dirty="0">
                  <a:solidFill>
                    <a:srgbClr val="FFFFFF"/>
                  </a:solidFill>
                </a:rPr>
                <a:t>Technology</a:t>
              </a:r>
            </a:p>
            <a:p>
              <a:pPr algn="ctr">
                <a:spcBef>
                  <a:spcPct val="20000"/>
                </a:spcBef>
              </a:pPr>
              <a:r>
                <a:rPr lang="en-US" sz="2800" dirty="0">
                  <a:solidFill>
                    <a:srgbClr val="FFFFFF"/>
                  </a:solidFill>
                </a:rPr>
                <a:t>and Institutions</a:t>
              </a:r>
            </a:p>
          </p:txBody>
        </p:sp>
      </p:grpSp>
      <p:grpSp>
        <p:nvGrpSpPr>
          <p:cNvPr id="114698" name="Group 10"/>
          <p:cNvGrpSpPr>
            <a:grpSpLocks/>
          </p:cNvGrpSpPr>
          <p:nvPr/>
        </p:nvGrpSpPr>
        <p:grpSpPr bwMode="auto">
          <a:xfrm>
            <a:off x="2895600" y="5257800"/>
            <a:ext cx="3352800" cy="1600200"/>
            <a:chOff x="3744" y="1632"/>
            <a:chExt cx="1728" cy="960"/>
          </a:xfrm>
        </p:grpSpPr>
        <p:sp>
          <p:nvSpPr>
            <p:cNvPr id="114699" name="Rectangle 11"/>
            <p:cNvSpPr>
              <a:spLocks noChangeArrowheads="1"/>
            </p:cNvSpPr>
            <p:nvPr/>
          </p:nvSpPr>
          <p:spPr bwMode="auto">
            <a:xfrm>
              <a:off x="3888" y="1632"/>
              <a:ext cx="1440" cy="9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700" name="Rectangle 12"/>
            <p:cNvSpPr>
              <a:spLocks noChangeArrowheads="1"/>
            </p:cNvSpPr>
            <p:nvPr/>
          </p:nvSpPr>
          <p:spPr bwMode="auto">
            <a:xfrm>
              <a:off x="3744" y="1632"/>
              <a:ext cx="172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solidFill>
                    <a:srgbClr val="FFFFFF"/>
                  </a:solidFill>
                </a:rPr>
                <a:t>Patronage </a:t>
              </a:r>
            </a:p>
            <a:p>
              <a:pPr algn="ctr">
                <a:spcBef>
                  <a:spcPct val="20000"/>
                </a:spcBef>
              </a:pPr>
              <a:r>
                <a:rPr lang="en-US" sz="2800" dirty="0">
                  <a:solidFill>
                    <a:srgbClr val="FFFFFF"/>
                  </a:solidFill>
                </a:rPr>
                <a:t>System Conventions</a:t>
              </a:r>
            </a:p>
          </p:txBody>
        </p:sp>
      </p:grpSp>
      <p:sp>
        <p:nvSpPr>
          <p:cNvPr id="114701" name="Line 13"/>
          <p:cNvSpPr>
            <a:spLocks noChangeShapeType="1"/>
          </p:cNvSpPr>
          <p:nvPr/>
        </p:nvSpPr>
        <p:spPr bwMode="auto">
          <a:xfrm flipV="1">
            <a:off x="4572000" y="1905000"/>
            <a:ext cx="0" cy="3276600"/>
          </a:xfrm>
          <a:prstGeom prst="line">
            <a:avLst/>
          </a:prstGeom>
          <a:noFill/>
          <a:ln w="762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702" name="Line 14"/>
          <p:cNvSpPr>
            <a:spLocks noChangeShapeType="1"/>
          </p:cNvSpPr>
          <p:nvPr/>
        </p:nvSpPr>
        <p:spPr bwMode="auto">
          <a:xfrm flipV="1">
            <a:off x="5486400" y="4495800"/>
            <a:ext cx="990600" cy="6096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703" name="Line 15"/>
          <p:cNvSpPr>
            <a:spLocks noChangeShapeType="1"/>
          </p:cNvSpPr>
          <p:nvPr/>
        </p:nvSpPr>
        <p:spPr bwMode="auto">
          <a:xfrm flipV="1">
            <a:off x="1371600" y="1804988"/>
            <a:ext cx="1524000" cy="938212"/>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704" name="Line 16"/>
          <p:cNvSpPr>
            <a:spLocks noChangeShapeType="1"/>
          </p:cNvSpPr>
          <p:nvPr/>
        </p:nvSpPr>
        <p:spPr bwMode="auto">
          <a:xfrm flipH="1" flipV="1">
            <a:off x="6324600" y="1752600"/>
            <a:ext cx="1219200" cy="1066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grpSp>
        <p:nvGrpSpPr>
          <p:cNvPr id="114705" name="Group 17"/>
          <p:cNvGrpSpPr>
            <a:grpSpLocks/>
          </p:cNvGrpSpPr>
          <p:nvPr/>
        </p:nvGrpSpPr>
        <p:grpSpPr bwMode="auto">
          <a:xfrm>
            <a:off x="2133600" y="1066800"/>
            <a:ext cx="4800600" cy="609600"/>
            <a:chOff x="3744" y="1632"/>
            <a:chExt cx="1728" cy="960"/>
          </a:xfrm>
        </p:grpSpPr>
        <p:sp>
          <p:nvSpPr>
            <p:cNvPr id="114706" name="Rectangle 18"/>
            <p:cNvSpPr>
              <a:spLocks noChangeArrowheads="1"/>
            </p:cNvSpPr>
            <p:nvPr/>
          </p:nvSpPr>
          <p:spPr bwMode="auto">
            <a:xfrm>
              <a:off x="3888" y="1632"/>
              <a:ext cx="1440" cy="9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14707" name="Rectangle 19"/>
            <p:cNvSpPr>
              <a:spLocks noChangeArrowheads="1"/>
            </p:cNvSpPr>
            <p:nvPr/>
          </p:nvSpPr>
          <p:spPr bwMode="auto">
            <a:xfrm>
              <a:off x="3744" y="1632"/>
              <a:ext cx="1728"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solidFill>
                    <a:srgbClr val="FFFFFF"/>
                  </a:solidFill>
                </a:rPr>
                <a:t>Open Science Institutions</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76200"/>
            <a:ext cx="8763000" cy="1143000"/>
          </a:xfrm>
          <a:noFill/>
        </p:spPr>
        <p:txBody>
          <a:bodyPr anchor="t"/>
          <a:lstStyle/>
          <a:p>
            <a:r>
              <a:rPr lang="en-US" sz="3600" dirty="0">
                <a:solidFill>
                  <a:schemeClr val="bg1"/>
                </a:solidFill>
              </a:rPr>
              <a:t>‘Historical Origins’: </a:t>
            </a:r>
            <a:r>
              <a:rPr lang="en-US" sz="3600" dirty="0" smtClean="0">
                <a:solidFill>
                  <a:schemeClr val="bg1"/>
                </a:solidFill>
              </a:rPr>
              <a:t>details </a:t>
            </a:r>
            <a:r>
              <a:rPr lang="en-US" sz="3600" dirty="0">
                <a:solidFill>
                  <a:schemeClr val="bg1"/>
                </a:solidFill>
              </a:rPr>
              <a:t>of the </a:t>
            </a:r>
            <a:r>
              <a:rPr lang="en-US" sz="3600" dirty="0" smtClean="0">
                <a:solidFill>
                  <a:schemeClr val="bg1"/>
                </a:solidFill>
              </a:rPr>
              <a:t>thesis</a:t>
            </a:r>
            <a:endParaRPr lang="en-US" sz="3600" dirty="0">
              <a:solidFill>
                <a:schemeClr val="bg1"/>
              </a:solidFill>
            </a:endParaRPr>
          </a:p>
        </p:txBody>
      </p:sp>
      <p:sp>
        <p:nvSpPr>
          <p:cNvPr id="120835" name="Text Box 3"/>
          <p:cNvSpPr txBox="1">
            <a:spLocks noChangeArrowheads="1"/>
          </p:cNvSpPr>
          <p:nvPr/>
        </p:nvSpPr>
        <p:spPr bwMode="auto">
          <a:xfrm>
            <a:off x="2462213" y="838200"/>
            <a:ext cx="4321175" cy="11874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FFFFFF"/>
                </a:solidFill>
              </a:rPr>
              <a:t>17</a:t>
            </a:r>
            <a:r>
              <a:rPr lang="en-US" sz="2400" baseline="30000" dirty="0">
                <a:solidFill>
                  <a:srgbClr val="FFFFFF"/>
                </a:solidFill>
              </a:rPr>
              <a:t>th</a:t>
            </a:r>
            <a:r>
              <a:rPr lang="en-US" sz="2400" dirty="0">
                <a:solidFill>
                  <a:srgbClr val="FFFFFF"/>
                </a:solidFill>
              </a:rPr>
              <a:t> Century</a:t>
            </a:r>
          </a:p>
          <a:p>
            <a:pPr algn="ctr"/>
            <a:r>
              <a:rPr lang="en-US" sz="2400" dirty="0">
                <a:solidFill>
                  <a:srgbClr val="FFFFFF"/>
                </a:solidFill>
              </a:rPr>
              <a:t>Development of Open Science</a:t>
            </a:r>
          </a:p>
          <a:p>
            <a:pPr algn="ctr"/>
            <a:r>
              <a:rPr lang="en-US" sz="2400" dirty="0">
                <a:solidFill>
                  <a:srgbClr val="FFFFFF"/>
                </a:solidFill>
              </a:rPr>
              <a:t>Institutions and Norms</a:t>
            </a:r>
          </a:p>
        </p:txBody>
      </p:sp>
      <p:sp>
        <p:nvSpPr>
          <p:cNvPr id="120836" name="Text Box 4"/>
          <p:cNvSpPr txBox="1">
            <a:spLocks noChangeArrowheads="1"/>
          </p:cNvSpPr>
          <p:nvPr/>
        </p:nvSpPr>
        <p:spPr bwMode="auto">
          <a:xfrm>
            <a:off x="1708150" y="4349750"/>
            <a:ext cx="1365250" cy="6413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Printing</a:t>
            </a:r>
          </a:p>
          <a:p>
            <a:pPr algn="ctr"/>
            <a:r>
              <a:rPr lang="en-US" dirty="0">
                <a:solidFill>
                  <a:srgbClr val="FFFFFF"/>
                </a:solidFill>
              </a:rPr>
              <a:t>Technology</a:t>
            </a:r>
          </a:p>
        </p:txBody>
      </p:sp>
      <p:sp>
        <p:nvSpPr>
          <p:cNvPr id="120837" name="Text Box 5"/>
          <p:cNvSpPr txBox="1">
            <a:spLocks noChangeArrowheads="1"/>
          </p:cNvSpPr>
          <p:nvPr/>
        </p:nvSpPr>
        <p:spPr bwMode="auto">
          <a:xfrm>
            <a:off x="254000" y="4349750"/>
            <a:ext cx="1162050" cy="6413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Copyright</a:t>
            </a:r>
          </a:p>
          <a:p>
            <a:pPr algn="ctr"/>
            <a:r>
              <a:rPr lang="en-US" dirty="0">
                <a:solidFill>
                  <a:srgbClr val="FFFFFF"/>
                </a:solidFill>
              </a:rPr>
              <a:t>Laws</a:t>
            </a:r>
          </a:p>
        </p:txBody>
      </p:sp>
      <p:cxnSp>
        <p:nvCxnSpPr>
          <p:cNvPr id="120838" name="AutoShape 6"/>
          <p:cNvCxnSpPr>
            <a:cxnSpLocks noChangeShapeType="1"/>
            <a:endCxn id="120851" idx="2"/>
          </p:cNvCxnSpPr>
          <p:nvPr/>
        </p:nvCxnSpPr>
        <p:spPr bwMode="auto">
          <a:xfrm rot="5400000" flipH="1">
            <a:off x="597694" y="4407694"/>
            <a:ext cx="1944687" cy="60325"/>
          </a:xfrm>
          <a:prstGeom prst="curvedConnector3">
            <a:avLst>
              <a:gd name="adj1" fmla="val 49958"/>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39" name="AutoShape 7"/>
          <p:cNvCxnSpPr>
            <a:cxnSpLocks noChangeShapeType="1"/>
          </p:cNvCxnSpPr>
          <p:nvPr/>
        </p:nvCxnSpPr>
        <p:spPr bwMode="auto">
          <a:xfrm flipV="1">
            <a:off x="838200" y="3886200"/>
            <a:ext cx="685800" cy="4572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840" name="AutoShape 8"/>
          <p:cNvSpPr>
            <a:spLocks/>
          </p:cNvSpPr>
          <p:nvPr/>
        </p:nvSpPr>
        <p:spPr bwMode="auto">
          <a:xfrm rot="5400000">
            <a:off x="1314450" y="3486150"/>
            <a:ext cx="495300" cy="990600"/>
          </a:xfrm>
          <a:prstGeom prst="leftBrace">
            <a:avLst>
              <a:gd name="adj1" fmla="val 16667"/>
              <a:gd name="adj2" fmla="val 50472"/>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1" name="Line 9"/>
          <p:cNvSpPr>
            <a:spLocks noChangeShapeType="1"/>
          </p:cNvSpPr>
          <p:nvPr/>
        </p:nvSpPr>
        <p:spPr bwMode="auto">
          <a:xfrm flipV="1">
            <a:off x="1295400" y="2082800"/>
            <a:ext cx="914400" cy="5080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2" name="Line 10"/>
          <p:cNvSpPr>
            <a:spLocks noChangeShapeType="1"/>
          </p:cNvSpPr>
          <p:nvPr/>
        </p:nvSpPr>
        <p:spPr bwMode="auto">
          <a:xfrm flipV="1">
            <a:off x="4572000" y="2133600"/>
            <a:ext cx="0" cy="5334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3" name="Line 11"/>
          <p:cNvSpPr>
            <a:spLocks noChangeShapeType="1"/>
          </p:cNvSpPr>
          <p:nvPr/>
        </p:nvSpPr>
        <p:spPr bwMode="auto">
          <a:xfrm flipH="1" flipV="1">
            <a:off x="7010400" y="2057400"/>
            <a:ext cx="914400" cy="5715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4" name="Line 12"/>
          <p:cNvSpPr>
            <a:spLocks noChangeShapeType="1"/>
          </p:cNvSpPr>
          <p:nvPr/>
        </p:nvSpPr>
        <p:spPr bwMode="auto">
          <a:xfrm flipV="1">
            <a:off x="4572000" y="3657600"/>
            <a:ext cx="0" cy="685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5" name="Line 13"/>
          <p:cNvSpPr>
            <a:spLocks noChangeShapeType="1"/>
          </p:cNvSpPr>
          <p:nvPr/>
        </p:nvSpPr>
        <p:spPr bwMode="auto">
          <a:xfrm flipH="1">
            <a:off x="5638800" y="3048000"/>
            <a:ext cx="1676400" cy="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6" name="Line 14"/>
          <p:cNvSpPr>
            <a:spLocks noChangeShapeType="1"/>
          </p:cNvSpPr>
          <p:nvPr/>
        </p:nvSpPr>
        <p:spPr bwMode="auto">
          <a:xfrm flipV="1">
            <a:off x="8153400" y="3581400"/>
            <a:ext cx="0" cy="685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7" name="Line 15"/>
          <p:cNvSpPr>
            <a:spLocks noChangeShapeType="1"/>
          </p:cNvSpPr>
          <p:nvPr/>
        </p:nvSpPr>
        <p:spPr bwMode="auto">
          <a:xfrm flipV="1">
            <a:off x="8077200" y="5181600"/>
            <a:ext cx="0" cy="7620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8" name="Line 16"/>
          <p:cNvSpPr>
            <a:spLocks noChangeShapeType="1"/>
          </p:cNvSpPr>
          <p:nvPr/>
        </p:nvSpPr>
        <p:spPr bwMode="auto">
          <a:xfrm flipV="1">
            <a:off x="6096000" y="4800600"/>
            <a:ext cx="1143000" cy="935038"/>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49" name="Line 17"/>
          <p:cNvSpPr>
            <a:spLocks noChangeShapeType="1"/>
          </p:cNvSpPr>
          <p:nvPr/>
        </p:nvSpPr>
        <p:spPr bwMode="auto">
          <a:xfrm flipH="1" flipV="1">
            <a:off x="5410200" y="4800600"/>
            <a:ext cx="912813" cy="10668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50" name="Line 18"/>
          <p:cNvSpPr>
            <a:spLocks noChangeShapeType="1"/>
          </p:cNvSpPr>
          <p:nvPr/>
        </p:nvSpPr>
        <p:spPr bwMode="auto">
          <a:xfrm flipV="1">
            <a:off x="3657600" y="5334000"/>
            <a:ext cx="457200" cy="457200"/>
          </a:xfrm>
          <a:prstGeom prst="line">
            <a:avLst/>
          </a:prstGeom>
          <a:noFill/>
          <a:ln w="38100">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20851" name="Text Box 19"/>
          <p:cNvSpPr txBox="1">
            <a:spLocks noChangeArrowheads="1"/>
          </p:cNvSpPr>
          <p:nvPr/>
        </p:nvSpPr>
        <p:spPr bwMode="auto">
          <a:xfrm>
            <a:off x="412750" y="2549525"/>
            <a:ext cx="2254250" cy="915988"/>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Publication as</a:t>
            </a:r>
          </a:p>
          <a:p>
            <a:pPr algn="ctr"/>
            <a:r>
              <a:rPr lang="en-US" dirty="0">
                <a:solidFill>
                  <a:srgbClr val="FFFFFF"/>
                </a:solidFill>
              </a:rPr>
              <a:t>Means of Disclosure</a:t>
            </a:r>
          </a:p>
          <a:p>
            <a:pPr algn="ctr"/>
            <a:r>
              <a:rPr lang="en-US" dirty="0">
                <a:solidFill>
                  <a:srgbClr val="FFFFFF"/>
                </a:solidFill>
              </a:rPr>
              <a:t>and Advertising</a:t>
            </a:r>
          </a:p>
        </p:txBody>
      </p:sp>
      <p:sp>
        <p:nvSpPr>
          <p:cNvPr id="120852" name="Text Box 20"/>
          <p:cNvSpPr txBox="1">
            <a:spLocks noChangeArrowheads="1"/>
          </p:cNvSpPr>
          <p:nvPr/>
        </p:nvSpPr>
        <p:spPr bwMode="auto">
          <a:xfrm>
            <a:off x="3810000" y="2590800"/>
            <a:ext cx="1466850" cy="915988"/>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Reputational</a:t>
            </a:r>
          </a:p>
          <a:p>
            <a:pPr algn="ctr"/>
            <a:r>
              <a:rPr lang="en-US" dirty="0">
                <a:solidFill>
                  <a:srgbClr val="FFFFFF"/>
                </a:solidFill>
              </a:rPr>
              <a:t>Tournament</a:t>
            </a:r>
          </a:p>
          <a:p>
            <a:pPr algn="ctr"/>
            <a:r>
              <a:rPr lang="en-US" dirty="0">
                <a:solidFill>
                  <a:srgbClr val="FFFFFF"/>
                </a:solidFill>
              </a:rPr>
              <a:t>Processes</a:t>
            </a:r>
          </a:p>
        </p:txBody>
      </p:sp>
      <p:sp>
        <p:nvSpPr>
          <p:cNvPr id="120853" name="Text Box 21"/>
          <p:cNvSpPr txBox="1">
            <a:spLocks noChangeArrowheads="1"/>
          </p:cNvSpPr>
          <p:nvPr/>
        </p:nvSpPr>
        <p:spPr bwMode="auto">
          <a:xfrm>
            <a:off x="7321550" y="2590800"/>
            <a:ext cx="1593850" cy="915988"/>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Legitimization</a:t>
            </a:r>
          </a:p>
          <a:p>
            <a:pPr algn="ctr"/>
            <a:r>
              <a:rPr lang="en-US" dirty="0">
                <a:solidFill>
                  <a:srgbClr val="FFFFFF"/>
                </a:solidFill>
              </a:rPr>
              <a:t>Organizations</a:t>
            </a:r>
          </a:p>
          <a:p>
            <a:pPr algn="ctr"/>
            <a:r>
              <a:rPr lang="en-US" dirty="0">
                <a:solidFill>
                  <a:srgbClr val="FFFFFF"/>
                </a:solidFill>
              </a:rPr>
              <a:t>for Scientists</a:t>
            </a:r>
          </a:p>
        </p:txBody>
      </p:sp>
      <p:sp>
        <p:nvSpPr>
          <p:cNvPr id="120854" name="Text Box 22"/>
          <p:cNvSpPr txBox="1">
            <a:spLocks noChangeArrowheads="1"/>
          </p:cNvSpPr>
          <p:nvPr/>
        </p:nvSpPr>
        <p:spPr bwMode="auto">
          <a:xfrm>
            <a:off x="7486650" y="4114800"/>
            <a:ext cx="1276350" cy="915988"/>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Intellectual</a:t>
            </a:r>
          </a:p>
          <a:p>
            <a:pPr algn="ctr"/>
            <a:r>
              <a:rPr lang="en-US" dirty="0">
                <a:solidFill>
                  <a:srgbClr val="FFFFFF"/>
                </a:solidFill>
              </a:rPr>
              <a:t>Authority</a:t>
            </a:r>
          </a:p>
          <a:p>
            <a:pPr algn="ctr"/>
            <a:r>
              <a:rPr lang="en-US" dirty="0">
                <a:solidFill>
                  <a:srgbClr val="FFFFFF"/>
                </a:solidFill>
              </a:rPr>
              <a:t>Problems</a:t>
            </a:r>
          </a:p>
        </p:txBody>
      </p:sp>
      <p:sp>
        <p:nvSpPr>
          <p:cNvPr id="120855" name="Text Box 23"/>
          <p:cNvSpPr txBox="1">
            <a:spLocks noChangeArrowheads="1"/>
          </p:cNvSpPr>
          <p:nvPr/>
        </p:nvSpPr>
        <p:spPr bwMode="auto">
          <a:xfrm>
            <a:off x="3962400" y="4265613"/>
            <a:ext cx="1149350" cy="915987"/>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Principal</a:t>
            </a:r>
          </a:p>
          <a:p>
            <a:pPr algn="ctr"/>
            <a:r>
              <a:rPr lang="en-US" dirty="0">
                <a:solidFill>
                  <a:srgbClr val="FFFFFF"/>
                </a:solidFill>
              </a:rPr>
              <a:t>Agent</a:t>
            </a:r>
          </a:p>
          <a:p>
            <a:pPr algn="ctr"/>
            <a:r>
              <a:rPr lang="en-US" dirty="0">
                <a:solidFill>
                  <a:srgbClr val="FFFFFF"/>
                </a:solidFill>
              </a:rPr>
              <a:t>Problems</a:t>
            </a:r>
          </a:p>
        </p:txBody>
      </p:sp>
      <p:sp>
        <p:nvSpPr>
          <p:cNvPr id="120856" name="Text Box 24"/>
          <p:cNvSpPr txBox="1">
            <a:spLocks noChangeArrowheads="1"/>
          </p:cNvSpPr>
          <p:nvPr/>
        </p:nvSpPr>
        <p:spPr bwMode="auto">
          <a:xfrm>
            <a:off x="2971800" y="5759450"/>
            <a:ext cx="1479550" cy="6413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New</a:t>
            </a:r>
          </a:p>
          <a:p>
            <a:pPr algn="ctr"/>
            <a:r>
              <a:rPr lang="en-US" dirty="0">
                <a:solidFill>
                  <a:srgbClr val="FFFFFF"/>
                </a:solidFill>
              </a:rPr>
              <a:t>Mathematics</a:t>
            </a:r>
          </a:p>
        </p:txBody>
      </p:sp>
      <p:sp>
        <p:nvSpPr>
          <p:cNvPr id="120857" name="Text Box 25"/>
          <p:cNvSpPr txBox="1">
            <a:spLocks noChangeArrowheads="1"/>
          </p:cNvSpPr>
          <p:nvPr/>
        </p:nvSpPr>
        <p:spPr bwMode="auto">
          <a:xfrm>
            <a:off x="5257800" y="5638800"/>
            <a:ext cx="1905000" cy="82550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a:solidFill>
                  <a:srgbClr val="FFFFFF"/>
                </a:solidFill>
              </a:rPr>
              <a:t>Patronage System</a:t>
            </a:r>
          </a:p>
          <a:p>
            <a:pPr algn="ctr"/>
            <a:r>
              <a:rPr lang="en-US" sz="1600" dirty="0">
                <a:solidFill>
                  <a:srgbClr val="FFFFFF"/>
                </a:solidFill>
              </a:rPr>
              <a:t>‘Ornamental Motives’</a:t>
            </a:r>
          </a:p>
        </p:txBody>
      </p:sp>
      <p:sp>
        <p:nvSpPr>
          <p:cNvPr id="120858" name="Text Box 26"/>
          <p:cNvSpPr txBox="1">
            <a:spLocks noChangeArrowheads="1"/>
          </p:cNvSpPr>
          <p:nvPr/>
        </p:nvSpPr>
        <p:spPr bwMode="auto">
          <a:xfrm>
            <a:off x="7410450" y="5791200"/>
            <a:ext cx="1428750" cy="64135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FFFFFF"/>
                </a:solidFill>
              </a:rPr>
              <a:t>New Experi-</a:t>
            </a:r>
          </a:p>
          <a:p>
            <a:pPr algn="ctr"/>
            <a:r>
              <a:rPr lang="en-US" dirty="0">
                <a:solidFill>
                  <a:srgbClr val="FFFFFF"/>
                </a:solidFill>
              </a:rPr>
              <a:t>mentalism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81000" y="404812"/>
            <a:ext cx="8388350" cy="5843587"/>
          </a:xfrm>
        </p:spPr>
        <p:txBody>
          <a:bodyPr/>
          <a:lstStyle/>
          <a:p>
            <a:pPr marL="457200" algn="l">
              <a:spcAft>
                <a:spcPts val="1200"/>
              </a:spcAft>
            </a:pPr>
            <a:r>
              <a:rPr lang="en-US" sz="3200" b="1" dirty="0" smtClean="0">
                <a:solidFill>
                  <a:schemeClr val="bg2"/>
                </a:solidFill>
              </a:rPr>
              <a:t> </a:t>
            </a:r>
            <a:r>
              <a:rPr lang="en-US" sz="3200" b="1" dirty="0">
                <a:solidFill>
                  <a:schemeClr val="accent2">
                    <a:lumMod val="20000"/>
                    <a:lumOff val="80000"/>
                  </a:schemeClr>
                </a:solidFill>
              </a:rPr>
              <a:t>Noble patrons, mathematicians, and 	principal-agent problems</a:t>
            </a:r>
            <a:r>
              <a:rPr lang="en-GB" sz="2800" b="1" dirty="0">
                <a:solidFill>
                  <a:schemeClr val="accent2">
                    <a:lumMod val="20000"/>
                    <a:lumOff val="80000"/>
                  </a:schemeClr>
                </a:solidFill>
              </a:rPr>
              <a:t/>
            </a:r>
            <a:br>
              <a:rPr lang="en-GB" sz="2800" b="1" dirty="0">
                <a:solidFill>
                  <a:schemeClr val="accent2">
                    <a:lumMod val="20000"/>
                    <a:lumOff val="80000"/>
                  </a:schemeClr>
                </a:solidFill>
              </a:rPr>
            </a:br>
            <a:r>
              <a:rPr lang="en-GB" sz="2400" b="1" dirty="0">
                <a:solidFill>
                  <a:schemeClr val="bg1"/>
                </a:solidFill>
              </a:rPr>
              <a:t>		</a:t>
            </a:r>
            <a:br>
              <a:rPr lang="en-GB" sz="2400" b="1" dirty="0">
                <a:solidFill>
                  <a:schemeClr val="bg1"/>
                </a:solidFill>
              </a:rPr>
            </a:br>
            <a:r>
              <a:rPr lang="en-GB" sz="2800" b="1" dirty="0" smtClean="0">
                <a:solidFill>
                  <a:schemeClr val="bg1"/>
                </a:solidFill>
              </a:rPr>
              <a:t> Multiple motivations </a:t>
            </a:r>
            <a:r>
              <a:rPr lang="en-GB" sz="2800" b="1" dirty="0">
                <a:solidFill>
                  <a:schemeClr val="bg1"/>
                </a:solidFill>
              </a:rPr>
              <a:t>for patronage</a:t>
            </a:r>
            <a:r>
              <a:rPr lang="en-GB" sz="2800" b="1" i="1" dirty="0">
                <a:solidFill>
                  <a:schemeClr val="bg1"/>
                </a:solidFill>
              </a:rPr>
              <a:t/>
            </a:r>
            <a:br>
              <a:rPr lang="en-GB" sz="2800" b="1" i="1" dirty="0">
                <a:solidFill>
                  <a:schemeClr val="bg1"/>
                </a:solidFill>
              </a:rPr>
            </a:br>
            <a:r>
              <a:rPr lang="en-GB" sz="2800" b="1" i="1" dirty="0">
                <a:solidFill>
                  <a:schemeClr val="bg1"/>
                </a:solidFill>
              </a:rPr>
              <a:t>	</a:t>
            </a:r>
            <a:r>
              <a:rPr lang="en-GB" sz="2400" b="1" i="1" dirty="0">
                <a:solidFill>
                  <a:schemeClr val="bg1"/>
                </a:solidFill>
              </a:rPr>
              <a:t> </a:t>
            </a:r>
            <a:r>
              <a:rPr lang="en-GB" sz="2400" b="1" i="1" dirty="0" smtClean="0">
                <a:solidFill>
                  <a:schemeClr val="bg1"/>
                </a:solidFill>
              </a:rPr>
              <a:t> </a:t>
            </a:r>
            <a:r>
              <a:rPr lang="en-GB" sz="2400" b="1" i="1" dirty="0">
                <a:solidFill>
                  <a:schemeClr val="bg1"/>
                </a:solidFill>
              </a:rPr>
              <a:t>--  the utilitarian and the ornamental </a:t>
            </a:r>
            <a:r>
              <a:rPr lang="en-GB" sz="2800" b="1" i="1" dirty="0">
                <a:solidFill>
                  <a:schemeClr val="bg1"/>
                </a:solidFill>
              </a:rPr>
              <a:t/>
            </a:r>
            <a:br>
              <a:rPr lang="en-GB" sz="2800" b="1" i="1" dirty="0">
                <a:solidFill>
                  <a:schemeClr val="bg1"/>
                </a:solidFill>
              </a:rPr>
            </a:br>
            <a:r>
              <a:rPr lang="en-GB" sz="2800" b="1" i="1" dirty="0">
                <a:solidFill>
                  <a:schemeClr val="bg1"/>
                </a:solidFill>
              </a:rPr>
              <a:t/>
            </a:r>
            <a:br>
              <a:rPr lang="en-GB" sz="2800" b="1" i="1" dirty="0">
                <a:solidFill>
                  <a:schemeClr val="bg1"/>
                </a:solidFill>
              </a:rPr>
            </a:br>
            <a:r>
              <a:rPr lang="en-GB" sz="3000" b="1" dirty="0" smtClean="0">
                <a:solidFill>
                  <a:schemeClr val="bg1"/>
                </a:solidFill>
              </a:rPr>
              <a:t>Renaissance mathematicians</a:t>
            </a:r>
            <a:r>
              <a:rPr lang="en-GB" sz="3000" b="1" dirty="0">
                <a:solidFill>
                  <a:schemeClr val="bg1"/>
                </a:solidFill>
              </a:rPr>
              <a:t>’ </a:t>
            </a:r>
            <a:r>
              <a:rPr lang="en-GB" sz="3000" b="1" dirty="0" smtClean="0">
                <a:solidFill>
                  <a:schemeClr val="bg1"/>
                </a:solidFill>
              </a:rPr>
              <a:t> successful  	development of useful applications</a:t>
            </a:r>
            <a:r>
              <a:rPr lang="en-GB" sz="2800" b="1" i="1" dirty="0" smtClean="0">
                <a:solidFill>
                  <a:schemeClr val="bg1"/>
                </a:solidFill>
              </a:rPr>
              <a:t/>
            </a:r>
            <a:br>
              <a:rPr lang="en-GB" sz="2800" b="1" i="1" dirty="0" smtClean="0">
                <a:solidFill>
                  <a:schemeClr val="bg1"/>
                </a:solidFill>
              </a:rPr>
            </a:br>
            <a:r>
              <a:rPr lang="en-GB" sz="1400" b="1" i="1" dirty="0">
                <a:solidFill>
                  <a:schemeClr val="bg1"/>
                </a:solidFill>
              </a:rPr>
              <a:t/>
            </a:r>
            <a:br>
              <a:rPr lang="en-GB" sz="1400" b="1" i="1" dirty="0">
                <a:solidFill>
                  <a:schemeClr val="bg1"/>
                </a:solidFill>
              </a:rPr>
            </a:br>
            <a:r>
              <a:rPr lang="en-GB" sz="2800" b="1" i="1" dirty="0">
                <a:solidFill>
                  <a:schemeClr val="bg1"/>
                </a:solidFill>
              </a:rPr>
              <a:t> 	</a:t>
            </a:r>
            <a:r>
              <a:rPr lang="en-GB" sz="2800" b="1" i="1" dirty="0" smtClean="0">
                <a:solidFill>
                  <a:schemeClr val="bg1"/>
                </a:solidFill>
              </a:rPr>
              <a:t> </a:t>
            </a:r>
            <a:r>
              <a:rPr lang="en-GB" sz="2400" b="1" i="1" dirty="0">
                <a:solidFill>
                  <a:schemeClr val="bg1"/>
                </a:solidFill>
              </a:rPr>
              <a:t>-- </a:t>
            </a:r>
            <a:r>
              <a:rPr lang="en-GB" sz="2400" b="1" i="1" dirty="0" smtClean="0">
                <a:solidFill>
                  <a:schemeClr val="bg1"/>
                </a:solidFill>
              </a:rPr>
              <a:t>also brought  </a:t>
            </a:r>
            <a:r>
              <a:rPr lang="en-GB" sz="2400" b="1" i="1" dirty="0">
                <a:solidFill>
                  <a:schemeClr val="bg1"/>
                </a:solidFill>
              </a:rPr>
              <a:t>greater informational </a:t>
            </a:r>
            <a:r>
              <a:rPr lang="en-GB" sz="2400" b="1" i="1" dirty="0" smtClean="0">
                <a:solidFill>
                  <a:schemeClr val="bg1"/>
                </a:solidFill>
              </a:rPr>
              <a:t> asymmetries </a:t>
            </a:r>
            <a:r>
              <a:rPr lang="en-GB" sz="2400" b="1" i="1" dirty="0">
                <a:solidFill>
                  <a:schemeClr val="bg1"/>
                </a:solidFill>
              </a:rPr>
              <a:t>between client-savants </a:t>
            </a:r>
            <a:r>
              <a:rPr lang="en-GB" sz="2400" b="1" i="1" dirty="0" smtClean="0">
                <a:solidFill>
                  <a:schemeClr val="bg1"/>
                </a:solidFill>
              </a:rPr>
              <a:t>and  their patrons, few of whom were mathematicians</a:t>
            </a:r>
            <a:r>
              <a:rPr lang="en-GB" sz="2800" b="1" i="1" dirty="0">
                <a:solidFill>
                  <a:schemeClr val="bg1"/>
                </a:solidFill>
              </a:rPr>
              <a:t/>
            </a:r>
            <a:br>
              <a:rPr lang="en-GB" sz="2800" b="1" i="1" dirty="0">
                <a:solidFill>
                  <a:schemeClr val="bg1"/>
                </a:solidFill>
              </a:rPr>
            </a:br>
            <a:r>
              <a:rPr lang="en-GB" sz="2400" b="1" i="1" dirty="0">
                <a:solidFill>
                  <a:schemeClr val="bg1"/>
                </a:solidFill>
              </a:rPr>
              <a:t/>
            </a:r>
            <a:br>
              <a:rPr lang="en-GB" sz="2400" b="1" i="1" dirty="0">
                <a:solidFill>
                  <a:schemeClr val="bg1"/>
                </a:solidFill>
              </a:rPr>
            </a:br>
            <a:r>
              <a:rPr lang="en-US" sz="2400" b="1" dirty="0">
                <a:solidFill>
                  <a:schemeClr val="bg1"/>
                </a:solidFill>
              </a:rPr>
              <a:t>	</a:t>
            </a:r>
            <a:endParaRPr lang="en-US" sz="2400" b="1" i="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457200"/>
            <a:ext cx="8664575" cy="6048375"/>
          </a:xfrm>
        </p:spPr>
        <p:txBody>
          <a:bodyPr/>
          <a:lstStyle/>
          <a:p>
            <a:pPr algn="l">
              <a:spcAft>
                <a:spcPts val="400"/>
              </a:spcAft>
              <a:tabLst>
                <a:tab pos="400050" algn="l"/>
              </a:tabLst>
            </a:pPr>
            <a:r>
              <a:rPr lang="en-US" sz="2800" b="1" dirty="0" smtClean="0">
                <a:solidFill>
                  <a:schemeClr val="accent6">
                    <a:lumMod val="20000"/>
                    <a:lumOff val="80000"/>
                  </a:schemeClr>
                </a:solidFill>
              </a:rPr>
              <a:t>The Ornamental Motivation of noble patrons in Renaissance Europe was instrumental</a:t>
            </a:r>
            <a:r>
              <a:rPr lang="en-US" sz="2400" b="1" dirty="0" smtClean="0">
                <a:solidFill>
                  <a:schemeClr val="accent6">
                    <a:lumMod val="20000"/>
                    <a:lumOff val="80000"/>
                  </a:schemeClr>
                </a:solidFill>
              </a:rPr>
              <a:t> -- about </a:t>
            </a:r>
            <a:r>
              <a:rPr lang="en-US" sz="2200" b="1" i="1" dirty="0">
                <a:solidFill>
                  <a:schemeClr val="accent6">
                    <a:lumMod val="20000"/>
                    <a:lumOff val="80000"/>
                  </a:schemeClr>
                </a:solidFill>
              </a:rPr>
              <a:t>POWER AND THE MANIFESTATION OF MAGNIFICENCE: </a:t>
            </a:r>
            <a:r>
              <a:rPr lang="en-US" sz="2400" b="1" dirty="0">
                <a:solidFill>
                  <a:schemeClr val="bg1"/>
                </a:solidFill>
              </a:rPr>
              <a:t/>
            </a:r>
            <a:br>
              <a:rPr lang="en-US" sz="2400" b="1" dirty="0">
                <a:solidFill>
                  <a:schemeClr val="bg1"/>
                </a:solidFill>
              </a:rPr>
            </a:br>
            <a:r>
              <a:rPr lang="en-US" sz="1400" b="1" dirty="0">
                <a:solidFill>
                  <a:schemeClr val="bg1"/>
                </a:solidFill>
              </a:rPr>
              <a:t/>
            </a:r>
            <a:br>
              <a:rPr lang="en-US" sz="1400" b="1" dirty="0">
                <a:solidFill>
                  <a:schemeClr val="bg1"/>
                </a:solidFill>
              </a:rPr>
            </a:br>
            <a:r>
              <a:rPr lang="en-US" sz="2000" dirty="0">
                <a:solidFill>
                  <a:schemeClr val="bg1"/>
                </a:solidFill>
              </a:rPr>
              <a:t>Mary Hollingsworth (1995: p.1</a:t>
            </a:r>
            <a:r>
              <a:rPr lang="en-US" sz="2000" dirty="0" smtClean="0">
                <a:solidFill>
                  <a:schemeClr val="bg1"/>
                </a:solidFill>
              </a:rPr>
              <a:t>), </a:t>
            </a:r>
            <a:r>
              <a:rPr lang="en-US" sz="2000" b="1" dirty="0" smtClean="0">
                <a:solidFill>
                  <a:schemeClr val="bg1"/>
                </a:solidFill>
              </a:rPr>
              <a:t>writing </a:t>
            </a:r>
            <a:r>
              <a:rPr lang="en-US" sz="2000" b="1" dirty="0">
                <a:solidFill>
                  <a:schemeClr val="bg1"/>
                </a:solidFill>
              </a:rPr>
              <a:t>of Renaissance patrons of art and </a:t>
            </a:r>
            <a:r>
              <a:rPr lang="en-US" sz="2000" b="1" dirty="0" smtClean="0">
                <a:solidFill>
                  <a:schemeClr val="bg1"/>
                </a:solidFill>
              </a:rPr>
              <a:t>architecture, </a:t>
            </a:r>
            <a:r>
              <a:rPr lang="en-US" sz="2000" dirty="0" smtClean="0">
                <a:solidFill>
                  <a:schemeClr val="bg1"/>
                </a:solidFill>
              </a:rPr>
              <a:t>describes </a:t>
            </a:r>
            <a:r>
              <a:rPr lang="en-US" sz="2000" dirty="0">
                <a:solidFill>
                  <a:schemeClr val="bg1"/>
                </a:solidFill>
              </a:rPr>
              <a:t>the usage of </a:t>
            </a:r>
            <a:r>
              <a:rPr lang="en-US" sz="2000" b="1" i="1" dirty="0">
                <a:solidFill>
                  <a:schemeClr val="bg1"/>
                </a:solidFill>
              </a:rPr>
              <a:t>magnificence</a:t>
            </a:r>
            <a:r>
              <a:rPr lang="en-US" sz="2000" dirty="0">
                <a:solidFill>
                  <a:schemeClr val="bg1"/>
                </a:solidFill>
              </a:rPr>
              <a:t> in state-craft</a:t>
            </a:r>
            <a:r>
              <a:rPr lang="en-US" sz="2000" dirty="0" smtClean="0">
                <a:solidFill>
                  <a:schemeClr val="bg1"/>
                </a:solidFill>
              </a:rPr>
              <a:t>:</a:t>
            </a:r>
            <a:br>
              <a:rPr lang="en-US" sz="2000" dirty="0" smtClean="0">
                <a:solidFill>
                  <a:schemeClr val="bg1"/>
                </a:solidFill>
              </a:rPr>
            </a:br>
            <a:r>
              <a:rPr lang="en-US" sz="2000" dirty="0">
                <a:solidFill>
                  <a:schemeClr val="bg1"/>
                </a:solidFill>
              </a:rPr>
              <a:t/>
            </a:r>
            <a:br>
              <a:rPr lang="en-US" sz="2000" dirty="0">
                <a:solidFill>
                  <a:schemeClr val="bg1"/>
                </a:solidFill>
              </a:rPr>
            </a:br>
            <a:r>
              <a:rPr lang="en-US" sz="2000" dirty="0" smtClean="0">
                <a:solidFill>
                  <a:schemeClr val="bg1"/>
                </a:solidFill>
              </a:rPr>
              <a:t>	</a:t>
            </a:r>
            <a:r>
              <a:rPr lang="en-US" sz="2500" dirty="0" smtClean="0">
                <a:solidFill>
                  <a:schemeClr val="bg1"/>
                </a:solidFill>
                <a:latin typeface="Calibri" panose="020F0502020204030204" pitchFamily="34" charset="0"/>
              </a:rPr>
              <a:t>"</a:t>
            </a:r>
            <a:r>
              <a:rPr lang="en-US" sz="2500" dirty="0">
                <a:solidFill>
                  <a:schemeClr val="bg1"/>
                </a:solidFill>
                <a:latin typeface="Calibri" panose="020F0502020204030204" pitchFamily="34" charset="0"/>
              </a:rPr>
              <a:t>For them, art was the prime vehicle for the display of status, ambitions, beliefs and achievements; it was not a statement of their aesthetic sensibilities. The magnificent palaces and their lavish decoration commissioned by governments, guilds and individuals were designed to demonstrate the wealth and power of their owners....They understood [architecture's] value as propaganda.  Pope Nicholas V insisted that magnificent buildings were essential to convince ordinary people of the supreme power of the Church. The Venetian government began to build a costly clock tower at a time of economic instability to demonstrate that the state was not bankrupt.”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825" y="260350"/>
            <a:ext cx="8640763" cy="6408738"/>
          </a:xfrm>
        </p:spPr>
        <p:txBody>
          <a:bodyPr/>
          <a:lstStyle/>
          <a:p>
            <a:pPr algn="l"/>
            <a:r>
              <a:rPr lang="en-US" sz="2400" b="1" dirty="0" smtClean="0">
                <a:solidFill>
                  <a:schemeClr val="accent2">
                    <a:lumMod val="20000"/>
                    <a:lumOff val="80000"/>
                  </a:schemeClr>
                </a:solidFill>
              </a:rPr>
              <a:t>RENAISSANCE MATHEMATICS -- A </a:t>
            </a:r>
            <a:r>
              <a:rPr lang="en-US" sz="2400" b="1" dirty="0">
                <a:solidFill>
                  <a:schemeClr val="accent2">
                    <a:lumMod val="20000"/>
                    <a:lumOff val="80000"/>
                  </a:schemeClr>
                </a:solidFill>
              </a:rPr>
              <a:t>century after </a:t>
            </a:r>
            <a:r>
              <a:rPr lang="en-US" sz="2400" b="1" i="1" dirty="0">
                <a:solidFill>
                  <a:srgbClr val="66FFFF"/>
                </a:solidFill>
              </a:rPr>
              <a:t>Regiomontanus</a:t>
            </a:r>
            <a:r>
              <a:rPr lang="en-US" sz="2400" b="1" dirty="0">
                <a:solidFill>
                  <a:schemeClr val="accent2">
                    <a:lumMod val="20000"/>
                    <a:lumOff val="80000"/>
                  </a:schemeClr>
                </a:solidFill>
              </a:rPr>
              <a:t>, the practical “fruits” of mathematics had become a commonplace prescription for humanist educational reform:</a:t>
            </a:r>
            <a:r>
              <a:rPr lang="en-US" sz="2400" b="1" dirty="0">
                <a:solidFill>
                  <a:schemeClr val="hlink"/>
                </a:solidFill>
              </a:rPr>
              <a:t/>
            </a:r>
            <a:br>
              <a:rPr lang="en-US" sz="2400" b="1" dirty="0">
                <a:solidFill>
                  <a:schemeClr val="hlink"/>
                </a:solidFill>
              </a:rPr>
            </a:br>
            <a:r>
              <a:rPr lang="en-US" sz="1800" b="1" dirty="0" smtClean="0">
                <a:solidFill>
                  <a:schemeClr val="bg1"/>
                </a:solidFill>
              </a:rPr>
              <a:t>The </a:t>
            </a:r>
            <a:r>
              <a:rPr lang="en-US" sz="1800" b="1" dirty="0">
                <a:solidFill>
                  <a:schemeClr val="bg1"/>
                </a:solidFill>
              </a:rPr>
              <a:t>Jesuit mathematician </a:t>
            </a:r>
            <a:r>
              <a:rPr lang="en-US" sz="1800" b="1" dirty="0" err="1">
                <a:solidFill>
                  <a:schemeClr val="bg1"/>
                </a:solidFill>
              </a:rPr>
              <a:t>Christoph</a:t>
            </a:r>
            <a:r>
              <a:rPr lang="en-US" sz="1800" b="1" dirty="0">
                <a:solidFill>
                  <a:schemeClr val="bg1"/>
                </a:solidFill>
              </a:rPr>
              <a:t> </a:t>
            </a:r>
            <a:r>
              <a:rPr lang="en-US" sz="1800" b="1" dirty="0" err="1" smtClean="0">
                <a:solidFill>
                  <a:schemeClr val="bg1"/>
                </a:solidFill>
              </a:rPr>
              <a:t>Clavius</a:t>
            </a:r>
            <a:r>
              <a:rPr lang="en-US" sz="1800" b="1" dirty="0" smtClean="0">
                <a:solidFill>
                  <a:schemeClr val="bg1"/>
                </a:solidFill>
              </a:rPr>
              <a:t>,</a:t>
            </a:r>
            <a:r>
              <a:rPr lang="en-US" sz="1800" dirty="0" smtClean="0">
                <a:solidFill>
                  <a:schemeClr val="bg1"/>
                </a:solidFill>
              </a:rPr>
              <a:t>]</a:t>
            </a:r>
            <a:r>
              <a:rPr lang="en-US" sz="1800" b="1" dirty="0" smtClean="0">
                <a:solidFill>
                  <a:schemeClr val="bg1"/>
                </a:solidFill>
              </a:rPr>
              <a:t> n </a:t>
            </a:r>
            <a:r>
              <a:rPr lang="en-US" sz="1800" b="1" dirty="0">
                <a:solidFill>
                  <a:schemeClr val="bg1"/>
                </a:solidFill>
              </a:rPr>
              <a:t>1586, prescribed the identification of mathematical passages in Aristotle as pedagogical exercises and stressed the centrality of mastering the mathematical disciplines for an understanding of the new ‘mechanical philosophy’: </a:t>
            </a:r>
            <a:r>
              <a:rPr lang="en-US" sz="1600" dirty="0">
                <a:solidFill>
                  <a:schemeClr val="bg1"/>
                </a:solidFill>
              </a:rPr>
              <a:t/>
            </a:r>
            <a:br>
              <a:rPr lang="en-US" sz="1600" dirty="0">
                <a:solidFill>
                  <a:schemeClr val="bg1"/>
                </a:solidFill>
              </a:rPr>
            </a:br>
            <a:r>
              <a:rPr lang="en-US" sz="1200" dirty="0">
                <a:solidFill>
                  <a:schemeClr val="bg1"/>
                </a:solidFill>
              </a:rPr>
              <a:t/>
            </a:r>
            <a:br>
              <a:rPr lang="en-US" sz="1200" dirty="0">
                <a:solidFill>
                  <a:schemeClr val="bg1"/>
                </a:solidFill>
              </a:rPr>
            </a:br>
            <a:r>
              <a:rPr lang="en-US" sz="1900" b="1" dirty="0">
                <a:solidFill>
                  <a:schemeClr val="bg1"/>
                </a:solidFill>
              </a:rPr>
              <a:t>“Physics cannot be understood correctly with [the mathematical disciplines], especially what pertains to that part concerning the number and motion of the celestial orbs, of the multitude of intelligences, of the effects of the stars…, of the divisions of continuous quantities to infinity, of the tides, of the winds, of comets, the rainbow, haloes, and other meterorological matters, or the proportion of motions, qualities, actions, passions, reactions etc., concerning which the </a:t>
            </a:r>
            <a:r>
              <a:rPr lang="en-US" sz="1900" b="1" i="1" dirty="0">
                <a:solidFill>
                  <a:schemeClr val="bg1"/>
                </a:solidFill>
              </a:rPr>
              <a:t>calculatores</a:t>
            </a:r>
            <a:r>
              <a:rPr lang="en-US" sz="1900" b="1" dirty="0">
                <a:solidFill>
                  <a:schemeClr val="bg1"/>
                </a:solidFill>
              </a:rPr>
              <a:t> [of fourteenth century-Merton College, Oxford] wrote much. I omit an infiinity of examples in Aristotle, Plato, and their most illustrious interpreters which can in no way be understood without some knowledge of the mathematical sciences.”</a:t>
            </a:r>
            <a:r>
              <a:rPr lang="en-US" sz="1800" b="1" dirty="0">
                <a:solidFill>
                  <a:schemeClr val="bg1"/>
                </a:solidFill>
              </a:rPr>
              <a:t/>
            </a:r>
            <a:br>
              <a:rPr lang="en-US" sz="1800" b="1" dirty="0">
                <a:solidFill>
                  <a:schemeClr val="bg1"/>
                </a:solidFill>
              </a:rPr>
            </a:br>
            <a:r>
              <a:rPr lang="en-US" sz="800" dirty="0">
                <a:solidFill>
                  <a:schemeClr val="bg1"/>
                </a:solidFill>
              </a:rPr>
              <a:t/>
            </a:r>
            <a:br>
              <a:rPr lang="en-US" sz="800" dirty="0">
                <a:solidFill>
                  <a:schemeClr val="bg1"/>
                </a:solidFill>
              </a:rPr>
            </a:br>
            <a:r>
              <a:rPr lang="en-US" sz="1400" dirty="0">
                <a:solidFill>
                  <a:schemeClr val="bg1"/>
                </a:solidFill>
              </a:rPr>
              <a:t>Source: English translation by Peter Dear, in </a:t>
            </a:r>
            <a:r>
              <a:rPr lang="en-US" sz="1400" i="1" dirty="0">
                <a:solidFill>
                  <a:schemeClr val="bg1"/>
                </a:solidFill>
              </a:rPr>
              <a:t>Mesenne and the Learning of the Schools</a:t>
            </a:r>
            <a:r>
              <a:rPr lang="en-US" sz="1400" dirty="0">
                <a:solidFill>
                  <a:schemeClr val="bg1"/>
                </a:solidFill>
              </a:rPr>
              <a:t>, Ithaca and London: Cornell University Press, 1988: p.45, from Christoph Clavius, “Modus quo disciplinae mathematicae in scholis Societatis possent promoveri,” </a:t>
            </a:r>
            <a:r>
              <a:rPr lang="en-US" sz="1400" i="1" dirty="0">
                <a:solidFill>
                  <a:schemeClr val="bg1"/>
                </a:solidFill>
              </a:rPr>
              <a:t>In Monumenta paedogagical Societatis Iesu quae primam Rationem Studiorum 1586 praeccessere</a:t>
            </a:r>
            <a:r>
              <a:rPr lang="en-US" sz="1400" dirty="0">
                <a:solidFill>
                  <a:schemeClr val="bg1"/>
                </a:solidFill>
              </a:rPr>
              <a:t> (Madrid 1901: p. 472).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274638"/>
            <a:ext cx="8512175" cy="922337"/>
          </a:xfrm>
        </p:spPr>
        <p:txBody>
          <a:bodyPr/>
          <a:lstStyle/>
          <a:p>
            <a:pPr algn="l"/>
            <a:r>
              <a:rPr lang="en-US" sz="2400" b="1" dirty="0">
                <a:solidFill>
                  <a:srgbClr val="66FFFF"/>
                </a:solidFill>
              </a:rPr>
              <a:t>The utilitarian involvements of leading scientists </a:t>
            </a:r>
            <a:r>
              <a:rPr lang="en-US" sz="2400" dirty="0">
                <a:solidFill>
                  <a:srgbClr val="66FFFF"/>
                </a:solidFill>
              </a:rPr>
              <a:t>from the late 15</a:t>
            </a:r>
            <a:r>
              <a:rPr lang="en-US" sz="2400" baseline="30000" dirty="0">
                <a:solidFill>
                  <a:srgbClr val="66FFFF"/>
                </a:solidFill>
              </a:rPr>
              <a:t>th</a:t>
            </a:r>
            <a:r>
              <a:rPr lang="en-US" sz="2400" dirty="0">
                <a:solidFill>
                  <a:srgbClr val="66FFFF"/>
                </a:solidFill>
              </a:rPr>
              <a:t> through the late 17</a:t>
            </a:r>
            <a:r>
              <a:rPr lang="en-US" sz="2400" baseline="30000" dirty="0">
                <a:solidFill>
                  <a:srgbClr val="66FFFF"/>
                </a:solidFill>
              </a:rPr>
              <a:t>th</a:t>
            </a:r>
            <a:r>
              <a:rPr lang="en-US" sz="2400" dirty="0">
                <a:solidFill>
                  <a:srgbClr val="66FFFF"/>
                </a:solidFill>
              </a:rPr>
              <a:t> century – reflected </a:t>
            </a:r>
            <a:r>
              <a:rPr lang="en-US" sz="2400" dirty="0" smtClean="0">
                <a:solidFill>
                  <a:srgbClr val="66FFFF"/>
                </a:solidFill>
              </a:rPr>
              <a:t>extensive engagement </a:t>
            </a:r>
            <a:r>
              <a:rPr lang="en-US" sz="2400" dirty="0">
                <a:solidFill>
                  <a:srgbClr val="66FFFF"/>
                </a:solidFill>
              </a:rPr>
              <a:t>with the “mathematized</a:t>
            </a:r>
            <a:r>
              <a:rPr lang="en-US" sz="2400" dirty="0" smtClean="0">
                <a:solidFill>
                  <a:srgbClr val="66FFFF"/>
                </a:solidFill>
              </a:rPr>
              <a:t>” technological </a:t>
            </a:r>
            <a:r>
              <a:rPr lang="en-US" sz="2400" dirty="0">
                <a:solidFill>
                  <a:srgbClr val="66FFFF"/>
                </a:solidFill>
              </a:rPr>
              <a:t>fields</a:t>
            </a:r>
          </a:p>
        </p:txBody>
      </p:sp>
      <p:sp>
        <p:nvSpPr>
          <p:cNvPr id="46083" name="Rectangle 3"/>
          <p:cNvSpPr>
            <a:spLocks noGrp="1" noChangeArrowheads="1"/>
          </p:cNvSpPr>
          <p:nvPr>
            <p:ph type="body" idx="1"/>
          </p:nvPr>
        </p:nvSpPr>
        <p:spPr>
          <a:xfrm>
            <a:off x="395288" y="1341438"/>
            <a:ext cx="8424862" cy="5183187"/>
          </a:xfrm>
        </p:spPr>
        <p:txBody>
          <a:bodyPr/>
          <a:lstStyle/>
          <a:p>
            <a:pPr>
              <a:lnSpc>
                <a:spcPct val="90000"/>
              </a:lnSpc>
              <a:buFontTx/>
              <a:buNone/>
            </a:pPr>
            <a:r>
              <a:rPr lang="en-US" sz="2000" dirty="0">
                <a:solidFill>
                  <a:schemeClr val="bg1"/>
                </a:solidFill>
              </a:rPr>
              <a:t>						    </a:t>
            </a:r>
            <a:r>
              <a:rPr lang="en-US" sz="2000" dirty="0">
                <a:solidFill>
                  <a:schemeClr val="accent1"/>
                </a:solidFill>
              </a:rPr>
              <a:t>%  of All Non-       % of All</a:t>
            </a:r>
          </a:p>
          <a:p>
            <a:pPr>
              <a:lnSpc>
                <a:spcPct val="90000"/>
              </a:lnSpc>
              <a:buFontTx/>
              <a:buNone/>
            </a:pPr>
            <a:r>
              <a:rPr lang="en-US" sz="2000" dirty="0">
                <a:solidFill>
                  <a:schemeClr val="accent1"/>
                </a:solidFill>
              </a:rPr>
              <a:t>Principal technological field	Number	      Medical Techs    Scientists</a:t>
            </a:r>
          </a:p>
          <a:p>
            <a:pPr>
              <a:lnSpc>
                <a:spcPct val="90000"/>
              </a:lnSpc>
              <a:buFontTx/>
              <a:buNone/>
            </a:pPr>
            <a:endParaRPr lang="en-US" sz="1000" dirty="0">
              <a:solidFill>
                <a:schemeClr val="bg2"/>
              </a:solidFill>
            </a:endParaRPr>
          </a:p>
          <a:p>
            <a:pPr>
              <a:lnSpc>
                <a:spcPct val="90000"/>
              </a:lnSpc>
              <a:buFontTx/>
              <a:buNone/>
            </a:pPr>
            <a:r>
              <a:rPr lang="en-US" sz="2000" dirty="0">
                <a:solidFill>
                  <a:schemeClr val="bg1"/>
                </a:solidFill>
              </a:rPr>
              <a:t>Medicine &amp; Pharmacology*	267		 	        42</a:t>
            </a:r>
          </a:p>
          <a:p>
            <a:pPr>
              <a:lnSpc>
                <a:spcPct val="90000"/>
              </a:lnSpc>
              <a:buFontTx/>
              <a:buNone/>
            </a:pPr>
            <a:r>
              <a:rPr lang="en-US" sz="2000" dirty="0">
                <a:solidFill>
                  <a:schemeClr val="bg1"/>
                </a:solidFill>
              </a:rPr>
              <a:t>All Non-Medical Techs		245		100               39</a:t>
            </a:r>
          </a:p>
          <a:p>
            <a:pPr>
              <a:lnSpc>
                <a:spcPct val="90000"/>
              </a:lnSpc>
              <a:buFontTx/>
              <a:buNone/>
            </a:pPr>
            <a:r>
              <a:rPr lang="en-US" sz="2000" dirty="0">
                <a:solidFill>
                  <a:schemeClr val="bg1"/>
                </a:solidFill>
              </a:rPr>
              <a:t>	Engineering			101		  41</a:t>
            </a:r>
          </a:p>
          <a:p>
            <a:pPr>
              <a:lnSpc>
                <a:spcPct val="90000"/>
              </a:lnSpc>
              <a:buFontTx/>
              <a:buNone/>
            </a:pPr>
            <a:r>
              <a:rPr lang="en-US" sz="2000" dirty="0">
                <a:solidFill>
                  <a:schemeClr val="bg1"/>
                </a:solidFill>
              </a:rPr>
              <a:t>     	</a:t>
            </a:r>
            <a:r>
              <a:rPr lang="en-US" sz="2000" dirty="0" smtClean="0">
                <a:solidFill>
                  <a:schemeClr val="bg1"/>
                </a:solidFill>
              </a:rPr>
              <a:t>Military</a:t>
            </a:r>
            <a:r>
              <a:rPr lang="en-US" sz="2000" dirty="0">
                <a:solidFill>
                  <a:schemeClr val="bg1"/>
                </a:solidFill>
              </a:rPr>
              <a:t>			      51		       21	</a:t>
            </a:r>
          </a:p>
          <a:p>
            <a:pPr>
              <a:lnSpc>
                <a:spcPct val="90000"/>
              </a:lnSpc>
              <a:buFontTx/>
              <a:buNone/>
            </a:pPr>
            <a:r>
              <a:rPr lang="en-US" sz="2000" dirty="0">
                <a:solidFill>
                  <a:schemeClr val="bg1"/>
                </a:solidFill>
              </a:rPr>
              <a:t>		Hydraulic		      50		       20</a:t>
            </a:r>
          </a:p>
          <a:p>
            <a:pPr>
              <a:lnSpc>
                <a:spcPct val="90000"/>
              </a:lnSpc>
              <a:buFontTx/>
              <a:buNone/>
            </a:pPr>
            <a:r>
              <a:rPr lang="en-US" sz="2000" dirty="0">
                <a:solidFill>
                  <a:schemeClr val="bg1"/>
                </a:solidFill>
              </a:rPr>
              <a:t>	Cartography			  92		  38</a:t>
            </a:r>
          </a:p>
          <a:p>
            <a:pPr>
              <a:lnSpc>
                <a:spcPct val="90000"/>
              </a:lnSpc>
              <a:buFontTx/>
              <a:buNone/>
            </a:pPr>
            <a:r>
              <a:rPr lang="en-US" sz="2000" dirty="0">
                <a:solidFill>
                  <a:schemeClr val="bg1"/>
                </a:solidFill>
              </a:rPr>
              <a:t>	Navigation			  47		  19</a:t>
            </a:r>
          </a:p>
          <a:p>
            <a:pPr>
              <a:lnSpc>
                <a:spcPct val="90000"/>
              </a:lnSpc>
              <a:buFontTx/>
              <a:buNone/>
            </a:pPr>
            <a:r>
              <a:rPr lang="en-US" sz="2000" dirty="0">
                <a:solidFill>
                  <a:schemeClr val="bg1"/>
                </a:solidFill>
              </a:rPr>
              <a:t>	Other Technologies		    5		    2</a:t>
            </a:r>
          </a:p>
          <a:p>
            <a:pPr>
              <a:lnSpc>
                <a:spcPct val="90000"/>
              </a:lnSpc>
              <a:buFontTx/>
              <a:buNone/>
            </a:pPr>
            <a:r>
              <a:rPr lang="en-US" sz="2000" dirty="0">
                <a:solidFill>
                  <a:schemeClr val="bg1"/>
                </a:solidFill>
              </a:rPr>
              <a:t>None				118			       19      </a:t>
            </a:r>
          </a:p>
          <a:p>
            <a:pPr>
              <a:lnSpc>
                <a:spcPct val="90000"/>
              </a:lnSpc>
              <a:spcAft>
                <a:spcPts val="1000"/>
              </a:spcAft>
              <a:buFontTx/>
              <a:buNone/>
            </a:pPr>
            <a:r>
              <a:rPr lang="en-US" sz="2000" dirty="0">
                <a:solidFill>
                  <a:schemeClr val="bg1"/>
                </a:solidFill>
              </a:rPr>
              <a:t>TOTAL				630			      </a:t>
            </a:r>
            <a:r>
              <a:rPr lang="en-US" sz="2000" dirty="0" smtClean="0">
                <a:solidFill>
                  <a:schemeClr val="bg1"/>
                </a:solidFill>
              </a:rPr>
              <a:t>100</a:t>
            </a:r>
          </a:p>
          <a:p>
            <a:pPr marL="0" indent="0">
              <a:lnSpc>
                <a:spcPct val="90000"/>
              </a:lnSpc>
              <a:spcAft>
                <a:spcPts val="1000"/>
              </a:spcAft>
              <a:buFontTx/>
              <a:buNone/>
            </a:pPr>
            <a:r>
              <a:rPr lang="en-US" sz="2000" i="1" dirty="0" smtClean="0">
                <a:solidFill>
                  <a:schemeClr val="bg1"/>
                </a:solidFill>
              </a:rPr>
              <a:t>Source: </a:t>
            </a:r>
            <a:r>
              <a:rPr lang="en-US" sz="2000" dirty="0" smtClean="0">
                <a:solidFill>
                  <a:schemeClr val="accent3">
                    <a:lumMod val="85000"/>
                  </a:schemeClr>
                </a:solidFill>
              </a:rPr>
              <a:t>Tabulation </a:t>
            </a:r>
            <a:r>
              <a:rPr lang="en-US" sz="2000" dirty="0">
                <a:solidFill>
                  <a:schemeClr val="accent3">
                    <a:lumMod val="85000"/>
                  </a:schemeClr>
                </a:solidFill>
              </a:rPr>
              <a:t>of the practical involvements in technology of individuals listed in the </a:t>
            </a:r>
            <a:r>
              <a:rPr lang="en-US" sz="2000" i="1" dirty="0">
                <a:solidFill>
                  <a:schemeClr val="accent3">
                    <a:lumMod val="85000"/>
                  </a:schemeClr>
                </a:solidFill>
              </a:rPr>
              <a:t>Dictionary of Scientific Biography</a:t>
            </a:r>
            <a:r>
              <a:rPr lang="en-US" sz="2000" dirty="0">
                <a:solidFill>
                  <a:schemeClr val="accent3">
                    <a:lumMod val="85000"/>
                  </a:schemeClr>
                </a:solidFill>
              </a:rPr>
              <a:t> as having been born between 1470 and 1680 </a:t>
            </a:r>
            <a:r>
              <a:rPr lang="en-US" sz="2000" dirty="0" smtClean="0">
                <a:solidFill>
                  <a:schemeClr val="accent3">
                    <a:lumMod val="85000"/>
                  </a:schemeClr>
                </a:solidFill>
              </a:rPr>
              <a:t>– from Westfall </a:t>
            </a:r>
            <a:r>
              <a:rPr lang="en-US" sz="2000" dirty="0">
                <a:solidFill>
                  <a:schemeClr val="accent3">
                    <a:lumMod val="85000"/>
                  </a:schemeClr>
                </a:solidFill>
              </a:rPr>
              <a:t>(1993</a:t>
            </a:r>
            <a:r>
              <a:rPr lang="en-US" sz="2000" dirty="0" smtClean="0">
                <a:solidFill>
                  <a:schemeClr val="accent3">
                    <a:lumMod val="85000"/>
                  </a:schemeClr>
                </a:solidFill>
              </a:rPr>
              <a:t>) </a:t>
            </a:r>
            <a:endParaRPr lang="en-US" sz="2000" dirty="0">
              <a:solidFill>
                <a:schemeClr val="accent3">
                  <a:lumMod val="85000"/>
                </a:schemeClr>
              </a:solidFill>
            </a:endParaRPr>
          </a:p>
          <a:p>
            <a:pPr>
              <a:lnSpc>
                <a:spcPct val="90000"/>
              </a:lnSpc>
              <a:spcAft>
                <a:spcPts val="1000"/>
              </a:spcAft>
              <a:buFontTx/>
              <a:buNone/>
            </a:pPr>
            <a:endParaRPr lang="en-US" sz="2000" dirty="0">
              <a:solidFill>
                <a:schemeClr val="bg1"/>
              </a:solidFill>
            </a:endParaRPr>
          </a:p>
          <a:p>
            <a:pPr>
              <a:lnSpc>
                <a:spcPct val="90000"/>
              </a:lnSpc>
              <a:buFontTx/>
              <a:buNone/>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33375"/>
            <a:ext cx="8229600" cy="1223963"/>
          </a:xfrm>
        </p:spPr>
        <p:txBody>
          <a:bodyPr/>
          <a:lstStyle/>
          <a:p>
            <a:r>
              <a:rPr lang="en-GB" sz="2800" b="1">
                <a:solidFill>
                  <a:schemeClr val="bg1"/>
                </a:solidFill>
              </a:rPr>
              <a:t>Open challenges, claims of discoveries and methods builds on the tradition of public trials of methods in Renaissance mathematics </a:t>
            </a:r>
            <a:br>
              <a:rPr lang="en-GB" sz="2800" b="1">
                <a:solidFill>
                  <a:schemeClr val="bg1"/>
                </a:solidFill>
              </a:rPr>
            </a:br>
            <a:endParaRPr lang="en-GB" sz="2800" b="1" i="1"/>
          </a:p>
        </p:txBody>
      </p:sp>
      <p:graphicFrame>
        <p:nvGraphicFramePr>
          <p:cNvPr id="10243" name="Object 3"/>
          <p:cNvGraphicFramePr>
            <a:graphicFrameLocks noChangeAspect="1"/>
          </p:cNvGraphicFramePr>
          <p:nvPr/>
        </p:nvGraphicFramePr>
        <p:xfrm>
          <a:off x="1908175" y="1412875"/>
          <a:ext cx="5105400" cy="4633913"/>
        </p:xfrm>
        <a:graphic>
          <a:graphicData uri="http://schemas.openxmlformats.org/presentationml/2006/ole">
            <mc:AlternateContent xmlns:mc="http://schemas.openxmlformats.org/markup-compatibility/2006">
              <mc:Choice xmlns:v="urn:schemas-microsoft-com:vml" Requires="v">
                <p:oleObj spid="_x0000_s105501" name="Bitmap Image" r:id="rId4" imgW="13374967" imgH="12133333" progId="Paint.Picture">
                  <p:embed/>
                </p:oleObj>
              </mc:Choice>
              <mc:Fallback>
                <p:oleObj name="Bitmap Image" r:id="rId4" imgW="13374967" imgH="1213333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1412875"/>
                        <a:ext cx="5105400" cy="463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ChangeArrowheads="1"/>
          </p:cNvSpPr>
          <p:nvPr/>
        </p:nvSpPr>
        <p:spPr bwMode="auto">
          <a:xfrm>
            <a:off x="285750" y="6216650"/>
            <a:ext cx="885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1">
                <a:solidFill>
                  <a:schemeClr val="bg1"/>
                </a:solidFill>
              </a:rPr>
              <a:t>An early 1529 book’s  depiction of a contest between an </a:t>
            </a:r>
            <a:r>
              <a:rPr lang="en-GB" sz="1800" b="1" i="1">
                <a:solidFill>
                  <a:schemeClr val="bg1"/>
                </a:solidFill>
              </a:rPr>
              <a:t>algorist </a:t>
            </a:r>
            <a:r>
              <a:rPr lang="en-GB" sz="1800" b="1">
                <a:solidFill>
                  <a:schemeClr val="bg1"/>
                </a:solidFill>
              </a:rPr>
              <a:t>and an </a:t>
            </a:r>
            <a:r>
              <a:rPr lang="en-GB" sz="1800" b="1" i="1">
                <a:solidFill>
                  <a:schemeClr val="bg1"/>
                </a:solidFill>
              </a:rPr>
              <a:t>abacist</a:t>
            </a:r>
            <a:r>
              <a:rPr lang="en-GB" sz="1800" b="1">
                <a:solidFill>
                  <a:schemeClr val="bg1"/>
                </a:solidFill>
              </a:rPr>
              <a:t> </a:t>
            </a:r>
            <a:r>
              <a:rPr lang="en-GB" sz="1800" b="1" i="1">
                <a:solidFill>
                  <a:schemeClr val="bg1"/>
                </a:solidFill>
              </a:rPr>
              <a:t/>
            </a:r>
            <a:br>
              <a:rPr lang="en-GB" sz="1800" b="1" i="1">
                <a:solidFill>
                  <a:schemeClr val="bg1"/>
                </a:solidFill>
              </a:rPr>
            </a:br>
            <a:endParaRPr lang="en-US" sz="1800" b="1" i="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81000"/>
            <a:ext cx="8763000" cy="1981200"/>
          </a:xfrm>
        </p:spPr>
        <p:txBody>
          <a:bodyPr/>
          <a:lstStyle/>
          <a:p>
            <a:pPr>
              <a:buSzPct val="150000"/>
            </a:pPr>
            <a:r>
              <a:rPr lang="en-US" dirty="0" smtClean="0">
                <a:solidFill>
                  <a:schemeClr val="tx2">
                    <a:lumMod val="20000"/>
                    <a:lumOff val="80000"/>
                  </a:schemeClr>
                </a:solidFill>
                <a:effectLst/>
              </a:rPr>
              <a:t>Background and Motivation </a:t>
            </a:r>
            <a:endParaRPr lang="en-US" sz="1000" dirty="0" smtClean="0">
              <a:solidFill>
                <a:schemeClr val="bg1">
                  <a:lumMod val="95000"/>
                </a:schemeClr>
              </a:solidFill>
              <a:effectLst/>
            </a:endParaRPr>
          </a:p>
          <a:p>
            <a:pPr marL="285750" indent="-285750" algn="l">
              <a:spcBef>
                <a:spcPts val="600"/>
              </a:spcBef>
              <a:spcAft>
                <a:spcPts val="1200"/>
              </a:spcAft>
              <a:buClr>
                <a:schemeClr val="tx2">
                  <a:lumMod val="20000"/>
                  <a:lumOff val="80000"/>
                </a:schemeClr>
              </a:buClr>
              <a:buSzPct val="150000"/>
              <a:buFont typeface="Arial" panose="020B0604020202020204" pitchFamily="34" charset="0"/>
              <a:buChar char="•"/>
            </a:pPr>
            <a:r>
              <a:rPr lang="en-US" sz="2400" dirty="0">
                <a:solidFill>
                  <a:schemeClr val="bg1">
                    <a:lumMod val="95000"/>
                  </a:schemeClr>
                </a:solidFill>
                <a:effectLst/>
              </a:rPr>
              <a:t>c</a:t>
            </a:r>
            <a:r>
              <a:rPr lang="en-US" sz="2400" dirty="0" smtClean="0">
                <a:solidFill>
                  <a:schemeClr val="bg1">
                    <a:lumMod val="95000"/>
                  </a:schemeClr>
                </a:solidFill>
                <a:effectLst/>
              </a:rPr>
              <a:t>ritical importance of exploratory research for major advances in scientific knowledge</a:t>
            </a:r>
          </a:p>
          <a:p>
            <a:pPr marL="285750" indent="-285750" algn="l">
              <a:spcBef>
                <a:spcPts val="600"/>
              </a:spcBef>
              <a:spcAft>
                <a:spcPts val="1200"/>
              </a:spcAft>
              <a:buClr>
                <a:schemeClr val="tx2">
                  <a:lumMod val="20000"/>
                  <a:lumOff val="80000"/>
                </a:schemeClr>
              </a:buClr>
              <a:buSzPct val="150000"/>
              <a:buFont typeface="Arial" panose="020B0604020202020204" pitchFamily="34" charset="0"/>
              <a:buChar char="•"/>
            </a:pPr>
            <a:r>
              <a:rPr lang="en-US" sz="2400" dirty="0">
                <a:solidFill>
                  <a:schemeClr val="bg1">
                    <a:lumMod val="95000"/>
                  </a:schemeClr>
                </a:solidFill>
                <a:effectLst/>
              </a:rPr>
              <a:t>c</a:t>
            </a:r>
            <a:r>
              <a:rPr lang="en-US" sz="2400" dirty="0" smtClean="0">
                <a:solidFill>
                  <a:schemeClr val="bg1">
                    <a:lumMod val="95000"/>
                  </a:schemeClr>
                </a:solidFill>
                <a:effectLst/>
              </a:rPr>
              <a:t>omparative efficiency in exploratory research of the fragile complex of  informal norms and institutionalized practices  associated with ‘open science’ (Op </a:t>
            </a:r>
            <a:r>
              <a:rPr lang="en-US" sz="2400" dirty="0" err="1" smtClean="0">
                <a:solidFill>
                  <a:schemeClr val="bg1">
                    <a:lumMod val="95000"/>
                  </a:schemeClr>
                </a:solidFill>
                <a:effectLst/>
              </a:rPr>
              <a:t>Sci</a:t>
            </a:r>
            <a:r>
              <a:rPr lang="en-US" sz="2400" dirty="0" smtClean="0">
                <a:solidFill>
                  <a:schemeClr val="bg1">
                    <a:lumMod val="95000"/>
                  </a:schemeClr>
                </a:solidFill>
                <a:effectLst/>
              </a:rPr>
              <a:t>)</a:t>
            </a:r>
          </a:p>
          <a:p>
            <a:pPr marL="285750" indent="-285750" algn="l">
              <a:buClr>
                <a:schemeClr val="tx2">
                  <a:lumMod val="20000"/>
                  <a:lumOff val="80000"/>
                </a:schemeClr>
              </a:buClr>
              <a:buSzPct val="150000"/>
              <a:buFont typeface="Arial" panose="020B0604020202020204" pitchFamily="34" charset="0"/>
              <a:buChar char="•"/>
              <a:tabLst>
                <a:tab pos="171450" algn="l"/>
              </a:tabLst>
            </a:pPr>
            <a:r>
              <a:rPr lang="en-US" sz="2400" dirty="0" smtClean="0">
                <a:solidFill>
                  <a:schemeClr val="bg1">
                    <a:lumMod val="95000"/>
                  </a:schemeClr>
                </a:solidFill>
                <a:effectLst/>
              </a:rPr>
              <a:t>self-organized collective creativity has been as important in the responses to modern external threats as in </a:t>
            </a:r>
            <a:r>
              <a:rPr lang="en-US" sz="2400" i="1" dirty="0" smtClean="0">
                <a:solidFill>
                  <a:schemeClr val="bg1">
                    <a:lumMod val="95000"/>
                  </a:schemeClr>
                </a:solidFill>
                <a:effectLst/>
              </a:rPr>
              <a:t>Op </a:t>
            </a:r>
            <a:r>
              <a:rPr lang="en-US" sz="2400" i="1" dirty="0" err="1" smtClean="0">
                <a:solidFill>
                  <a:schemeClr val="bg1">
                    <a:lumMod val="95000"/>
                  </a:schemeClr>
                </a:solidFill>
                <a:effectLst/>
              </a:rPr>
              <a:t>Sci’s</a:t>
            </a:r>
            <a:r>
              <a:rPr lang="en-US" sz="2400" i="1" dirty="0" smtClean="0">
                <a:solidFill>
                  <a:schemeClr val="bg1">
                    <a:lumMod val="95000"/>
                  </a:schemeClr>
                </a:solidFill>
                <a:effectLst/>
              </a:rPr>
              <a:t> </a:t>
            </a:r>
            <a:r>
              <a:rPr lang="en-US" sz="2400" dirty="0" smtClean="0">
                <a:solidFill>
                  <a:schemeClr val="bg1">
                    <a:lumMod val="95000"/>
                  </a:schemeClr>
                </a:solidFill>
                <a:effectLst/>
              </a:rPr>
              <a:t>origins </a:t>
            </a:r>
          </a:p>
          <a:p>
            <a:pPr marL="285750" indent="-285750" algn="l">
              <a:buClr>
                <a:schemeClr val="tx2">
                  <a:lumMod val="20000"/>
                  <a:lumOff val="80000"/>
                </a:schemeClr>
              </a:buClr>
              <a:buSzPct val="150000"/>
              <a:buFont typeface="Arial" panose="020B0604020202020204" pitchFamily="34" charset="0"/>
              <a:buChar char="•"/>
              <a:tabLst>
                <a:tab pos="171450" algn="l"/>
              </a:tabLst>
            </a:pPr>
            <a:r>
              <a:rPr lang="en-US" sz="2400" dirty="0">
                <a:solidFill>
                  <a:schemeClr val="bg1">
                    <a:lumMod val="95000"/>
                  </a:schemeClr>
                </a:solidFill>
                <a:effectLst/>
              </a:rPr>
              <a:t>universalist and collective pursuit of scientific knowledge, self-organized  by the respective  research  communities resonates more with ethos of the early Renaissance’s </a:t>
            </a:r>
            <a:r>
              <a:rPr lang="en-US" sz="2400" i="1" dirty="0">
                <a:solidFill>
                  <a:schemeClr val="bg1">
                    <a:lumMod val="95000"/>
                  </a:schemeClr>
                </a:solidFill>
                <a:effectLst/>
              </a:rPr>
              <a:t>Republic of Letters  </a:t>
            </a:r>
            <a:r>
              <a:rPr lang="en-US" sz="2400" dirty="0">
                <a:solidFill>
                  <a:schemeClr val="bg1">
                    <a:lumMod val="95000"/>
                  </a:schemeClr>
                </a:solidFill>
                <a:effectLst/>
              </a:rPr>
              <a:t>than with metaphorical </a:t>
            </a:r>
            <a:r>
              <a:rPr lang="en-US" sz="2400" dirty="0" smtClean="0">
                <a:solidFill>
                  <a:schemeClr val="bg1">
                    <a:lumMod val="95000"/>
                  </a:schemeClr>
                </a:solidFill>
                <a:effectLst/>
              </a:rPr>
              <a:t>notion </a:t>
            </a:r>
            <a:r>
              <a:rPr lang="en-US" sz="2400" dirty="0">
                <a:solidFill>
                  <a:schemeClr val="bg1">
                    <a:lumMod val="95000"/>
                  </a:schemeClr>
                </a:solidFill>
                <a:effectLst/>
              </a:rPr>
              <a:t>of “the market for ideas” – leading economists’ analysis of the institution to lag that </a:t>
            </a:r>
            <a:r>
              <a:rPr lang="en-US" sz="2400" dirty="0" smtClean="0">
                <a:solidFill>
                  <a:schemeClr val="bg1">
                    <a:lumMod val="95000"/>
                  </a:schemeClr>
                </a:solidFill>
                <a:effectLst/>
              </a:rPr>
              <a:t>by sociologists  </a:t>
            </a:r>
            <a:endParaRPr lang="en-US" sz="2400" dirty="0">
              <a:solidFill>
                <a:schemeClr val="bg1">
                  <a:lumMod val="95000"/>
                </a:schemeClr>
              </a:solidFill>
              <a:effectLst/>
            </a:endParaRPr>
          </a:p>
        </p:txBody>
      </p:sp>
    </p:spTree>
    <p:extLst>
      <p:ext uri="{BB962C8B-B14F-4D97-AF65-F5344CB8AC3E}">
        <p14:creationId xmlns:p14="http://schemas.microsoft.com/office/powerpoint/2010/main" val="283297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9817" y="381000"/>
            <a:ext cx="8961783" cy="6008687"/>
          </a:xfrm>
        </p:spPr>
        <p:txBody>
          <a:bodyPr/>
          <a:lstStyle/>
          <a:p>
            <a:pPr marL="571500" algn="l">
              <a:lnSpc>
                <a:spcPct val="80000"/>
              </a:lnSpc>
              <a:spcAft>
                <a:spcPct val="30000"/>
              </a:spcAft>
            </a:pPr>
            <a:r>
              <a:rPr lang="en-US" sz="3200" b="1" dirty="0">
                <a:solidFill>
                  <a:schemeClr val="bg2"/>
                </a:solidFill>
              </a:rPr>
              <a:t> </a:t>
            </a:r>
            <a:r>
              <a:rPr lang="en-US" sz="3600" b="1" dirty="0" smtClean="0">
                <a:solidFill>
                  <a:schemeClr val="accent2">
                    <a:lumMod val="40000"/>
                    <a:lumOff val="60000"/>
                  </a:schemeClr>
                </a:solidFill>
              </a:rPr>
              <a:t>Noble </a:t>
            </a:r>
            <a:r>
              <a:rPr lang="en-US" sz="3600" b="1" dirty="0">
                <a:solidFill>
                  <a:schemeClr val="accent2">
                    <a:lumMod val="40000"/>
                    <a:lumOff val="60000"/>
                  </a:schemeClr>
                </a:solidFill>
              </a:rPr>
              <a:t>patrons, </a:t>
            </a:r>
            <a:r>
              <a:rPr lang="en-US" sz="3600" b="1" dirty="0" smtClean="0">
                <a:solidFill>
                  <a:schemeClr val="accent2">
                    <a:lumMod val="40000"/>
                    <a:lumOff val="60000"/>
                  </a:schemeClr>
                </a:solidFill>
              </a:rPr>
              <a:t>mathematicians</a:t>
            </a:r>
            <a:br>
              <a:rPr lang="en-US" sz="3600" b="1" dirty="0" smtClean="0">
                <a:solidFill>
                  <a:schemeClr val="accent2">
                    <a:lumMod val="40000"/>
                    <a:lumOff val="60000"/>
                  </a:schemeClr>
                </a:solidFill>
              </a:rPr>
            </a:br>
            <a:r>
              <a:rPr lang="en-US" sz="3600" b="1" dirty="0" smtClean="0">
                <a:solidFill>
                  <a:schemeClr val="accent2">
                    <a:lumMod val="40000"/>
                    <a:lumOff val="60000"/>
                  </a:schemeClr>
                </a:solidFill>
              </a:rPr>
              <a:t> </a:t>
            </a:r>
            <a:r>
              <a:rPr lang="en-US" sz="3600" b="1" dirty="0" smtClean="0">
                <a:solidFill>
                  <a:schemeClr val="accent2">
                    <a:lumMod val="40000"/>
                    <a:lumOff val="60000"/>
                  </a:schemeClr>
                </a:solidFill>
                <a:sym typeface="Wingdings" pitchFamily="2" charset="2"/>
              </a:rPr>
              <a:t>and </a:t>
            </a:r>
            <a:r>
              <a:rPr lang="en-US" sz="3600" b="1" dirty="0">
                <a:solidFill>
                  <a:schemeClr val="accent2">
                    <a:lumMod val="40000"/>
                    <a:lumOff val="60000"/>
                  </a:schemeClr>
                </a:solidFill>
              </a:rPr>
              <a:t>principal-agent </a:t>
            </a:r>
            <a:r>
              <a:rPr lang="en-US" sz="3600" b="1" dirty="0" smtClean="0">
                <a:solidFill>
                  <a:schemeClr val="accent2">
                    <a:lumMod val="40000"/>
                    <a:lumOff val="60000"/>
                  </a:schemeClr>
                </a:solidFill>
              </a:rPr>
              <a:t>issues: </a:t>
            </a:r>
            <a:r>
              <a:rPr lang="en-GB" sz="3600" b="1" dirty="0">
                <a:solidFill>
                  <a:schemeClr val="bg2"/>
                </a:solidFill>
              </a:rPr>
              <a:t/>
            </a:r>
            <a:br>
              <a:rPr lang="en-GB" sz="3600" b="1" dirty="0">
                <a:solidFill>
                  <a:schemeClr val="bg2"/>
                </a:solidFill>
              </a:rPr>
            </a:br>
            <a:r>
              <a:rPr lang="en-GB" sz="1600" b="1" dirty="0">
                <a:solidFill>
                  <a:schemeClr val="bg1"/>
                </a:solidFill>
              </a:rPr>
              <a:t>			</a:t>
            </a:r>
            <a:r>
              <a:rPr lang="en-US" sz="1600" b="1" i="1" dirty="0">
                <a:solidFill>
                  <a:schemeClr val="bg1"/>
                </a:solidFill>
              </a:rPr>
              <a:t/>
            </a:r>
            <a:br>
              <a:rPr lang="en-US" sz="1600" b="1" i="1" dirty="0">
                <a:solidFill>
                  <a:schemeClr val="bg1"/>
                </a:solidFill>
              </a:rPr>
            </a:br>
            <a:r>
              <a:rPr lang="en-US" sz="3200" b="1" i="1" dirty="0">
                <a:solidFill>
                  <a:schemeClr val="bg1"/>
                </a:solidFill>
              </a:rPr>
              <a:t>  </a:t>
            </a:r>
            <a:r>
              <a:rPr lang="en-US" sz="2800" b="1" dirty="0" smtClean="0">
                <a:solidFill>
                  <a:schemeClr val="bg1"/>
                </a:solidFill>
              </a:rPr>
              <a:t>Coping </a:t>
            </a:r>
            <a:r>
              <a:rPr lang="en-US" sz="2800" b="1" dirty="0">
                <a:solidFill>
                  <a:schemeClr val="bg1"/>
                </a:solidFill>
              </a:rPr>
              <a:t>with informational asymmetries in the </a:t>
            </a:r>
            <a:r>
              <a:rPr lang="en-US" sz="2800" b="1" dirty="0" smtClean="0">
                <a:solidFill>
                  <a:schemeClr val="bg1"/>
                </a:solidFill>
              </a:rPr>
              <a:t>patronage </a:t>
            </a:r>
            <a:r>
              <a:rPr lang="en-US" sz="2800" b="1" dirty="0">
                <a:solidFill>
                  <a:schemeClr val="bg1"/>
                </a:solidFill>
              </a:rPr>
              <a:t>system</a:t>
            </a:r>
            <a:br>
              <a:rPr lang="en-US" sz="2800" b="1" dirty="0">
                <a:solidFill>
                  <a:schemeClr val="bg1"/>
                </a:solidFill>
              </a:rPr>
            </a:br>
            <a:r>
              <a:rPr lang="en-US" sz="900" b="1" dirty="0">
                <a:solidFill>
                  <a:schemeClr val="bg1"/>
                </a:solidFill>
              </a:rPr>
              <a:t> </a:t>
            </a:r>
            <a:r>
              <a:rPr lang="en-US" sz="2400" b="1" i="1" dirty="0">
                <a:solidFill>
                  <a:schemeClr val="bg1"/>
                </a:solidFill>
              </a:rPr>
              <a:t>	 </a:t>
            </a:r>
            <a:r>
              <a:rPr lang="en-US" sz="900" b="1" i="1" dirty="0">
                <a:solidFill>
                  <a:schemeClr val="bg1"/>
                </a:solidFill>
              </a:rPr>
              <a:t/>
            </a:r>
            <a:br>
              <a:rPr lang="en-US" sz="900" b="1" i="1" dirty="0">
                <a:solidFill>
                  <a:schemeClr val="bg1"/>
                </a:solidFill>
              </a:rPr>
            </a:br>
            <a:r>
              <a:rPr lang="en-US" sz="900" b="1" i="1" dirty="0" smtClean="0">
                <a:solidFill>
                  <a:schemeClr val="bg1"/>
                </a:solidFill>
              </a:rPr>
              <a:t>        </a:t>
            </a:r>
            <a:r>
              <a:rPr lang="en-US" sz="2400" b="1" dirty="0" smtClean="0">
                <a:solidFill>
                  <a:schemeClr val="accent2">
                    <a:lumMod val="40000"/>
                    <a:lumOff val="60000"/>
                  </a:schemeClr>
                </a:solidFill>
              </a:rPr>
              <a:t>●</a:t>
            </a:r>
            <a:r>
              <a:rPr lang="en-US" sz="2400" b="1" dirty="0" smtClean="0">
                <a:solidFill>
                  <a:schemeClr val="bg1"/>
                </a:solidFill>
              </a:rPr>
              <a:t> Challenges </a:t>
            </a:r>
            <a:r>
              <a:rPr lang="en-US" sz="2400" b="1" dirty="0">
                <a:solidFill>
                  <a:schemeClr val="bg1"/>
                </a:solidFill>
              </a:rPr>
              <a:t>and public contests </a:t>
            </a:r>
            <a:r>
              <a:rPr lang="en-US" sz="2400" b="1" dirty="0" smtClean="0">
                <a:solidFill>
                  <a:schemeClr val="bg1"/>
                </a:solidFill>
              </a:rPr>
              <a:t> from </a:t>
            </a:r>
            <a:r>
              <a:rPr lang="en-US" sz="2400" b="1" dirty="0">
                <a:solidFill>
                  <a:schemeClr val="bg1"/>
                </a:solidFill>
              </a:rPr>
              <a:t>mid-16</a:t>
            </a:r>
            <a:r>
              <a:rPr lang="en-US" sz="2400" b="1" baseline="30000" dirty="0">
                <a:solidFill>
                  <a:schemeClr val="bg1"/>
                </a:solidFill>
              </a:rPr>
              <a:t>th</a:t>
            </a:r>
            <a:r>
              <a:rPr lang="en-US" sz="2400" b="1" dirty="0">
                <a:solidFill>
                  <a:schemeClr val="bg1"/>
                </a:solidFill>
              </a:rPr>
              <a:t> c. </a:t>
            </a:r>
            <a:r>
              <a:rPr lang="en-US" sz="2400" b="1" dirty="0" smtClean="0">
                <a:solidFill>
                  <a:schemeClr val="bg1"/>
                </a:solidFill>
              </a:rPr>
              <a:t> onwards</a:t>
            </a:r>
            <a:r>
              <a:rPr lang="en-US" sz="2400" b="1" dirty="0">
                <a:solidFill>
                  <a:schemeClr val="bg1"/>
                </a:solidFill>
              </a:rPr>
              <a:t>,  </a:t>
            </a:r>
            <a:r>
              <a:rPr lang="en-US" sz="2400" b="1" dirty="0" smtClean="0">
                <a:solidFill>
                  <a:schemeClr val="bg1"/>
                </a:solidFill>
              </a:rPr>
              <a:t>especially </a:t>
            </a:r>
            <a:r>
              <a:rPr lang="en-US" sz="2400" b="1" dirty="0">
                <a:solidFill>
                  <a:schemeClr val="bg1"/>
                </a:solidFill>
              </a:rPr>
              <a:t>among </a:t>
            </a:r>
            <a:r>
              <a:rPr lang="en-US" sz="2400" b="1" dirty="0" smtClean="0">
                <a:solidFill>
                  <a:schemeClr val="bg1"/>
                </a:solidFill>
              </a:rPr>
              <a:t>mathematicians </a:t>
            </a:r>
            <a:br>
              <a:rPr lang="en-US" sz="2400" b="1" dirty="0" smtClean="0">
                <a:solidFill>
                  <a:schemeClr val="bg1"/>
                </a:solidFill>
              </a:rPr>
            </a:br>
            <a:r>
              <a:rPr lang="en-US" sz="3200" b="1" i="1" dirty="0" smtClean="0">
                <a:solidFill>
                  <a:schemeClr val="bg1"/>
                </a:solidFill>
              </a:rPr>
              <a:t> </a:t>
            </a:r>
            <a:r>
              <a:rPr lang="en-US" sz="3200" i="1" dirty="0">
                <a:solidFill>
                  <a:schemeClr val="bg1"/>
                </a:solidFill>
              </a:rPr>
              <a:t>--</a:t>
            </a:r>
            <a:r>
              <a:rPr lang="en-US" sz="1000" i="1" dirty="0">
                <a:solidFill>
                  <a:schemeClr val="bg1"/>
                </a:solidFill>
              </a:rPr>
              <a:t>    </a:t>
            </a:r>
            <a:r>
              <a:rPr lang="en-US" sz="2000" b="1" dirty="0">
                <a:solidFill>
                  <a:schemeClr val="bg1"/>
                </a:solidFill>
              </a:rPr>
              <a:t>reputational competition gives rise to increasingly frequent </a:t>
            </a:r>
            <a:r>
              <a:rPr lang="en-US" sz="2000" b="1" dirty="0" smtClean="0">
                <a:solidFill>
                  <a:schemeClr val="bg1"/>
                </a:solidFill>
              </a:rPr>
              <a:t>priority  disputes towards </a:t>
            </a:r>
            <a:r>
              <a:rPr lang="en-US" sz="2000" b="1" dirty="0">
                <a:solidFill>
                  <a:schemeClr val="bg1"/>
                </a:solidFill>
              </a:rPr>
              <a:t>the end of 16</a:t>
            </a:r>
            <a:r>
              <a:rPr lang="en-US" sz="2000" b="1" baseline="30000" dirty="0">
                <a:solidFill>
                  <a:schemeClr val="bg1"/>
                </a:solidFill>
              </a:rPr>
              <a:t>th</a:t>
            </a:r>
            <a:r>
              <a:rPr lang="en-US" sz="2000" b="1" dirty="0">
                <a:solidFill>
                  <a:schemeClr val="bg1"/>
                </a:solidFill>
              </a:rPr>
              <a:t> century</a:t>
            </a:r>
            <a:r>
              <a:rPr lang="en-US" sz="2400" i="1" dirty="0">
                <a:solidFill>
                  <a:schemeClr val="bg1"/>
                </a:solidFill>
              </a:rPr>
              <a:t> </a:t>
            </a:r>
            <a:r>
              <a:rPr lang="en-US" sz="2400" dirty="0">
                <a:solidFill>
                  <a:schemeClr val="bg1"/>
                </a:solidFill>
              </a:rPr>
              <a:t> </a:t>
            </a:r>
            <a:br>
              <a:rPr lang="en-US" sz="2400" dirty="0">
                <a:solidFill>
                  <a:schemeClr val="bg1"/>
                </a:solidFill>
              </a:rPr>
            </a:br>
            <a:r>
              <a:rPr lang="en-US" sz="2400" b="1" dirty="0">
                <a:solidFill>
                  <a:schemeClr val="bg1"/>
                </a:solidFill>
              </a:rPr>
              <a:t/>
            </a:r>
            <a:br>
              <a:rPr lang="en-US" sz="2400" b="1" dirty="0">
                <a:solidFill>
                  <a:schemeClr val="bg1"/>
                </a:solidFill>
              </a:rPr>
            </a:br>
            <a:r>
              <a:rPr lang="en-US" sz="2400" dirty="0">
                <a:solidFill>
                  <a:schemeClr val="accent3">
                    <a:lumMod val="85000"/>
                  </a:schemeClr>
                </a:solidFill>
              </a:rPr>
              <a:t/>
            </a:r>
            <a:br>
              <a:rPr lang="en-US" sz="2400" dirty="0">
                <a:solidFill>
                  <a:schemeClr val="accent3">
                    <a:lumMod val="85000"/>
                  </a:schemeClr>
                </a:solidFill>
              </a:rPr>
            </a:br>
            <a:r>
              <a:rPr lang="en-US" sz="2400" dirty="0" smtClean="0">
                <a:solidFill>
                  <a:schemeClr val="accent3">
                    <a:lumMod val="85000"/>
                  </a:schemeClr>
                </a:solidFill>
              </a:rPr>
              <a:t>   </a:t>
            </a:r>
            <a:r>
              <a:rPr lang="en-US" sz="2800" b="1" dirty="0" smtClean="0">
                <a:solidFill>
                  <a:schemeClr val="accent2">
                    <a:lumMod val="40000"/>
                    <a:lumOff val="60000"/>
                  </a:schemeClr>
                </a:solidFill>
              </a:rPr>
              <a:t>●</a:t>
            </a:r>
            <a:r>
              <a:rPr lang="en-US" sz="2400" b="1" dirty="0" smtClean="0">
                <a:solidFill>
                  <a:schemeClr val="accent2">
                    <a:lumMod val="40000"/>
                    <a:lumOff val="60000"/>
                  </a:schemeClr>
                </a:solidFill>
              </a:rPr>
              <a:t> </a:t>
            </a:r>
            <a:r>
              <a:rPr lang="en-US" sz="2400" b="1" dirty="0" smtClean="0">
                <a:solidFill>
                  <a:schemeClr val="bg1"/>
                </a:solidFill>
              </a:rPr>
              <a:t>A exceptional opportunity </a:t>
            </a:r>
            <a:r>
              <a:rPr lang="en-US" sz="2400" b="1" dirty="0">
                <a:solidFill>
                  <a:schemeClr val="bg1"/>
                </a:solidFill>
              </a:rPr>
              <a:t>for ‘direct confirmation’-- the telescope and </a:t>
            </a:r>
            <a:r>
              <a:rPr lang="en-US" sz="2400" b="1" dirty="0" smtClean="0">
                <a:solidFill>
                  <a:schemeClr val="bg1"/>
                </a:solidFill>
              </a:rPr>
              <a:t>Galileo: in </a:t>
            </a:r>
            <a:r>
              <a:rPr lang="en-US" sz="2400" b="1" dirty="0">
                <a:solidFill>
                  <a:schemeClr val="bg1"/>
                </a:solidFill>
              </a:rPr>
              <a:t>the quest for fame and patronage, ‘autoptic proferrence’ </a:t>
            </a:r>
            <a:r>
              <a:rPr lang="en-US" sz="2400" b="1" dirty="0" smtClean="0">
                <a:solidFill>
                  <a:schemeClr val="bg1"/>
                </a:solidFill>
              </a:rPr>
              <a:t> was more effective than independent </a:t>
            </a:r>
            <a:r>
              <a:rPr lang="en-US" sz="2400" b="1" dirty="0">
                <a:solidFill>
                  <a:schemeClr val="bg1"/>
                </a:solidFill>
              </a:rPr>
              <a:t>scientific </a:t>
            </a:r>
            <a:r>
              <a:rPr lang="en-US" sz="2400" b="1" dirty="0" smtClean="0">
                <a:solidFill>
                  <a:schemeClr val="bg1"/>
                </a:solidFill>
              </a:rPr>
              <a:t>corroboration  </a:t>
            </a:r>
            <a:r>
              <a:rPr lang="en-US" sz="1100" b="1" dirty="0" smtClean="0">
                <a:solidFill>
                  <a:schemeClr val="bg1"/>
                </a:solidFill>
              </a:rPr>
              <a:t/>
            </a:r>
            <a:br>
              <a:rPr lang="en-US" sz="1100" b="1" dirty="0" smtClean="0">
                <a:solidFill>
                  <a:schemeClr val="bg1"/>
                </a:solidFill>
              </a:rPr>
            </a:br>
            <a:r>
              <a:rPr lang="en-US" sz="1050" b="1" dirty="0">
                <a:solidFill>
                  <a:schemeClr val="bg1"/>
                </a:solidFill>
              </a:rPr>
              <a:t/>
            </a:r>
            <a:br>
              <a:rPr lang="en-US" sz="1050" b="1" dirty="0">
                <a:solidFill>
                  <a:schemeClr val="bg1"/>
                </a:solidFill>
              </a:rPr>
            </a:br>
            <a:r>
              <a:rPr lang="en-US" sz="2000" b="1" dirty="0" smtClean="0">
                <a:solidFill>
                  <a:schemeClr val="bg1"/>
                </a:solidFill>
                <a:latin typeface="Calibri" pitchFamily="34" charset="0"/>
                <a:cs typeface="Calibri" pitchFamily="34" charset="0"/>
              </a:rPr>
              <a:t>  	</a:t>
            </a:r>
            <a:r>
              <a:rPr lang="en-US" sz="2100" b="1" i="1" dirty="0">
                <a:solidFill>
                  <a:schemeClr val="bg1"/>
                </a:solidFill>
                <a:latin typeface="Calibri" pitchFamily="34" charset="0"/>
                <a:cs typeface="Calibri" pitchFamily="34" charset="0"/>
              </a:rPr>
              <a:t>	</a:t>
            </a:r>
            <a:r>
              <a:rPr lang="en-US" sz="2000" b="1" i="1" dirty="0">
                <a:solidFill>
                  <a:schemeClr val="bg1"/>
                </a:solidFill>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9817" y="304800"/>
            <a:ext cx="8961783" cy="6084887"/>
          </a:xfrm>
        </p:spPr>
        <p:txBody>
          <a:bodyPr/>
          <a:lstStyle/>
          <a:p>
            <a:pPr marL="285750" indent="-57150" algn="l">
              <a:lnSpc>
                <a:spcPct val="80000"/>
              </a:lnSpc>
              <a:spcAft>
                <a:spcPct val="30000"/>
              </a:spcAft>
            </a:pPr>
            <a:r>
              <a:rPr lang="en-US" sz="2400" b="1" dirty="0">
                <a:solidFill>
                  <a:schemeClr val="accent2">
                    <a:lumMod val="20000"/>
                    <a:lumOff val="80000"/>
                  </a:schemeClr>
                </a:solidFill>
              </a:rPr>
              <a:t>Noble patrons, </a:t>
            </a:r>
            <a:r>
              <a:rPr lang="en-US" sz="2400" b="1" dirty="0" smtClean="0">
                <a:solidFill>
                  <a:schemeClr val="accent2">
                    <a:lumMod val="20000"/>
                    <a:lumOff val="80000"/>
                  </a:schemeClr>
                </a:solidFill>
              </a:rPr>
              <a:t>mathematicians asymmetric information 			</a:t>
            </a:r>
            <a:r>
              <a:rPr lang="en-US" sz="2400" b="1" dirty="0" smtClean="0">
                <a:solidFill>
                  <a:schemeClr val="accent2">
                    <a:lumMod val="20000"/>
                    <a:lumOff val="80000"/>
                  </a:schemeClr>
                </a:solidFill>
                <a:sym typeface="Wingdings" pitchFamily="2" charset="2"/>
              </a:rPr>
              <a:t>and </a:t>
            </a:r>
            <a:r>
              <a:rPr lang="en-US" sz="2400" b="1" dirty="0">
                <a:solidFill>
                  <a:schemeClr val="accent2">
                    <a:lumMod val="20000"/>
                    <a:lumOff val="80000"/>
                  </a:schemeClr>
                </a:solidFill>
              </a:rPr>
              <a:t>principal-agent </a:t>
            </a:r>
            <a:r>
              <a:rPr lang="en-US" sz="2400" b="1" dirty="0" smtClean="0">
                <a:solidFill>
                  <a:schemeClr val="accent2">
                    <a:lumMod val="20000"/>
                    <a:lumOff val="80000"/>
                  </a:schemeClr>
                </a:solidFill>
              </a:rPr>
              <a:t>issues                   </a:t>
            </a:r>
            <a:r>
              <a:rPr lang="en-US" sz="2400" b="1" i="1" dirty="0" smtClean="0">
                <a:solidFill>
                  <a:schemeClr val="accent2">
                    <a:lumMod val="20000"/>
                    <a:lumOff val="80000"/>
                  </a:schemeClr>
                </a:solidFill>
              </a:rPr>
              <a:t>- 2</a:t>
            </a:r>
            <a:r>
              <a:rPr lang="en-US" sz="1800" b="1" dirty="0" smtClean="0">
                <a:solidFill>
                  <a:schemeClr val="bg1"/>
                </a:solidFill>
              </a:rPr>
              <a:t/>
            </a:r>
            <a:br>
              <a:rPr lang="en-US" sz="1800" b="1" dirty="0" smtClean="0">
                <a:solidFill>
                  <a:schemeClr val="bg1"/>
                </a:solidFill>
              </a:rPr>
            </a:br>
            <a:r>
              <a:rPr lang="en-US" sz="1800" b="1" dirty="0">
                <a:solidFill>
                  <a:schemeClr val="bg1"/>
                </a:solidFill>
              </a:rPr>
              <a:t/>
            </a:r>
            <a:br>
              <a:rPr lang="en-US" sz="1800" b="1" dirty="0">
                <a:solidFill>
                  <a:schemeClr val="bg1"/>
                </a:solidFill>
              </a:rPr>
            </a:br>
            <a:r>
              <a:rPr lang="en-US" sz="1800" b="1" dirty="0" smtClean="0">
                <a:solidFill>
                  <a:schemeClr val="bg1"/>
                </a:solidFill>
              </a:rPr>
              <a:t>		         </a:t>
            </a:r>
            <a:r>
              <a:rPr lang="en-US" sz="2400" b="1" dirty="0" smtClean="0">
                <a:solidFill>
                  <a:schemeClr val="bg1"/>
                </a:solidFill>
              </a:rPr>
              <a:t>The </a:t>
            </a:r>
            <a:r>
              <a:rPr lang="en-US" sz="2400" b="1" dirty="0">
                <a:solidFill>
                  <a:schemeClr val="bg1"/>
                </a:solidFill>
              </a:rPr>
              <a:t>telescope and </a:t>
            </a:r>
            <a:r>
              <a:rPr lang="en-US" sz="2400" b="1" dirty="0" smtClean="0">
                <a:solidFill>
                  <a:schemeClr val="bg1"/>
                </a:solidFill>
              </a:rPr>
              <a:t>Galileo</a:t>
            </a:r>
            <a:br>
              <a:rPr lang="en-US" sz="2400" b="1" dirty="0" smtClean="0">
                <a:solidFill>
                  <a:schemeClr val="bg1"/>
                </a:solidFill>
              </a:rPr>
            </a:br>
            <a:r>
              <a:rPr lang="en-US" sz="900" b="1" dirty="0">
                <a:solidFill>
                  <a:schemeClr val="bg1"/>
                </a:solidFill>
              </a:rPr>
              <a:t/>
            </a:r>
            <a:br>
              <a:rPr lang="en-US" sz="900" b="1" dirty="0">
                <a:solidFill>
                  <a:schemeClr val="bg1"/>
                </a:solidFill>
              </a:rPr>
            </a:br>
            <a:r>
              <a:rPr lang="en-US" sz="2000" b="1" dirty="0" smtClean="0">
                <a:solidFill>
                  <a:schemeClr val="bg1"/>
                </a:solidFill>
                <a:latin typeface="Calibri" pitchFamily="34" charset="0"/>
                <a:cs typeface="Calibri" pitchFamily="34" charset="0"/>
              </a:rPr>
              <a:t>	</a:t>
            </a:r>
            <a:r>
              <a:rPr lang="en-US" sz="2400" i="1" dirty="0" smtClean="0">
                <a:solidFill>
                  <a:schemeClr val="accent2">
                    <a:lumMod val="40000"/>
                    <a:lumOff val="60000"/>
                  </a:schemeClr>
                </a:solidFill>
                <a:latin typeface="Calibri" pitchFamily="34" charset="0"/>
                <a:cs typeface="Calibri" pitchFamily="34" charset="0"/>
              </a:rPr>
              <a:t>--  </a:t>
            </a:r>
            <a:r>
              <a:rPr lang="en-US" sz="2400" dirty="0">
                <a:solidFill>
                  <a:schemeClr val="accent2">
                    <a:lumMod val="40000"/>
                    <a:lumOff val="60000"/>
                  </a:schemeClr>
                </a:solidFill>
                <a:latin typeface="Calibri" pitchFamily="34" charset="0"/>
                <a:cs typeface="Calibri" pitchFamily="34" charset="0"/>
              </a:rPr>
              <a:t>c.July, 1609 </a:t>
            </a:r>
            <a:r>
              <a:rPr lang="en-US" sz="2400" dirty="0">
                <a:solidFill>
                  <a:schemeClr val="bg1"/>
                </a:solidFill>
                <a:latin typeface="Calibri" pitchFamily="34" charset="0"/>
                <a:cs typeface="Calibri" pitchFamily="34" charset="0"/>
              </a:rPr>
              <a:t>Gallileo learns of (1608) Dutch </a:t>
            </a:r>
            <a:r>
              <a:rPr lang="en-US" sz="2400" dirty="0" smtClean="0">
                <a:solidFill>
                  <a:schemeClr val="bg1"/>
                </a:solidFill>
                <a:latin typeface="Calibri" pitchFamily="34" charset="0"/>
                <a:cs typeface="Calibri" pitchFamily="34" charset="0"/>
              </a:rPr>
              <a:t>low-power telescope</a:t>
            </a:r>
            <a:r>
              <a:rPr lang="en-US" sz="2400" i="1" dirty="0" smtClean="0">
                <a:solidFill>
                  <a:schemeClr val="bg1"/>
                </a:solidFill>
                <a:latin typeface="Calibri" pitchFamily="34" charset="0"/>
                <a:cs typeface="Calibri" pitchFamily="34" charset="0"/>
              </a:rPr>
              <a:t/>
            </a:r>
            <a:br>
              <a:rPr lang="en-US" sz="2400" i="1" dirty="0" smtClean="0">
                <a:solidFill>
                  <a:schemeClr val="bg1"/>
                </a:solidFill>
                <a:latin typeface="Calibri" pitchFamily="34" charset="0"/>
                <a:cs typeface="Calibri" pitchFamily="34" charset="0"/>
              </a:rPr>
            </a:br>
            <a:r>
              <a:rPr lang="en-US" sz="2400" i="1" dirty="0" smtClean="0">
                <a:solidFill>
                  <a:schemeClr val="bg1"/>
                </a:solidFill>
                <a:latin typeface="Calibri" pitchFamily="34" charset="0"/>
                <a:cs typeface="Calibri" pitchFamily="34" charset="0"/>
              </a:rPr>
              <a:t> 	</a:t>
            </a:r>
            <a:r>
              <a:rPr lang="en-US" sz="2400" i="1" dirty="0" smtClean="0">
                <a:solidFill>
                  <a:schemeClr val="accent2">
                    <a:lumMod val="40000"/>
                    <a:lumOff val="60000"/>
                  </a:schemeClr>
                </a:solidFill>
                <a:latin typeface="Calibri" pitchFamily="34" charset="0"/>
                <a:cs typeface="Calibri" pitchFamily="34" charset="0"/>
              </a:rPr>
              <a:t> </a:t>
            </a:r>
            <a:r>
              <a:rPr lang="en-US" sz="2400" i="1" dirty="0">
                <a:solidFill>
                  <a:schemeClr val="accent2">
                    <a:lumMod val="40000"/>
                    <a:lumOff val="60000"/>
                  </a:schemeClr>
                </a:solidFill>
                <a:latin typeface="Calibri" pitchFamily="34" charset="0"/>
                <a:cs typeface="Calibri" pitchFamily="34" charset="0"/>
              </a:rPr>
              <a:t>--  </a:t>
            </a:r>
            <a:r>
              <a:rPr lang="en-US" sz="2400" dirty="0">
                <a:solidFill>
                  <a:schemeClr val="accent2">
                    <a:lumMod val="40000"/>
                    <a:lumOff val="60000"/>
                  </a:schemeClr>
                </a:solidFill>
                <a:latin typeface="Calibri" pitchFamily="34" charset="0"/>
                <a:cs typeface="Calibri" pitchFamily="34" charset="0"/>
              </a:rPr>
              <a:t>late August, 1609 </a:t>
            </a:r>
            <a:r>
              <a:rPr lang="en-US" sz="2400" dirty="0">
                <a:solidFill>
                  <a:schemeClr val="bg1"/>
                </a:solidFill>
                <a:latin typeface="Calibri" pitchFamily="34" charset="0"/>
                <a:cs typeface="Calibri" pitchFamily="34" charset="0"/>
              </a:rPr>
              <a:t>presents 12 x ’scope to Venetian Senate</a:t>
            </a:r>
            <a:r>
              <a:rPr lang="en-US" sz="2400" b="1" dirty="0">
                <a:solidFill>
                  <a:srgbClr val="66FFFF"/>
                </a:solidFill>
                <a:latin typeface="Calibri" pitchFamily="34" charset="0"/>
                <a:cs typeface="Calibri" pitchFamily="34" charset="0"/>
                <a:sym typeface="Wingdings" pitchFamily="2" charset="2"/>
              </a:rPr>
              <a:t></a:t>
            </a:r>
            <a:r>
              <a:rPr lang="en-US" sz="2400" dirty="0">
                <a:solidFill>
                  <a:schemeClr val="bg1"/>
                </a:solidFill>
                <a:latin typeface="Calibri" pitchFamily="34" charset="0"/>
                <a:cs typeface="Calibri" pitchFamily="34" charset="0"/>
              </a:rPr>
              <a:t> big salary at Padua</a:t>
            </a:r>
            <a:r>
              <a:rPr lang="en-US" sz="2400" i="1" dirty="0">
                <a:solidFill>
                  <a:schemeClr val="bg1"/>
                </a:solidFill>
                <a:latin typeface="Calibri" pitchFamily="34" charset="0"/>
                <a:cs typeface="Calibri" pitchFamily="34" charset="0"/>
              </a:rPr>
              <a:t> </a:t>
            </a:r>
            <a:br>
              <a:rPr lang="en-US" sz="2400" i="1" dirty="0">
                <a:solidFill>
                  <a:schemeClr val="bg1"/>
                </a:solidFill>
                <a:latin typeface="Calibri" pitchFamily="34" charset="0"/>
                <a:cs typeface="Calibri" pitchFamily="34" charset="0"/>
              </a:rPr>
            </a:br>
            <a:r>
              <a:rPr lang="en-US" sz="2400" i="1" dirty="0" smtClean="0">
                <a:solidFill>
                  <a:schemeClr val="bg1"/>
                </a:solidFill>
                <a:latin typeface="Calibri" pitchFamily="34" charset="0"/>
                <a:cs typeface="Calibri" pitchFamily="34" charset="0"/>
              </a:rPr>
              <a:t> 	</a:t>
            </a:r>
            <a:r>
              <a:rPr lang="en-US" sz="2400" i="1" dirty="0" smtClean="0">
                <a:solidFill>
                  <a:schemeClr val="accent2">
                    <a:lumMod val="40000"/>
                    <a:lumOff val="60000"/>
                  </a:schemeClr>
                </a:solidFill>
                <a:latin typeface="Calibri" pitchFamily="34" charset="0"/>
                <a:cs typeface="Calibri" pitchFamily="34" charset="0"/>
              </a:rPr>
              <a:t>--   </a:t>
            </a:r>
            <a:r>
              <a:rPr lang="en-US" sz="2400" dirty="0">
                <a:solidFill>
                  <a:schemeClr val="accent2">
                    <a:lumMod val="40000"/>
                    <a:lumOff val="60000"/>
                  </a:schemeClr>
                </a:solidFill>
                <a:latin typeface="Calibri" pitchFamily="34" charset="0"/>
                <a:cs typeface="Calibri" pitchFamily="34" charset="0"/>
              </a:rPr>
              <a:t>March 1610 </a:t>
            </a:r>
            <a:r>
              <a:rPr lang="en-US" sz="2400" dirty="0">
                <a:solidFill>
                  <a:schemeClr val="bg1"/>
                </a:solidFill>
                <a:latin typeface="Calibri" pitchFamily="34" charset="0"/>
                <a:cs typeface="Calibri" pitchFamily="34" charset="0"/>
              </a:rPr>
              <a:t>: having built c. 20x ‘scope to observe the moon and planets, he </a:t>
            </a:r>
            <a:r>
              <a:rPr lang="en-US" sz="2400" dirty="0" smtClean="0">
                <a:solidFill>
                  <a:schemeClr val="bg1"/>
                </a:solidFill>
                <a:latin typeface="Calibri" pitchFamily="34" charset="0"/>
                <a:cs typeface="Calibri" pitchFamily="34" charset="0"/>
              </a:rPr>
              <a:t> publishes </a:t>
            </a:r>
            <a:r>
              <a:rPr lang="en-US" sz="2400" i="1" dirty="0">
                <a:solidFill>
                  <a:schemeClr val="bg1"/>
                </a:solidFill>
                <a:latin typeface="Calibri" pitchFamily="34" charset="0"/>
                <a:cs typeface="Calibri" pitchFamily="34" charset="0"/>
              </a:rPr>
              <a:t>Siderius nuncius</a:t>
            </a:r>
            <a:r>
              <a:rPr lang="en-US" sz="2400" dirty="0">
                <a:solidFill>
                  <a:schemeClr val="bg1"/>
                </a:solidFill>
                <a:latin typeface="Calibri" pitchFamily="34" charset="0"/>
                <a:cs typeface="Calibri" pitchFamily="34" charset="0"/>
              </a:rPr>
              <a:t>, presenting his discovery of the moons of Jupiter </a:t>
            </a:r>
            <a:r>
              <a:rPr lang="en-US" sz="2400" dirty="0" smtClean="0">
                <a:solidFill>
                  <a:schemeClr val="bg1"/>
                </a:solidFill>
                <a:latin typeface="Calibri" pitchFamily="34" charset="0"/>
                <a:cs typeface="Calibri" pitchFamily="34" charset="0"/>
              </a:rPr>
              <a:t>as  </a:t>
            </a:r>
            <a:r>
              <a:rPr lang="en-US" sz="2400" dirty="0">
                <a:solidFill>
                  <a:schemeClr val="bg1"/>
                </a:solidFill>
                <a:latin typeface="Calibri" pitchFamily="34" charset="0"/>
                <a:cs typeface="Calibri" pitchFamily="34" charset="0"/>
              </a:rPr>
              <a:t>the  “Medicean Stars”</a:t>
            </a:r>
            <a:r>
              <a:rPr lang="en-US" sz="2400" i="1" dirty="0">
                <a:solidFill>
                  <a:schemeClr val="bg1"/>
                </a:solidFill>
                <a:latin typeface="Calibri" pitchFamily="34" charset="0"/>
                <a:cs typeface="Calibri" pitchFamily="34" charset="0"/>
              </a:rPr>
              <a:t>  </a:t>
            </a:r>
            <a:br>
              <a:rPr lang="en-US" sz="2400" i="1" dirty="0">
                <a:solidFill>
                  <a:schemeClr val="bg1"/>
                </a:solidFill>
                <a:latin typeface="Calibri" pitchFamily="34" charset="0"/>
                <a:cs typeface="Calibri" pitchFamily="34" charset="0"/>
              </a:rPr>
            </a:br>
            <a:r>
              <a:rPr lang="en-US" sz="2400" i="1" dirty="0" smtClean="0">
                <a:solidFill>
                  <a:schemeClr val="bg1"/>
                </a:solidFill>
                <a:latin typeface="Calibri" pitchFamily="34" charset="0"/>
                <a:cs typeface="Calibri" pitchFamily="34" charset="0"/>
              </a:rPr>
              <a:t>    	</a:t>
            </a:r>
            <a:r>
              <a:rPr lang="en-US" sz="2400" i="1" dirty="0" smtClean="0">
                <a:solidFill>
                  <a:schemeClr val="accent2">
                    <a:lumMod val="40000"/>
                    <a:lumOff val="60000"/>
                  </a:schemeClr>
                </a:solidFill>
                <a:latin typeface="Calibri" pitchFamily="34" charset="0"/>
                <a:cs typeface="Calibri" pitchFamily="34" charset="0"/>
              </a:rPr>
              <a:t>-- </a:t>
            </a:r>
            <a:r>
              <a:rPr lang="en-US" sz="2400" dirty="0">
                <a:solidFill>
                  <a:schemeClr val="accent2">
                    <a:lumMod val="40000"/>
                    <a:lumOff val="60000"/>
                  </a:schemeClr>
                </a:solidFill>
                <a:latin typeface="Calibri" pitchFamily="34" charset="0"/>
                <a:cs typeface="Calibri" pitchFamily="34" charset="0"/>
              </a:rPr>
              <a:t>April, 1610</a:t>
            </a:r>
            <a:r>
              <a:rPr lang="en-US" sz="2400" dirty="0">
                <a:solidFill>
                  <a:schemeClr val="bg1"/>
                </a:solidFill>
                <a:latin typeface="Calibri" pitchFamily="34" charset="0"/>
                <a:cs typeface="Calibri" pitchFamily="34" charset="0"/>
              </a:rPr>
              <a:t>, goes to Florence to make sure that </a:t>
            </a:r>
            <a:r>
              <a:rPr lang="en-US" sz="2400" dirty="0" smtClean="0">
                <a:solidFill>
                  <a:schemeClr val="bg1"/>
                </a:solidFill>
                <a:latin typeface="Calibri" pitchFamily="34" charset="0"/>
                <a:cs typeface="Calibri" pitchFamily="34" charset="0"/>
              </a:rPr>
              <a:t>Cosimo II will view </a:t>
            </a:r>
            <a:r>
              <a:rPr lang="en-US" sz="2400" dirty="0">
                <a:solidFill>
                  <a:schemeClr val="bg1"/>
                </a:solidFill>
                <a:latin typeface="Calibri" pitchFamily="34" charset="0"/>
                <a:cs typeface="Calibri" pitchFamily="34" charset="0"/>
              </a:rPr>
              <a:t>his “Stars”</a:t>
            </a:r>
            <a:r>
              <a:rPr lang="en-US" sz="2400" i="1" dirty="0">
                <a:solidFill>
                  <a:schemeClr val="bg1"/>
                </a:solidFill>
                <a:latin typeface="Calibri" pitchFamily="34" charset="0"/>
                <a:cs typeface="Calibri" pitchFamily="34" charset="0"/>
              </a:rPr>
              <a:t> </a:t>
            </a:r>
            <a:r>
              <a:rPr lang="en-US" sz="2400" b="1" i="1" dirty="0" smtClean="0">
                <a:solidFill>
                  <a:srgbClr val="66FFFF"/>
                </a:solidFill>
                <a:latin typeface="Calibri" pitchFamily="34" charset="0"/>
                <a:cs typeface="Calibri" pitchFamily="34" charset="0"/>
                <a:sym typeface="Wingdings" pitchFamily="2" charset="2"/>
              </a:rPr>
              <a:t></a:t>
            </a:r>
            <a:r>
              <a:rPr lang="en-US" sz="2400" i="1" dirty="0">
                <a:solidFill>
                  <a:schemeClr val="bg1"/>
                </a:solidFill>
                <a:latin typeface="Calibri" pitchFamily="34" charset="0"/>
                <a:cs typeface="Calibri" pitchFamily="34" charset="0"/>
              </a:rPr>
              <a:t/>
            </a:r>
            <a:br>
              <a:rPr lang="en-US" sz="2400" i="1" dirty="0">
                <a:solidFill>
                  <a:schemeClr val="bg1"/>
                </a:solidFill>
                <a:latin typeface="Calibri" pitchFamily="34" charset="0"/>
                <a:cs typeface="Calibri" pitchFamily="34" charset="0"/>
              </a:rPr>
            </a:br>
            <a:r>
              <a:rPr lang="en-US" sz="2400" i="1" dirty="0">
                <a:solidFill>
                  <a:schemeClr val="bg1"/>
                </a:solidFill>
                <a:latin typeface="Calibri" pitchFamily="34" charset="0"/>
                <a:cs typeface="Calibri" pitchFamily="34" charset="0"/>
              </a:rPr>
              <a:t> </a:t>
            </a:r>
            <a:r>
              <a:rPr lang="en-US" sz="2400" i="1" dirty="0" smtClean="0">
                <a:solidFill>
                  <a:schemeClr val="bg1"/>
                </a:solidFill>
                <a:latin typeface="Calibri" pitchFamily="34" charset="0"/>
                <a:cs typeface="Calibri" pitchFamily="34" charset="0"/>
              </a:rPr>
              <a:t>  	 </a:t>
            </a:r>
            <a:r>
              <a:rPr lang="en-US" sz="2400" i="1" dirty="0" smtClean="0">
                <a:solidFill>
                  <a:schemeClr val="accent2">
                    <a:lumMod val="40000"/>
                    <a:lumOff val="60000"/>
                  </a:schemeClr>
                </a:solidFill>
                <a:latin typeface="Calibri" pitchFamily="34" charset="0"/>
                <a:cs typeface="Calibri" pitchFamily="34" charset="0"/>
              </a:rPr>
              <a:t>-- </a:t>
            </a:r>
            <a:r>
              <a:rPr lang="en-US" sz="2400" dirty="0">
                <a:solidFill>
                  <a:schemeClr val="accent2">
                    <a:lumMod val="40000"/>
                    <a:lumOff val="60000"/>
                  </a:schemeClr>
                </a:solidFill>
                <a:latin typeface="Calibri" pitchFamily="34" charset="0"/>
                <a:cs typeface="Calibri" pitchFamily="34" charset="0"/>
              </a:rPr>
              <a:t>June 1610</a:t>
            </a:r>
            <a:r>
              <a:rPr lang="en-US" sz="2400" dirty="0">
                <a:solidFill>
                  <a:schemeClr val="bg1"/>
                </a:solidFill>
                <a:latin typeface="Calibri" pitchFamily="34" charset="0"/>
                <a:cs typeface="Calibri" pitchFamily="34" charset="0"/>
              </a:rPr>
              <a:t>: </a:t>
            </a:r>
            <a:r>
              <a:rPr lang="en-US" sz="2400" dirty="0" smtClean="0">
                <a:solidFill>
                  <a:schemeClr val="bg1"/>
                </a:solidFill>
                <a:latin typeface="Calibri" pitchFamily="34" charset="0"/>
                <a:cs typeface="Calibri" pitchFamily="34" charset="0"/>
              </a:rPr>
              <a:t>made Chief </a:t>
            </a:r>
            <a:r>
              <a:rPr lang="en-US" sz="2400" dirty="0">
                <a:solidFill>
                  <a:schemeClr val="bg1"/>
                </a:solidFill>
                <a:latin typeface="Calibri" pitchFamily="34" charset="0"/>
                <a:cs typeface="Calibri" pitchFamily="34" charset="0"/>
              </a:rPr>
              <a:t>Mathematician at Pisa, and Philosopher to the Grand Duke, </a:t>
            </a:r>
            <a:r>
              <a:rPr lang="en-US" sz="2400" dirty="0" smtClean="0">
                <a:solidFill>
                  <a:schemeClr val="bg1"/>
                </a:solidFill>
                <a:latin typeface="Calibri" pitchFamily="34" charset="0"/>
                <a:cs typeface="Calibri" pitchFamily="34" charset="0"/>
              </a:rPr>
              <a:t>he  begins </a:t>
            </a:r>
            <a:r>
              <a:rPr lang="en-US" sz="2400" dirty="0">
                <a:solidFill>
                  <a:schemeClr val="bg1"/>
                </a:solidFill>
                <a:latin typeface="Calibri" pitchFamily="34" charset="0"/>
                <a:cs typeface="Calibri" pitchFamily="34" charset="0"/>
              </a:rPr>
              <a:t>building ornate telescopes for the Duke to send to princes and </a:t>
            </a:r>
            <a:r>
              <a:rPr lang="en-US" sz="2400" dirty="0" smtClean="0">
                <a:solidFill>
                  <a:schemeClr val="bg1"/>
                </a:solidFill>
                <a:latin typeface="Calibri" pitchFamily="34" charset="0"/>
                <a:cs typeface="Calibri" pitchFamily="34" charset="0"/>
              </a:rPr>
              <a:t>cardinal</a:t>
            </a:r>
            <a:br>
              <a:rPr lang="en-US" sz="2400" dirty="0" smtClean="0">
                <a:solidFill>
                  <a:schemeClr val="bg1"/>
                </a:solidFill>
                <a:latin typeface="Calibri" pitchFamily="34" charset="0"/>
                <a:cs typeface="Calibri" pitchFamily="34" charset="0"/>
              </a:rPr>
            </a:br>
            <a:r>
              <a:rPr lang="en-US" sz="2400" dirty="0" smtClean="0">
                <a:solidFill>
                  <a:schemeClr val="bg1"/>
                </a:solidFill>
                <a:latin typeface="Calibri" pitchFamily="34" charset="0"/>
                <a:cs typeface="Calibri" pitchFamily="34" charset="0"/>
              </a:rPr>
              <a:t>   </a:t>
            </a:r>
            <a:r>
              <a:rPr lang="en-US" sz="2400" i="1" dirty="0" smtClean="0">
                <a:solidFill>
                  <a:schemeClr val="bg1"/>
                </a:solidFill>
                <a:latin typeface="Calibri" pitchFamily="34" charset="0"/>
                <a:cs typeface="Calibri" pitchFamily="34" charset="0"/>
              </a:rPr>
              <a:t> 	</a:t>
            </a:r>
            <a:r>
              <a:rPr lang="en-US" sz="2400" i="1" dirty="0" smtClean="0">
                <a:solidFill>
                  <a:schemeClr val="accent2">
                    <a:lumMod val="40000"/>
                    <a:lumOff val="60000"/>
                  </a:schemeClr>
                </a:solidFill>
                <a:latin typeface="Calibri" pitchFamily="34" charset="0"/>
                <a:cs typeface="Calibri" pitchFamily="34" charset="0"/>
              </a:rPr>
              <a:t>-- </a:t>
            </a:r>
            <a:r>
              <a:rPr lang="en-US" sz="2400" dirty="0">
                <a:solidFill>
                  <a:schemeClr val="accent2">
                    <a:lumMod val="40000"/>
                    <a:lumOff val="60000"/>
                  </a:schemeClr>
                </a:solidFill>
                <a:latin typeface="Calibri" pitchFamily="34" charset="0"/>
                <a:cs typeface="Calibri" pitchFamily="34" charset="0"/>
              </a:rPr>
              <a:t>September- December, 1610 </a:t>
            </a:r>
            <a:r>
              <a:rPr lang="en-US" sz="2400" dirty="0">
                <a:solidFill>
                  <a:schemeClr val="bg1"/>
                </a:solidFill>
                <a:latin typeface="Calibri" pitchFamily="34" charset="0"/>
                <a:cs typeface="Calibri" pitchFamily="34" charset="0"/>
              </a:rPr>
              <a:t>first independent corroborations of Jupiter’s moons:  </a:t>
            </a:r>
            <a:r>
              <a:rPr lang="en-US" sz="2400" dirty="0" smtClean="0">
                <a:solidFill>
                  <a:schemeClr val="bg1"/>
                </a:solidFill>
                <a:latin typeface="Calibri" pitchFamily="34" charset="0"/>
                <a:cs typeface="Calibri" pitchFamily="34" charset="0"/>
              </a:rPr>
              <a:t>from </a:t>
            </a:r>
            <a:r>
              <a:rPr lang="en-US" sz="2400" dirty="0">
                <a:solidFill>
                  <a:schemeClr val="bg1"/>
                </a:solidFill>
                <a:latin typeface="Calibri" pitchFamily="34" charset="0"/>
                <a:cs typeface="Calibri" pitchFamily="34" charset="0"/>
              </a:rPr>
              <a:t>Santini (Venetian merchant);  from </a:t>
            </a:r>
            <a:r>
              <a:rPr lang="en-US" sz="2400" dirty="0" err="1">
                <a:solidFill>
                  <a:schemeClr val="bg1"/>
                </a:solidFill>
                <a:latin typeface="Calibri" pitchFamily="34" charset="0"/>
                <a:cs typeface="Calibri" pitchFamily="34" charset="0"/>
              </a:rPr>
              <a:t>Kepler</a:t>
            </a:r>
            <a:r>
              <a:rPr lang="en-US" sz="2400" dirty="0">
                <a:solidFill>
                  <a:schemeClr val="bg1"/>
                </a:solidFill>
                <a:latin typeface="Calibri" pitchFamily="34" charset="0"/>
                <a:cs typeface="Calibri" pitchFamily="34" charset="0"/>
              </a:rPr>
              <a:t> </a:t>
            </a:r>
            <a:r>
              <a:rPr lang="en-US" sz="2400" dirty="0" smtClean="0">
                <a:solidFill>
                  <a:schemeClr val="bg1"/>
                </a:solidFill>
                <a:latin typeface="Calibri" pitchFamily="34" charset="0"/>
                <a:cs typeface="Calibri" pitchFamily="34" charset="0"/>
              </a:rPr>
              <a:t>(given one </a:t>
            </a:r>
            <a:r>
              <a:rPr lang="en-US" sz="2400" dirty="0">
                <a:solidFill>
                  <a:schemeClr val="bg1"/>
                </a:solidFill>
                <a:latin typeface="Calibri" pitchFamily="34" charset="0"/>
                <a:cs typeface="Calibri" pitchFamily="34" charset="0"/>
              </a:rPr>
              <a:t>of Gallileo’s ‘scopes </a:t>
            </a:r>
            <a:r>
              <a:rPr lang="en-US" sz="2400" dirty="0" smtClean="0">
                <a:solidFill>
                  <a:schemeClr val="bg1"/>
                </a:solidFill>
                <a:latin typeface="Calibri" pitchFamily="34" charset="0"/>
                <a:cs typeface="Calibri" pitchFamily="34" charset="0"/>
              </a:rPr>
              <a:t>for </a:t>
            </a:r>
            <a:r>
              <a:rPr lang="en-US" sz="2400" dirty="0">
                <a:solidFill>
                  <a:schemeClr val="bg1"/>
                </a:solidFill>
                <a:latin typeface="Calibri" pitchFamily="34" charset="0"/>
                <a:cs typeface="Calibri" pitchFamily="34" charset="0"/>
              </a:rPr>
              <a:t>his </a:t>
            </a:r>
            <a:r>
              <a:rPr lang="en-US" sz="2400" dirty="0" smtClean="0">
                <a:solidFill>
                  <a:schemeClr val="bg1"/>
                </a:solidFill>
                <a:latin typeface="Calibri" pitchFamily="34" charset="0"/>
                <a:cs typeface="Calibri" pitchFamily="34" charset="0"/>
              </a:rPr>
              <a:t>patron Rudolph II  by </a:t>
            </a:r>
            <a:r>
              <a:rPr lang="en-US" sz="2400" dirty="0">
                <a:solidFill>
                  <a:schemeClr val="bg1"/>
                </a:solidFill>
                <a:latin typeface="Calibri" pitchFamily="34" charset="0"/>
                <a:cs typeface="Calibri" pitchFamily="34" charset="0"/>
              </a:rPr>
              <a:t>from the Elector of Cologne;  and in December from  </a:t>
            </a:r>
            <a:r>
              <a:rPr lang="en-US" sz="2400" dirty="0" smtClean="0">
                <a:solidFill>
                  <a:schemeClr val="bg1"/>
                </a:solidFill>
                <a:latin typeface="Calibri" pitchFamily="34" charset="0"/>
                <a:cs typeface="Calibri" pitchFamily="34" charset="0"/>
              </a:rPr>
              <a:t>Jesuits  </a:t>
            </a:r>
            <a:r>
              <a:rPr lang="en-US" sz="2400" dirty="0">
                <a:solidFill>
                  <a:schemeClr val="bg1"/>
                </a:solidFill>
                <a:latin typeface="Calibri" pitchFamily="34" charset="0"/>
                <a:cs typeface="Calibri" pitchFamily="34" charset="0"/>
              </a:rPr>
              <a:t>in  the </a:t>
            </a:r>
            <a:r>
              <a:rPr lang="en-US" sz="2400" dirty="0" smtClean="0">
                <a:solidFill>
                  <a:schemeClr val="bg1"/>
                </a:solidFill>
                <a:latin typeface="Calibri" pitchFamily="34" charset="0"/>
                <a:cs typeface="Calibri" pitchFamily="34" charset="0"/>
              </a:rPr>
              <a:t> Collegio  </a:t>
            </a:r>
            <a:r>
              <a:rPr lang="en-US" sz="2400" dirty="0">
                <a:solidFill>
                  <a:schemeClr val="bg1"/>
                </a:solidFill>
                <a:latin typeface="Calibri" pitchFamily="34" charset="0"/>
                <a:cs typeface="Calibri" pitchFamily="34" charset="0"/>
              </a:rPr>
              <a:t>Romano</a:t>
            </a:r>
            <a:r>
              <a:rPr lang="en-US" sz="2100" b="1" i="1" dirty="0">
                <a:solidFill>
                  <a:schemeClr val="bg1"/>
                </a:solidFill>
                <a:latin typeface="Calibri" pitchFamily="34" charset="0"/>
                <a:cs typeface="Calibri" pitchFamily="34" charset="0"/>
              </a:rPr>
              <a:t>	</a:t>
            </a:r>
            <a:r>
              <a:rPr lang="en-US" sz="2000" b="1" i="1" dirty="0">
                <a:solidFill>
                  <a:schemeClr val="bg1"/>
                </a:solidFill>
                <a:latin typeface="Calibri" pitchFamily="34" charset="0"/>
                <a:cs typeface="Calibri" pitchFamily="34" charset="0"/>
              </a:rPr>
              <a:t> </a:t>
            </a:r>
          </a:p>
        </p:txBody>
      </p:sp>
    </p:spTree>
    <p:extLst>
      <p:ext uri="{BB962C8B-B14F-4D97-AF65-F5344CB8AC3E}">
        <p14:creationId xmlns:p14="http://schemas.microsoft.com/office/powerpoint/2010/main" val="1333345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68313" y="1341438"/>
            <a:ext cx="8229600" cy="3082925"/>
          </a:xfrm>
        </p:spPr>
        <p:txBody>
          <a:bodyPr/>
          <a:lstStyle/>
          <a:p>
            <a:r>
              <a:rPr lang="en-US" sz="3200" b="1" dirty="0" smtClean="0">
                <a:solidFill>
                  <a:schemeClr val="accent6">
                    <a:lumMod val="20000"/>
                    <a:lumOff val="80000"/>
                  </a:schemeClr>
                </a:solidFill>
              </a:rPr>
              <a:t>Patronage</a:t>
            </a:r>
            <a:r>
              <a:rPr lang="en-US" sz="3200" b="1" dirty="0">
                <a:solidFill>
                  <a:schemeClr val="accent6">
                    <a:lumMod val="20000"/>
                    <a:lumOff val="80000"/>
                  </a:schemeClr>
                </a:solidFill>
              </a:rPr>
              <a:t>, competition, and common agency: some economic implications</a:t>
            </a:r>
            <a:r>
              <a:rPr lang="en-US" sz="2400" b="1" dirty="0">
                <a:solidFill>
                  <a:schemeClr val="bg1"/>
                </a:solidFill>
              </a:rPr>
              <a:t/>
            </a:r>
            <a:br>
              <a:rPr lang="en-US" sz="2400" b="1" dirty="0">
                <a:solidFill>
                  <a:schemeClr val="bg1"/>
                </a:solidFill>
              </a:rPr>
            </a:br>
            <a:r>
              <a:rPr lang="en-US" sz="2400" b="1" dirty="0">
                <a:solidFill>
                  <a:schemeClr val="bg1"/>
                </a:solidFill>
              </a:rPr>
              <a:t>        </a:t>
            </a:r>
            <a:br>
              <a:rPr lang="en-US" sz="2400" b="1" dirty="0">
                <a:solidFill>
                  <a:schemeClr val="bg1"/>
                </a:solidFill>
              </a:rPr>
            </a:br>
            <a:r>
              <a:rPr lang="en-US" sz="2400" b="1" dirty="0">
                <a:solidFill>
                  <a:schemeClr val="bg1"/>
                </a:solidFill>
              </a:rPr>
              <a:t/>
            </a:r>
            <a:br>
              <a:rPr lang="en-US" sz="2400" b="1" dirty="0">
                <a:solidFill>
                  <a:schemeClr val="bg1"/>
                </a:solidFill>
              </a:rPr>
            </a:br>
            <a:r>
              <a:rPr lang="en-US" sz="2400" b="1" dirty="0" smtClean="0">
                <a:solidFill>
                  <a:schemeClr val="bg1"/>
                </a:solidFill>
              </a:rPr>
              <a:t> </a:t>
            </a:r>
            <a:r>
              <a:rPr lang="en-US" sz="2800" b="1" dirty="0" smtClean="0">
                <a:solidFill>
                  <a:schemeClr val="bg1"/>
                </a:solidFill>
              </a:rPr>
              <a:t>The nature of “common </a:t>
            </a:r>
            <a:r>
              <a:rPr lang="en-US" sz="2800" b="1" dirty="0">
                <a:solidFill>
                  <a:schemeClr val="bg1"/>
                </a:solidFill>
              </a:rPr>
              <a:t>agency games and </a:t>
            </a:r>
            <a:r>
              <a:rPr lang="en-US" sz="2800" b="1" dirty="0" smtClean="0">
                <a:solidFill>
                  <a:schemeClr val="bg1"/>
                </a:solidFill>
              </a:rPr>
              <a:t> the distribution </a:t>
            </a:r>
            <a:r>
              <a:rPr lang="en-US" sz="2800" b="1" dirty="0">
                <a:solidFill>
                  <a:schemeClr val="bg1"/>
                </a:solidFill>
              </a:rPr>
              <a:t>of information rents</a:t>
            </a:r>
            <a:r>
              <a:rPr lang="en-US" sz="2400" b="1" dirty="0">
                <a:solidFill>
                  <a:schemeClr val="bg1"/>
                </a:solidFill>
              </a:rPr>
              <a:t/>
            </a:r>
            <a:br>
              <a:rPr lang="en-US" sz="2400" b="1" dirty="0">
                <a:solidFill>
                  <a:schemeClr val="bg1"/>
                </a:solidFill>
              </a:rPr>
            </a:b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sz="2400" b="1" dirty="0">
                <a:solidFill>
                  <a:schemeClr val="accent2">
                    <a:lumMod val="20000"/>
                    <a:lumOff val="80000"/>
                  </a:schemeClr>
                </a:solidFill>
              </a:rPr>
              <a:t>Economic analysis and the Court Patronage System:</a:t>
            </a:r>
            <a:br>
              <a:rPr lang="en-US" sz="2400" b="1" dirty="0">
                <a:solidFill>
                  <a:schemeClr val="accent2">
                    <a:lumMod val="20000"/>
                    <a:lumOff val="80000"/>
                  </a:schemeClr>
                </a:solidFill>
              </a:rPr>
            </a:br>
            <a:r>
              <a:rPr lang="en-US" sz="2400" b="1" dirty="0">
                <a:solidFill>
                  <a:schemeClr val="accent2">
                    <a:lumMod val="20000"/>
                    <a:lumOff val="80000"/>
                  </a:schemeClr>
                </a:solidFill>
              </a:rPr>
              <a:t>Common agency contracting, with </a:t>
            </a:r>
            <a:r>
              <a:rPr lang="en-US" sz="2400" b="1" dirty="0" err="1">
                <a:solidFill>
                  <a:schemeClr val="accent2">
                    <a:lumMod val="20000"/>
                    <a:lumOff val="80000"/>
                  </a:schemeClr>
                </a:solidFill>
              </a:rPr>
              <a:t>rivalrous</a:t>
            </a:r>
            <a:r>
              <a:rPr lang="en-US" sz="2400" b="1" dirty="0">
                <a:solidFill>
                  <a:schemeClr val="accent2">
                    <a:lumMod val="20000"/>
                    <a:lumOff val="80000"/>
                  </a:schemeClr>
                </a:solidFill>
              </a:rPr>
              <a:t> principals</a:t>
            </a:r>
            <a:br>
              <a:rPr lang="en-US" sz="2400" b="1" dirty="0">
                <a:solidFill>
                  <a:schemeClr val="accent2">
                    <a:lumMod val="20000"/>
                    <a:lumOff val="80000"/>
                  </a:schemeClr>
                </a:solidFill>
              </a:rPr>
            </a:br>
            <a:r>
              <a:rPr lang="en-US" sz="2000" b="1" dirty="0">
                <a:solidFill>
                  <a:schemeClr val="bg1"/>
                </a:solidFill>
              </a:rPr>
              <a:t>________________________________________________________</a:t>
            </a:r>
          </a:p>
        </p:txBody>
      </p:sp>
      <p:sp>
        <p:nvSpPr>
          <p:cNvPr id="3075" name="Rectangle 3"/>
          <p:cNvSpPr>
            <a:spLocks noGrp="1" noChangeArrowheads="1"/>
          </p:cNvSpPr>
          <p:nvPr>
            <p:ph type="body" idx="1"/>
          </p:nvPr>
        </p:nvSpPr>
        <p:spPr/>
        <p:txBody>
          <a:bodyPr/>
          <a:lstStyle/>
          <a:p>
            <a:pPr>
              <a:buFontTx/>
              <a:buNone/>
            </a:pPr>
            <a:r>
              <a:rPr lang="en-US" sz="2000" b="1" i="1">
                <a:solidFill>
                  <a:schemeClr val="bg1"/>
                </a:solidFill>
              </a:rPr>
              <a:t>Structural conditions:</a:t>
            </a:r>
          </a:p>
          <a:p>
            <a:r>
              <a:rPr lang="en-US" sz="2000">
                <a:solidFill>
                  <a:schemeClr val="bg1"/>
                </a:solidFill>
              </a:rPr>
              <a:t>Nobel patron derives ‘ornamental’ and ‘utilitarian’ benefits from clients’ services</a:t>
            </a:r>
          </a:p>
          <a:p>
            <a:r>
              <a:rPr lang="en-US" sz="2000">
                <a:solidFill>
                  <a:schemeClr val="bg1"/>
                </a:solidFill>
              </a:rPr>
              <a:t>Strong informational asymmetry between patron and matematician-client</a:t>
            </a:r>
          </a:p>
          <a:p>
            <a:r>
              <a:rPr lang="en-US" sz="2000">
                <a:solidFill>
                  <a:schemeClr val="bg1"/>
                </a:solidFill>
              </a:rPr>
              <a:t>Patronage contract typically has two-part structure: a fixed ‘retainer’ and a variable ‘gift-reciprocation’ component based on novelty, uniqueness, and propitious circumstances of client’s performance</a:t>
            </a:r>
          </a:p>
          <a:p>
            <a:r>
              <a:rPr lang="en-US" sz="2000">
                <a:solidFill>
                  <a:schemeClr val="bg1"/>
                </a:solidFill>
              </a:rPr>
              <a:t>Client-</a:t>
            </a:r>
            <a:r>
              <a:rPr lang="en-US" sz="2000" i="1">
                <a:solidFill>
                  <a:schemeClr val="bg1"/>
                </a:solidFill>
              </a:rPr>
              <a:t>savant </a:t>
            </a:r>
            <a:r>
              <a:rPr lang="en-US" sz="2000">
                <a:solidFill>
                  <a:schemeClr val="bg1"/>
                </a:solidFill>
              </a:rPr>
              <a:t>typically has multiple patrons, i.e., ‘common agency contracting</a:t>
            </a:r>
          </a:p>
          <a:p>
            <a:r>
              <a:rPr lang="en-US" sz="2000">
                <a:solidFill>
                  <a:schemeClr val="bg1"/>
                </a:solidFill>
              </a:rPr>
              <a:t>‘Positional-goods’ nature of benefits received by the patron (owing to importance of ‘ornamental’ value of the client) implied common agency contracting in </a:t>
            </a:r>
            <a:r>
              <a:rPr lang="en-US" sz="2000" i="1">
                <a:solidFill>
                  <a:schemeClr val="bg1"/>
                </a:solidFill>
              </a:rPr>
              <a:t>substitutes</a:t>
            </a:r>
            <a:r>
              <a:rPr lang="en-US" sz="2000">
                <a:solidFill>
                  <a:schemeClr val="bg1"/>
                </a:solidFill>
              </a:rPr>
              <a:t> is a dominant situation</a:t>
            </a:r>
            <a:endParaRPr lang="en-US" sz="2000" i="1">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sz="2000" b="1">
                <a:solidFill>
                  <a:schemeClr val="bg1"/>
                </a:solidFill>
              </a:rPr>
              <a:t>Economic Analysis and the Court Patronage System:</a:t>
            </a:r>
            <a:br>
              <a:rPr lang="en-US" sz="2000" b="1">
                <a:solidFill>
                  <a:schemeClr val="bg1"/>
                </a:solidFill>
              </a:rPr>
            </a:br>
            <a:r>
              <a:rPr lang="en-US" sz="2000" b="1">
                <a:solidFill>
                  <a:schemeClr val="bg1"/>
                </a:solidFill>
              </a:rPr>
              <a:t>Common agency contracting --- continued</a:t>
            </a:r>
            <a:br>
              <a:rPr lang="en-US" sz="2000" b="1">
                <a:solidFill>
                  <a:schemeClr val="bg1"/>
                </a:solidFill>
              </a:rPr>
            </a:br>
            <a:r>
              <a:rPr lang="en-US" sz="2000" b="1">
                <a:solidFill>
                  <a:schemeClr val="bg1"/>
                </a:solidFill>
              </a:rPr>
              <a:t>________________________________________________________</a:t>
            </a:r>
          </a:p>
        </p:txBody>
      </p:sp>
      <p:sp>
        <p:nvSpPr>
          <p:cNvPr id="4099" name="Rectangle 3"/>
          <p:cNvSpPr>
            <a:spLocks noGrp="1" noChangeArrowheads="1"/>
          </p:cNvSpPr>
          <p:nvPr>
            <p:ph type="body" idx="1"/>
          </p:nvPr>
        </p:nvSpPr>
        <p:spPr>
          <a:xfrm>
            <a:off x="457200" y="1600200"/>
            <a:ext cx="8229600" cy="4781550"/>
          </a:xfrm>
        </p:spPr>
        <p:txBody>
          <a:bodyPr/>
          <a:lstStyle/>
          <a:p>
            <a:pPr>
              <a:lnSpc>
                <a:spcPct val="90000"/>
              </a:lnSpc>
              <a:buFontTx/>
              <a:buNone/>
            </a:pPr>
            <a:r>
              <a:rPr lang="en-US" sz="1800" b="1" i="1">
                <a:solidFill>
                  <a:schemeClr val="bg1"/>
                </a:solidFill>
              </a:rPr>
              <a:t>Principal implications:</a:t>
            </a:r>
          </a:p>
          <a:p>
            <a:pPr>
              <a:lnSpc>
                <a:spcPct val="90000"/>
              </a:lnSpc>
              <a:spcBef>
                <a:spcPct val="0"/>
              </a:spcBef>
              <a:spcAft>
                <a:spcPct val="50000"/>
              </a:spcAft>
            </a:pPr>
            <a:r>
              <a:rPr lang="en-US" sz="1800">
                <a:solidFill>
                  <a:schemeClr val="bg1"/>
                </a:solidFill>
              </a:rPr>
              <a:t>Nash equilibrium of the game among patrons for client’s attention yields </a:t>
            </a:r>
            <a:r>
              <a:rPr lang="en-US" sz="1800" b="1">
                <a:solidFill>
                  <a:schemeClr val="accent1"/>
                </a:solidFill>
              </a:rPr>
              <a:t>‘weak incentives’ contract-structures</a:t>
            </a:r>
            <a:r>
              <a:rPr lang="en-US" sz="1800">
                <a:solidFill>
                  <a:schemeClr val="bg1"/>
                </a:solidFill>
              </a:rPr>
              <a:t>, because each patron is aware of the possibilities that they might be cross-subsidizing rivals (see Avinash Dixit 1996).</a:t>
            </a:r>
          </a:p>
          <a:p>
            <a:pPr>
              <a:lnSpc>
                <a:spcPct val="90000"/>
              </a:lnSpc>
              <a:spcBef>
                <a:spcPct val="0"/>
              </a:spcBef>
              <a:spcAft>
                <a:spcPct val="50000"/>
              </a:spcAft>
            </a:pPr>
            <a:r>
              <a:rPr lang="en-US" sz="1800">
                <a:solidFill>
                  <a:schemeClr val="bg1"/>
                </a:solidFill>
              </a:rPr>
              <a:t>‘Weak incentives’ reinforces the client’s acceptance of </a:t>
            </a:r>
            <a:r>
              <a:rPr lang="en-US" sz="1800" b="1">
                <a:solidFill>
                  <a:schemeClr val="bg1"/>
                </a:solidFill>
              </a:rPr>
              <a:t>multiple patronage contracts</a:t>
            </a:r>
            <a:r>
              <a:rPr lang="en-US" sz="1800">
                <a:solidFill>
                  <a:schemeClr val="bg1"/>
                </a:solidFill>
              </a:rPr>
              <a:t> in the equilbrium.</a:t>
            </a:r>
          </a:p>
          <a:p>
            <a:pPr>
              <a:lnSpc>
                <a:spcPct val="90000"/>
              </a:lnSpc>
              <a:spcBef>
                <a:spcPct val="0"/>
              </a:spcBef>
              <a:spcAft>
                <a:spcPct val="50000"/>
              </a:spcAft>
            </a:pPr>
            <a:r>
              <a:rPr lang="en-US" sz="1800" b="1">
                <a:solidFill>
                  <a:schemeClr val="accent1"/>
                </a:solidFill>
              </a:rPr>
              <a:t>Common agency contracts in </a:t>
            </a:r>
            <a:r>
              <a:rPr lang="en-US" sz="1800" b="1" i="1">
                <a:solidFill>
                  <a:schemeClr val="accent1"/>
                </a:solidFill>
              </a:rPr>
              <a:t>substitutes</a:t>
            </a:r>
            <a:r>
              <a:rPr lang="en-US" sz="1800" i="1">
                <a:solidFill>
                  <a:schemeClr val="bg1"/>
                </a:solidFill>
              </a:rPr>
              <a:t> </a:t>
            </a:r>
            <a:r>
              <a:rPr lang="en-US" sz="1800" b="1">
                <a:solidFill>
                  <a:schemeClr val="accent1"/>
                </a:solidFill>
              </a:rPr>
              <a:t>leave the client/agent with a larger equilibrium share of the informational rents</a:t>
            </a:r>
            <a:r>
              <a:rPr lang="en-US" sz="1800">
                <a:solidFill>
                  <a:schemeClr val="bg1"/>
                </a:solidFill>
              </a:rPr>
              <a:t>, compared to situations where principal’s benefits are pure </a:t>
            </a:r>
            <a:r>
              <a:rPr lang="en-US" sz="1800" i="1">
                <a:solidFill>
                  <a:schemeClr val="bg1"/>
                </a:solidFill>
              </a:rPr>
              <a:t>complements – </a:t>
            </a:r>
            <a:r>
              <a:rPr lang="en-US" sz="1800">
                <a:solidFill>
                  <a:schemeClr val="bg1"/>
                </a:solidFill>
              </a:rPr>
              <a:t>e.g., knowledge-services with major ‘spill-overs’ (see Lars Stole 1990).</a:t>
            </a:r>
          </a:p>
          <a:p>
            <a:pPr>
              <a:lnSpc>
                <a:spcPct val="90000"/>
              </a:lnSpc>
              <a:spcBef>
                <a:spcPct val="0"/>
              </a:spcBef>
              <a:spcAft>
                <a:spcPct val="50000"/>
              </a:spcAft>
            </a:pPr>
            <a:r>
              <a:rPr lang="en-US" sz="1800">
                <a:solidFill>
                  <a:schemeClr val="bg1"/>
                </a:solidFill>
              </a:rPr>
              <a:t>Fragmented political authority (many courts) and </a:t>
            </a:r>
            <a:r>
              <a:rPr lang="en-US" sz="1800" b="1">
                <a:solidFill>
                  <a:schemeClr val="accent1"/>
                </a:solidFill>
              </a:rPr>
              <a:t>‘ornamental’ motives of rival patrons created terms of support  more favorable to client-</a:t>
            </a:r>
            <a:r>
              <a:rPr lang="en-US" sz="1800" b="1" i="1">
                <a:solidFill>
                  <a:schemeClr val="accent1"/>
                </a:solidFill>
              </a:rPr>
              <a:t>savants</a:t>
            </a:r>
            <a:r>
              <a:rPr lang="en-US" sz="1800">
                <a:solidFill>
                  <a:schemeClr val="bg1"/>
                </a:solidFill>
              </a:rPr>
              <a:t> than conditions of centralized patronage, or primacy of patrons’ interests in non-positional goods – knowledge with utilitarian spillover effects. </a:t>
            </a:r>
            <a:endParaRPr lang="en-US" sz="1800" i="1">
              <a:solidFill>
                <a:schemeClr val="bg1"/>
              </a:solidFill>
            </a:endParaRPr>
          </a:p>
          <a:p>
            <a:pPr>
              <a:lnSpc>
                <a:spcPct val="90000"/>
              </a:lnSpc>
              <a:buFontTx/>
              <a:buNone/>
            </a:pPr>
            <a:endParaRPr lang="en-US" sz="180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5800" y="609600"/>
            <a:ext cx="8078787" cy="504825"/>
          </a:xfrm>
        </p:spPr>
        <p:txBody>
          <a:bodyPr/>
          <a:lstStyle/>
          <a:p>
            <a:pPr algn="l"/>
            <a:r>
              <a:rPr lang="en-US" sz="3200" b="1" dirty="0" smtClean="0">
                <a:solidFill>
                  <a:schemeClr val="accent5">
                    <a:lumMod val="75000"/>
                  </a:schemeClr>
                </a:solidFill>
              </a:rPr>
              <a:t>Main conclusion from the story of the ‘origins’ of open science practices:</a:t>
            </a:r>
            <a:br>
              <a:rPr lang="en-US" sz="3200" b="1" dirty="0" smtClean="0">
                <a:solidFill>
                  <a:schemeClr val="accent5">
                    <a:lumMod val="75000"/>
                  </a:schemeClr>
                </a:solidFill>
              </a:rPr>
            </a:br>
            <a:r>
              <a:rPr lang="en-US" sz="3200" b="1" dirty="0" smtClean="0">
                <a:solidFill>
                  <a:schemeClr val="accent5">
                    <a:lumMod val="75000"/>
                  </a:schemeClr>
                </a:solidFill>
              </a:rPr>
              <a:t> </a:t>
            </a:r>
            <a:endParaRPr lang="en-US" sz="3200" dirty="0">
              <a:solidFill>
                <a:schemeClr val="accent5">
                  <a:lumMod val="75000"/>
                </a:schemeClr>
              </a:solidFill>
            </a:endParaRPr>
          </a:p>
        </p:txBody>
      </p:sp>
      <p:sp>
        <p:nvSpPr>
          <p:cNvPr id="49155" name="Rectangle 3"/>
          <p:cNvSpPr>
            <a:spLocks noGrp="1" noChangeArrowheads="1"/>
          </p:cNvSpPr>
          <p:nvPr>
            <p:ph type="subTitle" idx="1"/>
          </p:nvPr>
        </p:nvSpPr>
        <p:spPr>
          <a:xfrm>
            <a:off x="179388" y="990600"/>
            <a:ext cx="8964612" cy="5616575"/>
          </a:xfrm>
        </p:spPr>
        <p:txBody>
          <a:bodyPr/>
          <a:lstStyle/>
          <a:p>
            <a:pPr algn="l">
              <a:lnSpc>
                <a:spcPct val="90000"/>
              </a:lnSpc>
            </a:pPr>
            <a:endParaRPr lang="en-US" sz="1200" b="1" dirty="0">
              <a:solidFill>
                <a:schemeClr val="accent1"/>
              </a:solidFill>
            </a:endParaRPr>
          </a:p>
          <a:p>
            <a:pPr lvl="1" algn="l">
              <a:lnSpc>
                <a:spcPct val="90000"/>
              </a:lnSpc>
              <a:buFontTx/>
              <a:buChar char="•"/>
            </a:pPr>
            <a:r>
              <a:rPr lang="en-US" sz="2400" b="1" dirty="0">
                <a:solidFill>
                  <a:schemeClr val="bg1"/>
                </a:solidFill>
              </a:rPr>
              <a:t>  A pre-capitalistic disposition to award court patronage (to the </a:t>
            </a:r>
            <a:r>
              <a:rPr lang="en-US" sz="2400" b="1" i="1" dirty="0">
                <a:solidFill>
                  <a:schemeClr val="bg1"/>
                </a:solidFill>
              </a:rPr>
              <a:t>savants and virtuosi</a:t>
            </a:r>
            <a:r>
              <a:rPr lang="en-US" sz="2400" b="1" dirty="0">
                <a:solidFill>
                  <a:schemeClr val="bg1"/>
                </a:solidFill>
              </a:rPr>
              <a:t>) for the purpose of enhancing the ruler’s political power by displaying of ‘magnificence’ came to confer value on those pursuing mathematics and the mechanical philosophy in the late 16</a:t>
            </a:r>
            <a:r>
              <a:rPr lang="en-US" sz="2400" b="1" baseline="30000" dirty="0">
                <a:solidFill>
                  <a:schemeClr val="bg1"/>
                </a:solidFill>
              </a:rPr>
              <a:t>th</a:t>
            </a:r>
            <a:r>
              <a:rPr lang="en-US" sz="2400" b="1" dirty="0">
                <a:solidFill>
                  <a:schemeClr val="bg1"/>
                </a:solidFill>
              </a:rPr>
              <a:t> and 17</a:t>
            </a:r>
            <a:r>
              <a:rPr lang="en-US" sz="2400" b="1" baseline="30000" dirty="0">
                <a:solidFill>
                  <a:schemeClr val="bg1"/>
                </a:solidFill>
              </a:rPr>
              <a:t>th</a:t>
            </a:r>
            <a:r>
              <a:rPr lang="en-US" sz="2400" b="1" dirty="0">
                <a:solidFill>
                  <a:schemeClr val="bg1"/>
                </a:solidFill>
              </a:rPr>
              <a:t> centuries.</a:t>
            </a:r>
          </a:p>
          <a:p>
            <a:pPr lvl="1" algn="l">
              <a:lnSpc>
                <a:spcPct val="90000"/>
              </a:lnSpc>
              <a:buFontTx/>
              <a:buChar char="•"/>
            </a:pPr>
            <a:endParaRPr lang="en-US" sz="1600" b="1" dirty="0">
              <a:solidFill>
                <a:schemeClr val="bg1"/>
              </a:solidFill>
            </a:endParaRPr>
          </a:p>
          <a:p>
            <a:pPr lvl="1" algn="l">
              <a:lnSpc>
                <a:spcPct val="90000"/>
              </a:lnSpc>
              <a:buFontTx/>
              <a:buChar char="•"/>
            </a:pPr>
            <a:r>
              <a:rPr lang="en-US" sz="2400" b="1" dirty="0">
                <a:solidFill>
                  <a:schemeClr val="bg1"/>
                </a:solidFill>
              </a:rPr>
              <a:t>  Fragmented political authority, and the symbolic competition among many courts within Europe (the legacy of feudalism) meant that common agency contracts tended to be particularly  favorable to the scientist-clients—because the services provided were viewed by their multiple patrons largely as substitutes, rather than as complements. </a:t>
            </a:r>
          </a:p>
          <a:p>
            <a:pPr lvl="1" algn="l">
              <a:lnSpc>
                <a:spcPct val="90000"/>
              </a:lnSpc>
              <a:buFontTx/>
              <a:buChar char="•"/>
            </a:pPr>
            <a:endParaRPr lang="en-US" sz="2400" b="1" dirty="0">
              <a:solidFill>
                <a:schemeClr val="bg1"/>
              </a:solidFill>
            </a:endParaRPr>
          </a:p>
          <a:p>
            <a:pPr lvl="1" algn="l">
              <a:lnSpc>
                <a:spcPct val="90000"/>
              </a:lnSpc>
            </a:pP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subTitle" idx="1"/>
          </p:nvPr>
        </p:nvSpPr>
        <p:spPr>
          <a:xfrm>
            <a:off x="179388" y="304800"/>
            <a:ext cx="8964612" cy="6553200"/>
          </a:xfrm>
        </p:spPr>
        <p:txBody>
          <a:bodyPr/>
          <a:lstStyle/>
          <a:p>
            <a:pPr algn="l" eaLnBrk="1" hangingPunct="1">
              <a:lnSpc>
                <a:spcPct val="90000"/>
              </a:lnSpc>
              <a:spcBef>
                <a:spcPts val="0"/>
              </a:spcBef>
              <a:defRPr/>
            </a:pPr>
            <a:r>
              <a:rPr lang="en-US" sz="2400" b="1" dirty="0" smtClean="0">
                <a:solidFill>
                  <a:srgbClr val="66FFFF"/>
                </a:solidFill>
              </a:rPr>
              <a:t>     </a:t>
            </a:r>
            <a:r>
              <a:rPr lang="en-US" sz="2400" b="1" dirty="0" smtClean="0">
                <a:solidFill>
                  <a:srgbClr val="66FFFF"/>
                </a:solidFill>
                <a:effectLst/>
              </a:rPr>
              <a:t>Open science: “European feudalism’s greatest gift </a:t>
            </a:r>
          </a:p>
          <a:p>
            <a:pPr algn="l" eaLnBrk="1" hangingPunct="1">
              <a:lnSpc>
                <a:spcPct val="90000"/>
              </a:lnSpc>
              <a:spcBef>
                <a:spcPts val="0"/>
              </a:spcBef>
              <a:defRPr/>
            </a:pPr>
            <a:r>
              <a:rPr lang="en-US" sz="2400" b="1" dirty="0" smtClean="0">
                <a:solidFill>
                  <a:srgbClr val="66FFFF"/>
                </a:solidFill>
                <a:effectLst/>
              </a:rPr>
              <a:t>	                    to modern capitalism”</a:t>
            </a:r>
          </a:p>
          <a:p>
            <a:pPr algn="l" eaLnBrk="1" hangingPunct="1">
              <a:lnSpc>
                <a:spcPct val="90000"/>
              </a:lnSpc>
              <a:defRPr/>
            </a:pPr>
            <a:endParaRPr lang="en-US" sz="900" b="1" dirty="0" smtClean="0">
              <a:solidFill>
                <a:schemeClr val="accent1"/>
              </a:solidFill>
              <a:effectLst/>
            </a:endParaRPr>
          </a:p>
          <a:p>
            <a:pPr lvl="1" algn="l" eaLnBrk="1" hangingPunct="1">
              <a:lnSpc>
                <a:spcPct val="90000"/>
              </a:lnSpc>
              <a:buFontTx/>
              <a:buChar char="•"/>
              <a:defRPr/>
            </a:pPr>
            <a:r>
              <a:rPr lang="en-US" sz="2000" b="1" dirty="0" smtClean="0">
                <a:solidFill>
                  <a:schemeClr val="bg1"/>
                </a:solidFill>
                <a:effectLst/>
              </a:rPr>
              <a:t>Renaissance statecraft established the practice of awarding court patronage (to </a:t>
            </a:r>
            <a:r>
              <a:rPr lang="en-US" sz="2000" b="1" i="1" dirty="0" smtClean="0">
                <a:solidFill>
                  <a:schemeClr val="bg1"/>
                </a:solidFill>
                <a:effectLst/>
              </a:rPr>
              <a:t>savants and  virtuousi)</a:t>
            </a:r>
            <a:r>
              <a:rPr lang="en-US" sz="2000" b="1" dirty="0" smtClean="0">
                <a:solidFill>
                  <a:schemeClr val="bg1"/>
                </a:solidFill>
                <a:effectLst/>
              </a:rPr>
              <a:t> </a:t>
            </a:r>
            <a:r>
              <a:rPr lang="en-US" sz="2000" b="1" dirty="0" smtClean="0">
                <a:solidFill>
                  <a:schemeClr val="hlink"/>
                </a:solidFill>
                <a:effectLst/>
              </a:rPr>
              <a:t>for the purpose of enhancing the ruler’s political power-- by displaying  ‘magnificence</a:t>
            </a:r>
            <a:r>
              <a:rPr lang="en-US" sz="2000" b="1" dirty="0" smtClean="0">
                <a:solidFill>
                  <a:schemeClr val="bg1"/>
                </a:solidFill>
                <a:effectLst/>
              </a:rPr>
              <a:t>’-- came to confer value on those pursuing mathematics and the mechanical philosophy in the late 16</a:t>
            </a:r>
            <a:r>
              <a:rPr lang="en-US" sz="2000" b="1" baseline="30000" dirty="0" smtClean="0">
                <a:solidFill>
                  <a:schemeClr val="bg1"/>
                </a:solidFill>
                <a:effectLst/>
              </a:rPr>
              <a:t>th</a:t>
            </a:r>
            <a:r>
              <a:rPr lang="en-US" sz="2000" b="1" dirty="0" smtClean="0">
                <a:solidFill>
                  <a:schemeClr val="bg1"/>
                </a:solidFill>
                <a:effectLst/>
              </a:rPr>
              <a:t> and 17</a:t>
            </a:r>
            <a:r>
              <a:rPr lang="en-US" sz="2000" b="1" baseline="30000" dirty="0" smtClean="0">
                <a:solidFill>
                  <a:schemeClr val="bg1"/>
                </a:solidFill>
                <a:effectLst/>
              </a:rPr>
              <a:t>th</a:t>
            </a:r>
            <a:r>
              <a:rPr lang="en-US" sz="2000" b="1" dirty="0" smtClean="0">
                <a:solidFill>
                  <a:schemeClr val="bg1"/>
                </a:solidFill>
                <a:effectLst/>
              </a:rPr>
              <a:t> centuries.</a:t>
            </a:r>
          </a:p>
          <a:p>
            <a:pPr lvl="1" algn="l" eaLnBrk="1" hangingPunct="1">
              <a:lnSpc>
                <a:spcPct val="90000"/>
              </a:lnSpc>
              <a:buFontTx/>
              <a:buChar char="•"/>
              <a:defRPr/>
            </a:pPr>
            <a:endParaRPr lang="en-US" sz="2000" b="1" dirty="0" smtClean="0">
              <a:solidFill>
                <a:schemeClr val="bg1"/>
              </a:solidFill>
              <a:effectLst/>
            </a:endParaRPr>
          </a:p>
          <a:p>
            <a:pPr lvl="1" algn="l" eaLnBrk="1" hangingPunct="1">
              <a:lnSpc>
                <a:spcPct val="90000"/>
              </a:lnSpc>
              <a:buFontTx/>
              <a:buChar char="•"/>
              <a:defRPr/>
            </a:pPr>
            <a:r>
              <a:rPr lang="en-US" sz="2000" b="1" dirty="0" smtClean="0">
                <a:solidFill>
                  <a:schemeClr val="bg1"/>
                </a:solidFill>
                <a:effectLst/>
              </a:rPr>
              <a:t> </a:t>
            </a:r>
            <a:r>
              <a:rPr lang="en-US" sz="2000" b="1" dirty="0" smtClean="0">
                <a:solidFill>
                  <a:schemeClr val="hlink"/>
                </a:solidFill>
                <a:effectLst/>
              </a:rPr>
              <a:t>The progress of mathematics and its practical applications, by exacerbating the asymmetric information problems of patrons</a:t>
            </a:r>
            <a:r>
              <a:rPr lang="en-US" sz="2000" b="1" dirty="0" smtClean="0">
                <a:solidFill>
                  <a:schemeClr val="bg1"/>
                </a:solidFill>
                <a:effectLst/>
              </a:rPr>
              <a:t>, and hence  of their client-scientists – creating incentives for the latter to build an external, peer-based reputation by public demonstration of their abilities.</a:t>
            </a:r>
          </a:p>
          <a:p>
            <a:pPr lvl="1" algn="l" eaLnBrk="1" hangingPunct="1">
              <a:lnSpc>
                <a:spcPct val="90000"/>
              </a:lnSpc>
              <a:buFontTx/>
              <a:buChar char="•"/>
              <a:defRPr/>
            </a:pPr>
            <a:endParaRPr lang="en-US" sz="2000" b="1" dirty="0" smtClean="0">
              <a:solidFill>
                <a:schemeClr val="bg1"/>
              </a:solidFill>
              <a:effectLst/>
            </a:endParaRPr>
          </a:p>
          <a:p>
            <a:pPr lvl="1" algn="l" eaLnBrk="1" hangingPunct="1">
              <a:lnSpc>
                <a:spcPct val="90000"/>
              </a:lnSpc>
              <a:buFontTx/>
              <a:buChar char="•"/>
              <a:defRPr/>
            </a:pPr>
            <a:r>
              <a:rPr lang="en-US" sz="2000" b="1" dirty="0" smtClean="0">
                <a:solidFill>
                  <a:schemeClr val="bg1"/>
                </a:solidFill>
                <a:effectLst/>
              </a:rPr>
              <a:t>  </a:t>
            </a:r>
            <a:r>
              <a:rPr lang="en-US" sz="2000" b="1" dirty="0" smtClean="0">
                <a:solidFill>
                  <a:schemeClr val="hlink"/>
                </a:solidFill>
                <a:effectLst/>
              </a:rPr>
              <a:t>Fragmented political authority, and the symbolic competition among many courts within Europe</a:t>
            </a:r>
            <a:r>
              <a:rPr lang="en-US" sz="2000" b="1" dirty="0" smtClean="0">
                <a:solidFill>
                  <a:schemeClr val="bg1"/>
                </a:solidFill>
                <a:effectLst/>
              </a:rPr>
              <a:t> (the legacy of feudalism) </a:t>
            </a:r>
            <a:r>
              <a:rPr lang="en-US" sz="2000" b="1" dirty="0" smtClean="0">
                <a:solidFill>
                  <a:srgbClr val="66FFFF"/>
                </a:solidFill>
                <a:effectLst/>
              </a:rPr>
              <a:t>meant that ‘common agency contracts’ tended to be particularly  favorable to the scientist-clients</a:t>
            </a:r>
            <a:r>
              <a:rPr lang="en-US" sz="2000" b="1" dirty="0" smtClean="0">
                <a:solidFill>
                  <a:schemeClr val="bg1"/>
                </a:solidFill>
                <a:effectLst/>
              </a:rPr>
              <a:t> —because the services provided were viewed by their multiple patrons largely as substitutes, rather than as complements. </a:t>
            </a:r>
          </a:p>
          <a:p>
            <a:pPr lvl="1" algn="l" eaLnBrk="1" hangingPunct="1">
              <a:lnSpc>
                <a:spcPct val="90000"/>
              </a:lnSpc>
              <a:defRPr/>
            </a:pPr>
            <a:endParaRPr lang="en-US" sz="2000" b="1" dirty="0"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subTitle" idx="1"/>
          </p:nvPr>
        </p:nvSpPr>
        <p:spPr>
          <a:xfrm>
            <a:off x="179388" y="304800"/>
            <a:ext cx="8964612" cy="6324600"/>
          </a:xfrm>
        </p:spPr>
        <p:txBody>
          <a:bodyPr/>
          <a:lstStyle/>
          <a:p>
            <a:pPr algn="l" eaLnBrk="1" hangingPunct="1">
              <a:defRPr/>
            </a:pPr>
            <a:r>
              <a:rPr lang="en-US" sz="2400" b="1" dirty="0" smtClean="0">
                <a:solidFill>
                  <a:srgbClr val="66FFFF"/>
                </a:solidFill>
              </a:rPr>
              <a:t>     </a:t>
            </a:r>
            <a:r>
              <a:rPr lang="en-US" sz="2400" b="1" dirty="0" smtClean="0">
                <a:solidFill>
                  <a:srgbClr val="66FFFF"/>
                </a:solidFill>
                <a:effectLst/>
              </a:rPr>
              <a:t>Open science --“European feudalism’s greatest gift to 	modern capitalism” -- is a fragile legacy </a:t>
            </a:r>
          </a:p>
          <a:p>
            <a:pPr algn="l" eaLnBrk="1" hangingPunct="1">
              <a:defRPr/>
            </a:pPr>
            <a:endParaRPr lang="en-US" sz="1800" dirty="0" smtClean="0">
              <a:solidFill>
                <a:srgbClr val="66FFFF"/>
              </a:solidFill>
              <a:effectLst/>
            </a:endParaRPr>
          </a:p>
          <a:p>
            <a:pPr lvl="1" algn="l" eaLnBrk="1" hangingPunct="1">
              <a:buFontTx/>
              <a:buChar char="•"/>
              <a:defRPr/>
            </a:pPr>
            <a:r>
              <a:rPr lang="en-US" sz="2400" dirty="0" smtClean="0">
                <a:solidFill>
                  <a:schemeClr val="bg1"/>
                </a:solidFill>
                <a:effectLst/>
              </a:rPr>
              <a:t>   That process of institutionalization was </a:t>
            </a:r>
            <a:r>
              <a:rPr lang="en-US" sz="2400" dirty="0" smtClean="0">
                <a:solidFill>
                  <a:schemeClr val="hlink"/>
                </a:solidFill>
                <a:effectLst/>
              </a:rPr>
              <a:t>distinct from, yet  was driven by, and reinforced the epistemological transformations that historians associate with the Scientific Revolution.</a:t>
            </a:r>
          </a:p>
          <a:p>
            <a:pPr lvl="1" algn="l" eaLnBrk="1" hangingPunct="1">
              <a:buFontTx/>
              <a:buChar char="•"/>
              <a:defRPr/>
            </a:pPr>
            <a:r>
              <a:rPr lang="en-US" sz="2400" dirty="0" smtClean="0">
                <a:solidFill>
                  <a:schemeClr val="bg1"/>
                </a:solidFill>
                <a:effectLst/>
              </a:rPr>
              <a:t>    Open science has been able to find public patronage and  reproduce itself through the enculturation (socialization) of young trainee researchers -- </a:t>
            </a:r>
            <a:r>
              <a:rPr lang="en-US" sz="2400" dirty="0" smtClean="0">
                <a:solidFill>
                  <a:srgbClr val="66FFFF"/>
                </a:solidFill>
                <a:effectLst/>
              </a:rPr>
              <a:t>because it turned out to be</a:t>
            </a:r>
            <a:r>
              <a:rPr lang="en-US" sz="2400" dirty="0" smtClean="0">
                <a:solidFill>
                  <a:schemeClr val="bg1"/>
                </a:solidFill>
                <a:effectLst/>
              </a:rPr>
              <a:t> </a:t>
            </a:r>
            <a:r>
              <a:rPr lang="en-US" sz="2400" dirty="0" smtClean="0">
                <a:solidFill>
                  <a:schemeClr val="hlink"/>
                </a:solidFill>
                <a:effectLst/>
              </a:rPr>
              <a:t>highly productive when coupled with a market-driven proprietary R&amp;D regime oriented to create new technologies.</a:t>
            </a:r>
            <a:r>
              <a:rPr lang="en-US" sz="2400" dirty="0" smtClean="0">
                <a:solidFill>
                  <a:schemeClr val="bg1"/>
                </a:solidFill>
                <a:effectLst/>
              </a:rPr>
              <a:t> </a:t>
            </a:r>
          </a:p>
          <a:p>
            <a:pPr lvl="1" algn="l" eaLnBrk="1" hangingPunct="1">
              <a:buFontTx/>
              <a:buChar char="•"/>
              <a:defRPr/>
            </a:pPr>
            <a:r>
              <a:rPr lang="en-US" sz="2400" dirty="0" smtClean="0">
                <a:solidFill>
                  <a:schemeClr val="bg1"/>
                </a:solidFill>
                <a:effectLst/>
              </a:rPr>
              <a:t>    </a:t>
            </a:r>
            <a:r>
              <a:rPr lang="en-US" sz="2400" dirty="0" smtClean="0">
                <a:solidFill>
                  <a:srgbClr val="66FFFF"/>
                </a:solidFill>
                <a:effectLst/>
              </a:rPr>
              <a:t>Yet its cooperative institutional arrangements are fragile</a:t>
            </a:r>
            <a:r>
              <a:rPr lang="en-US" sz="2400" dirty="0" smtClean="0">
                <a:solidFill>
                  <a:schemeClr val="bg1"/>
                </a:solidFill>
                <a:effectLst/>
              </a:rPr>
              <a:t>, and can be undermined when they have to compete for resources with a market system, so </a:t>
            </a:r>
            <a:r>
              <a:rPr lang="en-US" sz="2400" dirty="0" smtClean="0">
                <a:solidFill>
                  <a:schemeClr val="bg2"/>
                </a:solidFill>
                <a:effectLst/>
              </a:rPr>
              <a:t>open science exists in a state of uneasy tension with the proprietary R&amp;D regime.</a:t>
            </a:r>
            <a:r>
              <a:rPr lang="en-US" sz="2400" dirty="0" smtClean="0">
                <a:solidFill>
                  <a:schemeClr val="bg1"/>
                </a:solidFill>
                <a:effectLs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r>
              <a:rPr lang="en-US" dirty="0" smtClean="0">
                <a:solidFill>
                  <a:schemeClr val="accent1">
                    <a:lumMod val="40000"/>
                    <a:lumOff val="60000"/>
                  </a:schemeClr>
                </a:solidFill>
                <a:effectLst/>
              </a:rPr>
              <a:t/>
            </a:r>
            <a:br>
              <a:rPr lang="en-US" dirty="0" smtClean="0">
                <a:solidFill>
                  <a:schemeClr val="accent1">
                    <a:lumMod val="40000"/>
                    <a:lumOff val="60000"/>
                  </a:schemeClr>
                </a:solidFill>
                <a:effectLst/>
              </a:rPr>
            </a:br>
            <a:r>
              <a:rPr lang="en-US" dirty="0">
                <a:solidFill>
                  <a:schemeClr val="accent1">
                    <a:lumMod val="40000"/>
                    <a:lumOff val="60000"/>
                  </a:schemeClr>
                </a:solidFill>
                <a:effectLst/>
              </a:rPr>
              <a:t/>
            </a:r>
            <a:br>
              <a:rPr lang="en-US" dirty="0">
                <a:solidFill>
                  <a:schemeClr val="accent1">
                    <a:lumMod val="40000"/>
                    <a:lumOff val="60000"/>
                  </a:schemeClr>
                </a:solidFill>
                <a:effectLst/>
              </a:rPr>
            </a:br>
            <a:r>
              <a:rPr lang="en-US" dirty="0" smtClean="0">
                <a:solidFill>
                  <a:schemeClr val="accent1">
                    <a:lumMod val="40000"/>
                    <a:lumOff val="60000"/>
                  </a:schemeClr>
                </a:solidFill>
                <a:effectLst/>
              </a:rPr>
              <a:t>Part </a:t>
            </a:r>
            <a:r>
              <a:rPr lang="en-US" dirty="0" smtClean="0">
                <a:solidFill>
                  <a:schemeClr val="accent1">
                    <a:lumMod val="40000"/>
                    <a:lumOff val="60000"/>
                  </a:schemeClr>
                </a:solidFill>
                <a:effectLst/>
              </a:rPr>
              <a:t>IV</a:t>
            </a:r>
            <a:br>
              <a:rPr lang="en-US" dirty="0" smtClean="0">
                <a:solidFill>
                  <a:schemeClr val="accent1">
                    <a:lumMod val="40000"/>
                    <a:lumOff val="60000"/>
                  </a:schemeClr>
                </a:solidFill>
                <a:effectLst/>
              </a:rPr>
            </a:br>
            <a:r>
              <a:rPr lang="en-US" dirty="0" smtClean="0">
                <a:solidFill>
                  <a:schemeClr val="accent1">
                    <a:lumMod val="40000"/>
                    <a:lumOff val="60000"/>
                  </a:schemeClr>
                </a:solidFill>
                <a:effectLst/>
              </a:rPr>
              <a:t/>
            </a:r>
            <a:br>
              <a:rPr lang="en-US" dirty="0" smtClean="0">
                <a:solidFill>
                  <a:schemeClr val="accent1">
                    <a:lumMod val="40000"/>
                    <a:lumOff val="60000"/>
                  </a:schemeClr>
                </a:solidFill>
                <a:effectLst/>
              </a:rPr>
            </a:br>
            <a:r>
              <a:rPr lang="en-US" dirty="0" smtClean="0">
                <a:solidFill>
                  <a:schemeClr val="accent1">
                    <a:lumMod val="40000"/>
                    <a:lumOff val="60000"/>
                  </a:schemeClr>
                </a:solidFill>
                <a:effectLst/>
              </a:rPr>
              <a:t>Modern challenges to the survival </a:t>
            </a:r>
            <a:r>
              <a:rPr lang="en-US" dirty="0" smtClean="0">
                <a:solidFill>
                  <a:schemeClr val="accent1">
                    <a:lumMod val="40000"/>
                    <a:lumOff val="60000"/>
                  </a:schemeClr>
                </a:solidFill>
                <a:effectLst/>
              </a:rPr>
              <a:t>Open </a:t>
            </a:r>
            <a:r>
              <a:rPr lang="en-US" dirty="0" smtClean="0">
                <a:solidFill>
                  <a:schemeClr val="accent1">
                    <a:lumMod val="40000"/>
                    <a:lumOff val="60000"/>
                  </a:schemeClr>
                </a:solidFill>
                <a:effectLst/>
              </a:rPr>
              <a:t>Science and the legacies  -- </a:t>
            </a:r>
            <a:br>
              <a:rPr lang="en-US" dirty="0" smtClean="0">
                <a:solidFill>
                  <a:schemeClr val="accent1">
                    <a:lumMod val="40000"/>
                    <a:lumOff val="60000"/>
                  </a:schemeClr>
                </a:solidFill>
                <a:effectLst/>
              </a:rPr>
            </a:br>
            <a:r>
              <a:rPr lang="en-US" dirty="0" smtClean="0">
                <a:solidFill>
                  <a:schemeClr val="accent1">
                    <a:lumMod val="40000"/>
                    <a:lumOff val="60000"/>
                  </a:schemeClr>
                </a:solidFill>
                <a:effectLst/>
              </a:rPr>
              <a:t>the New Op </a:t>
            </a:r>
            <a:r>
              <a:rPr lang="en-US" dirty="0" err="1" smtClean="0">
                <a:solidFill>
                  <a:schemeClr val="accent1">
                    <a:lumMod val="40000"/>
                    <a:lumOff val="60000"/>
                  </a:schemeClr>
                </a:solidFill>
                <a:effectLst/>
              </a:rPr>
              <a:t>Sci</a:t>
            </a:r>
            <a:r>
              <a:rPr lang="en-US" dirty="0" smtClean="0">
                <a:solidFill>
                  <a:schemeClr val="accent1">
                    <a:lumMod val="40000"/>
                    <a:lumOff val="60000"/>
                  </a:schemeClr>
                </a:solidFill>
                <a:effectLst/>
              </a:rPr>
              <a:t> Movement </a:t>
            </a:r>
            <a:r>
              <a:rPr lang="en-US" dirty="0" smtClean="0">
                <a:solidFill>
                  <a:schemeClr val="accent1">
                    <a:lumMod val="40000"/>
                    <a:lumOff val="60000"/>
                  </a:schemeClr>
                </a:solidFill>
                <a:effectLst/>
              </a:rPr>
              <a:t> </a:t>
            </a:r>
            <a:r>
              <a:rPr lang="en-US" dirty="0">
                <a:solidFill>
                  <a:schemeClr val="accent1">
                    <a:lumMod val="40000"/>
                    <a:lumOff val="60000"/>
                  </a:schemeClr>
                </a:solidFill>
                <a:effectLst/>
              </a:rPr>
              <a:t/>
            </a:r>
            <a:br>
              <a:rPr lang="en-US" dirty="0">
                <a:solidFill>
                  <a:schemeClr val="accent1">
                    <a:lumMod val="40000"/>
                    <a:lumOff val="60000"/>
                  </a:schemeClr>
                </a:solidFill>
                <a:effectLst/>
              </a:rPr>
            </a:br>
            <a:endParaRPr lang="en-US" dirty="0">
              <a:solidFill>
                <a:schemeClr val="accent1">
                  <a:lumMod val="40000"/>
                  <a:lumOff val="60000"/>
                </a:schemeClr>
              </a:solidFill>
              <a:effectLst/>
            </a:endParaRPr>
          </a:p>
        </p:txBody>
      </p:sp>
    </p:spTree>
    <p:extLst>
      <p:ext uri="{BB962C8B-B14F-4D97-AF65-F5344CB8AC3E}">
        <p14:creationId xmlns:p14="http://schemas.microsoft.com/office/powerpoint/2010/main" val="2785011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5"/>
          <p:cNvSpPr>
            <a:spLocks noChangeShapeType="1"/>
          </p:cNvSpPr>
          <p:nvPr/>
        </p:nvSpPr>
        <p:spPr bwMode="auto">
          <a:xfrm>
            <a:off x="4419600" y="3886200"/>
            <a:ext cx="0" cy="838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3" name="Text Box 14"/>
          <p:cNvSpPr txBox="1">
            <a:spLocks noChangeArrowheads="1"/>
          </p:cNvSpPr>
          <p:nvPr/>
        </p:nvSpPr>
        <p:spPr bwMode="auto">
          <a:xfrm>
            <a:off x="228600" y="22860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a:solidFill>
                  <a:schemeClr val="hlink"/>
                </a:solidFill>
              </a:rPr>
              <a:t>The Present &amp; Future of Open Science </a:t>
            </a:r>
            <a:endParaRPr lang="en-GB" sz="2400" b="1" i="1" dirty="0">
              <a:solidFill>
                <a:schemeClr val="hlink"/>
              </a:solidFill>
            </a:endParaRPr>
          </a:p>
          <a:p>
            <a:pPr eaLnBrk="1" hangingPunct="1"/>
            <a:r>
              <a:rPr lang="en-GB" sz="2400" b="1" i="1" dirty="0">
                <a:solidFill>
                  <a:schemeClr val="hlink"/>
                </a:solidFill>
              </a:rPr>
              <a:t>The optimum is not clearly identified, but we can tell when changes are pushing the system out of balance.</a:t>
            </a:r>
          </a:p>
        </p:txBody>
      </p:sp>
      <p:grpSp>
        <p:nvGrpSpPr>
          <p:cNvPr id="25604" name="Group 18"/>
          <p:cNvGrpSpPr>
            <a:grpSpLocks/>
          </p:cNvGrpSpPr>
          <p:nvPr/>
        </p:nvGrpSpPr>
        <p:grpSpPr bwMode="auto">
          <a:xfrm>
            <a:off x="1295400" y="1447800"/>
            <a:ext cx="6513513" cy="3749675"/>
            <a:chOff x="816" y="1008"/>
            <a:chExt cx="4103" cy="2362"/>
          </a:xfrm>
        </p:grpSpPr>
        <p:sp>
          <p:nvSpPr>
            <p:cNvPr id="25606" name="AutoShape 9"/>
            <p:cNvSpPr>
              <a:spLocks noChangeArrowheads="1"/>
            </p:cNvSpPr>
            <p:nvPr/>
          </p:nvSpPr>
          <p:spPr bwMode="auto">
            <a:xfrm rot="-3357658">
              <a:off x="2236" y="1930"/>
              <a:ext cx="336" cy="96"/>
            </a:xfrm>
            <a:prstGeom prst="notchedRightArrow">
              <a:avLst>
                <a:gd name="adj1" fmla="val 50000"/>
                <a:gd name="adj2" fmla="val 87500"/>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7" name="AutoShape 10"/>
            <p:cNvSpPr>
              <a:spLocks noChangeArrowheads="1"/>
            </p:cNvSpPr>
            <p:nvPr/>
          </p:nvSpPr>
          <p:spPr bwMode="auto">
            <a:xfrm rot="3357658" flipH="1">
              <a:off x="2995" y="1978"/>
              <a:ext cx="336" cy="96"/>
            </a:xfrm>
            <a:prstGeom prst="notchedRightArrow">
              <a:avLst>
                <a:gd name="adj1" fmla="val 50000"/>
                <a:gd name="adj2" fmla="val 87500"/>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5608" name="Group 17"/>
            <p:cNvGrpSpPr>
              <a:grpSpLocks/>
            </p:cNvGrpSpPr>
            <p:nvPr/>
          </p:nvGrpSpPr>
          <p:grpSpPr bwMode="auto">
            <a:xfrm>
              <a:off x="816" y="1008"/>
              <a:ext cx="4103" cy="2362"/>
              <a:chOff x="831" y="1008"/>
              <a:chExt cx="4103" cy="2362"/>
            </a:xfrm>
          </p:grpSpPr>
          <p:sp>
            <p:nvSpPr>
              <p:cNvPr id="25610" name="AutoShape 2"/>
              <p:cNvSpPr>
                <a:spLocks noChangeArrowheads="1"/>
              </p:cNvSpPr>
              <p:nvPr/>
            </p:nvSpPr>
            <p:spPr bwMode="auto">
              <a:xfrm>
                <a:off x="1536" y="1296"/>
                <a:ext cx="2496" cy="1776"/>
              </a:xfrm>
              <a:prstGeom prst="flowChartExtra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11" name="Line 3"/>
              <p:cNvSpPr>
                <a:spLocks noChangeShapeType="1"/>
              </p:cNvSpPr>
              <p:nvPr/>
            </p:nvSpPr>
            <p:spPr bwMode="auto">
              <a:xfrm rot="20613362" flipV="1">
                <a:off x="2736" y="2214"/>
                <a:ext cx="672" cy="24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12" name="Line 4"/>
              <p:cNvSpPr>
                <a:spLocks noChangeShapeType="1"/>
              </p:cNvSpPr>
              <p:nvPr/>
            </p:nvSpPr>
            <p:spPr bwMode="auto">
              <a:xfrm rot="986638" flipH="1" flipV="1">
                <a:off x="2159" y="2214"/>
                <a:ext cx="672" cy="24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13" name="Line 6"/>
              <p:cNvSpPr>
                <a:spLocks noChangeAspect="1" noChangeShapeType="1"/>
              </p:cNvSpPr>
              <p:nvPr/>
            </p:nvSpPr>
            <p:spPr bwMode="auto">
              <a:xfrm rot="20613362" flipV="1">
                <a:off x="2883" y="1799"/>
                <a:ext cx="240" cy="86"/>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14" name="Line 7"/>
              <p:cNvSpPr>
                <a:spLocks noChangeAspect="1" noChangeShapeType="1"/>
              </p:cNvSpPr>
              <p:nvPr/>
            </p:nvSpPr>
            <p:spPr bwMode="auto">
              <a:xfrm rot="986638" flipH="1" flipV="1">
                <a:off x="2496" y="1728"/>
                <a:ext cx="384" cy="137"/>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15" name="Line 8"/>
              <p:cNvSpPr>
                <a:spLocks noChangeShapeType="1"/>
              </p:cNvSpPr>
              <p:nvPr/>
            </p:nvSpPr>
            <p:spPr bwMode="auto">
              <a:xfrm>
                <a:off x="2880" y="1920"/>
                <a:ext cx="0" cy="1152"/>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16" name="Text Box 11"/>
              <p:cNvSpPr txBox="1">
                <a:spLocks noChangeArrowheads="1"/>
              </p:cNvSpPr>
              <p:nvPr/>
            </p:nvSpPr>
            <p:spPr bwMode="auto">
              <a:xfrm>
                <a:off x="2448" y="1008"/>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dirty="0">
                    <a:solidFill>
                      <a:schemeClr val="bg1"/>
                    </a:solidFill>
                  </a:rPr>
                  <a:t>Property</a:t>
                </a:r>
              </a:p>
            </p:txBody>
          </p:sp>
          <p:sp>
            <p:nvSpPr>
              <p:cNvPr id="25617" name="Text Box 12"/>
              <p:cNvSpPr txBox="1">
                <a:spLocks noChangeArrowheads="1"/>
              </p:cNvSpPr>
              <p:nvPr/>
            </p:nvSpPr>
            <p:spPr bwMode="auto">
              <a:xfrm>
                <a:off x="4080" y="2985"/>
                <a:ext cx="8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dirty="0">
                    <a:solidFill>
                      <a:schemeClr val="bg1"/>
                    </a:solidFill>
                  </a:rPr>
                  <a:t>Patronage</a:t>
                </a:r>
              </a:p>
            </p:txBody>
          </p:sp>
          <p:sp>
            <p:nvSpPr>
              <p:cNvPr id="25618" name="Text Box 13"/>
              <p:cNvSpPr txBox="1">
                <a:spLocks noChangeArrowheads="1"/>
              </p:cNvSpPr>
              <p:nvPr/>
            </p:nvSpPr>
            <p:spPr bwMode="auto">
              <a:xfrm>
                <a:off x="831" y="2928"/>
                <a:ext cx="77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dirty="0">
                    <a:solidFill>
                      <a:schemeClr val="bg1"/>
                    </a:solidFill>
                  </a:rPr>
                  <a:t>Public </a:t>
                </a:r>
              </a:p>
              <a:p>
                <a:pPr algn="ctr" eaLnBrk="1" hangingPunct="1"/>
                <a:r>
                  <a:rPr lang="en-GB" sz="2000" dirty="0">
                    <a:solidFill>
                      <a:schemeClr val="bg1"/>
                    </a:solidFill>
                  </a:rPr>
                  <a:t>Provision</a:t>
                </a:r>
                <a:endParaRPr lang="en-GB" sz="1400" dirty="0">
                  <a:solidFill>
                    <a:schemeClr val="bg1"/>
                  </a:solidFill>
                </a:endParaRPr>
              </a:p>
            </p:txBody>
          </p:sp>
        </p:grpSp>
        <p:sp>
          <p:nvSpPr>
            <p:cNvPr id="25609" name="Oval 15"/>
            <p:cNvSpPr>
              <a:spLocks noChangeArrowheads="1"/>
            </p:cNvSpPr>
            <p:nvPr/>
          </p:nvSpPr>
          <p:spPr bwMode="auto">
            <a:xfrm>
              <a:off x="2784" y="1824"/>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5605" name="Text Box 16"/>
          <p:cNvSpPr txBox="1">
            <a:spLocks noChangeArrowheads="1"/>
          </p:cNvSpPr>
          <p:nvPr/>
        </p:nvSpPr>
        <p:spPr bwMode="auto">
          <a:xfrm>
            <a:off x="685800" y="5562600"/>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dirty="0">
                <a:solidFill>
                  <a:schemeClr val="bg1"/>
                </a:solidFill>
              </a:rPr>
              <a:t>Fiscal pressures to “privatization” government informaiton production,  reinforced by stronger and more comprehensive IPR protections, and the disruptive effects of ICT innovation, and contributing to a drift toward the “property” pole.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1" y="457200"/>
            <a:ext cx="8693150" cy="1143000"/>
          </a:xfrm>
        </p:spPr>
        <p:txBody>
          <a:bodyPr/>
          <a:lstStyle/>
          <a:p>
            <a:pPr algn="l" eaLnBrk="1" hangingPunct="1">
              <a:buFont typeface="Wingdings" pitchFamily="2" charset="2"/>
              <a:buNone/>
            </a:pPr>
            <a:r>
              <a:rPr lang="en-US" sz="2400" b="1" dirty="0" smtClean="0">
                <a:solidFill>
                  <a:schemeClr val="hlink"/>
                </a:solidFill>
                <a:effectLst/>
              </a:rPr>
              <a:t> Principal messages from the ‘new economics of science about the  the formal and informal institutions of the Republic of ‘Open </a:t>
            </a:r>
            <a:r>
              <a:rPr lang="en-US" sz="2400" b="1" dirty="0">
                <a:solidFill>
                  <a:schemeClr val="hlink"/>
                </a:solidFill>
                <a:effectLst/>
              </a:rPr>
              <a:t>S</a:t>
            </a:r>
            <a:r>
              <a:rPr lang="en-US" sz="2400" b="1" dirty="0" smtClean="0">
                <a:solidFill>
                  <a:schemeClr val="hlink"/>
                </a:solidFill>
                <a:effectLst/>
              </a:rPr>
              <a:t>cience’ </a:t>
            </a:r>
            <a:r>
              <a:rPr lang="en-US" sz="3000" b="1" dirty="0" smtClean="0">
                <a:solidFill>
                  <a:schemeClr val="hlink"/>
                </a:solidFill>
                <a:effectLst/>
              </a:rPr>
              <a:t>	</a:t>
            </a:r>
            <a:r>
              <a:rPr lang="en-US" sz="3000" b="1" dirty="0">
                <a:solidFill>
                  <a:schemeClr val="hlink"/>
                </a:solidFill>
                <a:effectLst/>
              </a:rPr>
              <a:t>	</a:t>
            </a:r>
            <a:r>
              <a:rPr lang="en-US" sz="3000" b="1" dirty="0" smtClean="0">
                <a:solidFill>
                  <a:schemeClr val="hlink"/>
                </a:solidFill>
                <a:effectLst/>
              </a:rPr>
              <a:t>		</a:t>
            </a:r>
            <a:r>
              <a:rPr lang="en-US" sz="2400" b="1" dirty="0" smtClean="0">
                <a:solidFill>
                  <a:schemeClr val="hlink"/>
                </a:solidFill>
                <a:effectLst/>
              </a:rPr>
              <a:t>        - </a:t>
            </a:r>
            <a:r>
              <a:rPr lang="en-US" sz="2400" b="1" i="1" dirty="0" smtClean="0">
                <a:solidFill>
                  <a:schemeClr val="hlink"/>
                </a:solidFill>
                <a:effectLst/>
              </a:rPr>
              <a:t>1</a:t>
            </a:r>
          </a:p>
        </p:txBody>
      </p:sp>
      <p:sp>
        <p:nvSpPr>
          <p:cNvPr id="4099" name="Text Box 3"/>
          <p:cNvSpPr txBox="1">
            <a:spLocks noChangeArrowheads="1"/>
          </p:cNvSpPr>
          <p:nvPr/>
        </p:nvSpPr>
        <p:spPr bwMode="auto">
          <a:xfrm>
            <a:off x="428623" y="2114550"/>
            <a:ext cx="8569325" cy="423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Clr>
                <a:schemeClr val="hlink"/>
              </a:buClr>
              <a:buSzPct val="90000"/>
              <a:buFont typeface="Wingdings" pitchFamily="2" charset="2"/>
              <a:buNone/>
            </a:pPr>
            <a:r>
              <a:rPr lang="en-US" sz="2800" b="1" i="1" dirty="0" smtClean="0">
                <a:solidFill>
                  <a:schemeClr val="bg1"/>
                </a:solidFill>
              </a:rPr>
              <a:t>	</a:t>
            </a:r>
            <a:r>
              <a:rPr lang="en-US" sz="2800" b="1" i="1" dirty="0" err="1" smtClean="0">
                <a:solidFill>
                  <a:schemeClr val="bg1"/>
                </a:solidFill>
              </a:rPr>
              <a:t>OpSci</a:t>
            </a:r>
            <a:r>
              <a:rPr lang="en-US" sz="2800" dirty="0" smtClean="0">
                <a:solidFill>
                  <a:schemeClr val="bg2"/>
                </a:solidFill>
              </a:rPr>
              <a:t> </a:t>
            </a:r>
            <a:r>
              <a:rPr lang="en-US" sz="2800" dirty="0">
                <a:solidFill>
                  <a:schemeClr val="bg2"/>
                </a:solidFill>
              </a:rPr>
              <a:t>belongs to a larger class of decentralized, non-market systems of knowledge and information production and distribution that are important, intricate interesting, </a:t>
            </a:r>
            <a:r>
              <a:rPr lang="en-US" sz="2800" dirty="0" smtClean="0">
                <a:solidFill>
                  <a:schemeClr val="bg2"/>
                </a:solidFill>
              </a:rPr>
              <a:t>and only recently studied systematically by </a:t>
            </a:r>
            <a:r>
              <a:rPr lang="en-US" sz="2800" dirty="0">
                <a:solidFill>
                  <a:schemeClr val="bg2"/>
                </a:solidFill>
              </a:rPr>
              <a:t>economists</a:t>
            </a:r>
            <a:r>
              <a:rPr lang="en-US" sz="2800" dirty="0" smtClean="0">
                <a:solidFill>
                  <a:schemeClr val="bg2"/>
                </a:solidFill>
              </a:rPr>
              <a:t>.</a:t>
            </a:r>
          </a:p>
          <a:p>
            <a:pPr eaLnBrk="1" hangingPunct="1">
              <a:lnSpc>
                <a:spcPct val="80000"/>
              </a:lnSpc>
              <a:spcBef>
                <a:spcPct val="50000"/>
              </a:spcBef>
              <a:buClr>
                <a:schemeClr val="hlink"/>
              </a:buClr>
              <a:buSzPct val="90000"/>
              <a:buFont typeface="Wingdings" pitchFamily="2" charset="2"/>
              <a:buNone/>
            </a:pPr>
            <a:endParaRPr lang="en-US" sz="2400" dirty="0">
              <a:solidFill>
                <a:schemeClr val="bg2"/>
              </a:solidFill>
            </a:endParaRPr>
          </a:p>
          <a:p>
            <a:pPr eaLnBrk="1" hangingPunct="1">
              <a:lnSpc>
                <a:spcPct val="80000"/>
              </a:lnSpc>
              <a:spcBef>
                <a:spcPct val="50000"/>
              </a:spcBef>
              <a:buClr>
                <a:schemeClr val="hlink"/>
              </a:buClr>
              <a:buSzPct val="90000"/>
              <a:buFont typeface="Wingdings" pitchFamily="2" charset="2"/>
              <a:buNone/>
            </a:pPr>
            <a:r>
              <a:rPr lang="en-US" sz="2800" b="1" i="1" dirty="0" err="1">
                <a:solidFill>
                  <a:schemeClr val="bg1"/>
                </a:solidFill>
              </a:rPr>
              <a:t>OpSci</a:t>
            </a:r>
            <a:r>
              <a:rPr lang="en-US" sz="2800" dirty="0" smtClean="0">
                <a:solidFill>
                  <a:schemeClr val="bg2"/>
                </a:solidFill>
              </a:rPr>
              <a:t> </a:t>
            </a:r>
            <a:r>
              <a:rPr lang="en-US" sz="2800" dirty="0">
                <a:solidFill>
                  <a:schemeClr val="bg2"/>
                </a:solidFill>
              </a:rPr>
              <a:t>is </a:t>
            </a:r>
            <a:r>
              <a:rPr lang="en-US" sz="2800" dirty="0" smtClean="0">
                <a:solidFill>
                  <a:schemeClr val="bg2"/>
                </a:solidFill>
              </a:rPr>
              <a:t>a comparatively efficient </a:t>
            </a:r>
            <a:r>
              <a:rPr lang="en-US" sz="2800" dirty="0">
                <a:solidFill>
                  <a:schemeClr val="bg2"/>
                </a:solidFill>
              </a:rPr>
              <a:t>(but not perfect) </a:t>
            </a:r>
            <a:r>
              <a:rPr lang="en-US" sz="2800" dirty="0" smtClean="0">
                <a:solidFill>
                  <a:schemeClr val="bg2"/>
                </a:solidFill>
              </a:rPr>
              <a:t>system of resource allocation for producing reliable </a:t>
            </a:r>
            <a:r>
              <a:rPr lang="en-US" sz="2800" dirty="0">
                <a:solidFill>
                  <a:schemeClr val="bg2"/>
                </a:solidFill>
              </a:rPr>
              <a:t>new knowledge, but it performs </a:t>
            </a:r>
            <a:r>
              <a:rPr lang="en-US" sz="2800" dirty="0" smtClean="0">
                <a:solidFill>
                  <a:schemeClr val="bg2"/>
                </a:solidFill>
              </a:rPr>
              <a:t>comparatively poorly </a:t>
            </a:r>
            <a:r>
              <a:rPr lang="en-US" sz="2800" dirty="0">
                <a:solidFill>
                  <a:schemeClr val="bg2"/>
                </a:solidFill>
              </a:rPr>
              <a:t>in capturing </a:t>
            </a:r>
            <a:r>
              <a:rPr lang="en-US" sz="2800" dirty="0" smtClean="0">
                <a:solidFill>
                  <a:schemeClr val="bg2"/>
                </a:solidFill>
              </a:rPr>
              <a:t>‘social surpluses’ </a:t>
            </a:r>
            <a:r>
              <a:rPr lang="en-US" sz="2800" dirty="0">
                <a:solidFill>
                  <a:schemeClr val="bg2"/>
                </a:solidFill>
              </a:rPr>
              <a:t>from the exploitation of existing knowledge</a:t>
            </a:r>
            <a:r>
              <a:rPr lang="en-US" sz="2400" dirty="0" smtClean="0">
                <a:solidFill>
                  <a:schemeClr val="bg2"/>
                </a:solidFill>
              </a:rPr>
              <a:t>.</a:t>
            </a:r>
            <a:endParaRPr lang="en-US" sz="2400" dirty="0">
              <a:solidFill>
                <a:schemeClr val="bg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228600"/>
            <a:ext cx="8283575" cy="63709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i="1" dirty="0">
                <a:solidFill>
                  <a:schemeClr val="hlink"/>
                </a:solidFill>
              </a:rPr>
              <a:t>Property</a:t>
            </a:r>
            <a:r>
              <a:rPr lang="en-GB" sz="2400" b="1" dirty="0">
                <a:solidFill>
                  <a:schemeClr val="hlink"/>
                </a:solidFill>
              </a:rPr>
              <a:t> – successive expansion of the IPR regime</a:t>
            </a:r>
            <a:r>
              <a:rPr lang="en-GB" sz="2400" b="1" dirty="0">
                <a:solidFill>
                  <a:schemeClr val="bg1"/>
                </a:solidFill>
              </a:rPr>
              <a:t> </a:t>
            </a:r>
          </a:p>
          <a:p>
            <a:pPr eaLnBrk="1" hangingPunct="1">
              <a:buFont typeface="Wingdings" pitchFamily="2" charset="2"/>
              <a:buChar char="§"/>
            </a:pPr>
            <a:endParaRPr lang="en-GB" sz="2400" b="1" dirty="0">
              <a:solidFill>
                <a:schemeClr val="bg1"/>
              </a:solidFill>
            </a:endParaRPr>
          </a:p>
          <a:p>
            <a:pPr eaLnBrk="1" hangingPunct="1">
              <a:buFont typeface="Wingdings" pitchFamily="2" charset="2"/>
              <a:buChar char="§"/>
            </a:pPr>
            <a:r>
              <a:rPr lang="en-GB" sz="2000" dirty="0">
                <a:solidFill>
                  <a:schemeClr val="bg1"/>
                </a:solidFill>
              </a:rPr>
              <a:t> Reinforcement of international conventions by bilateral agreements</a:t>
            </a:r>
            <a:endParaRPr lang="en-GB" sz="1200" dirty="0">
              <a:solidFill>
                <a:schemeClr val="bg1"/>
              </a:solidFill>
            </a:endParaRPr>
          </a:p>
          <a:p>
            <a:pPr eaLnBrk="1" hangingPunct="1">
              <a:buFont typeface="Wingdings" pitchFamily="2" charset="2"/>
              <a:buChar char="§"/>
            </a:pPr>
            <a:endParaRPr lang="en-GB" sz="1200" dirty="0">
              <a:solidFill>
                <a:schemeClr val="bg1"/>
              </a:solidFill>
            </a:endParaRPr>
          </a:p>
          <a:p>
            <a:pPr eaLnBrk="1" hangingPunct="1">
              <a:buFont typeface="Wingdings" pitchFamily="2" charset="2"/>
              <a:buChar char="§"/>
            </a:pPr>
            <a:r>
              <a:rPr lang="en-GB" sz="2000" dirty="0">
                <a:solidFill>
                  <a:schemeClr val="bg1"/>
                </a:solidFill>
              </a:rPr>
              <a:t> TRIPs Agreeement: ‘</a:t>
            </a:r>
            <a:r>
              <a:rPr lang="en-GB" dirty="0">
                <a:solidFill>
                  <a:schemeClr val="bg1"/>
                </a:solidFill>
              </a:rPr>
              <a:t>harmonized’ national IP treatment at developed         	country levels; created obstacles to recourse to compulsory licensing </a:t>
            </a:r>
          </a:p>
          <a:p>
            <a:pPr eaLnBrk="1" hangingPunct="1">
              <a:buFont typeface="Wingdings" pitchFamily="2" charset="2"/>
              <a:buChar char="§"/>
            </a:pPr>
            <a:endParaRPr lang="en-GB" sz="2000" dirty="0">
              <a:solidFill>
                <a:schemeClr val="bg1"/>
              </a:solidFill>
            </a:endParaRPr>
          </a:p>
          <a:p>
            <a:pPr eaLnBrk="1" hangingPunct="1">
              <a:buFont typeface="Wingdings" pitchFamily="2" charset="2"/>
              <a:buChar char="§"/>
            </a:pPr>
            <a:r>
              <a:rPr lang="en-GB" sz="2000" dirty="0">
                <a:solidFill>
                  <a:schemeClr val="bg1"/>
                </a:solidFill>
              </a:rPr>
              <a:t>Extensions of the domain of patenting in the U.S.:</a:t>
            </a:r>
          </a:p>
          <a:p>
            <a:pPr lvl="2" eaLnBrk="1" hangingPunct="1">
              <a:spcAft>
                <a:spcPts val="600"/>
              </a:spcAft>
              <a:buFont typeface="Wingdings" pitchFamily="2" charset="2"/>
              <a:buChar char="§"/>
            </a:pPr>
            <a:r>
              <a:rPr lang="en-GB" dirty="0">
                <a:solidFill>
                  <a:schemeClr val="bg1"/>
                </a:solidFill>
              </a:rPr>
              <a:t>   living organisms: Diamond v. Chakrabarty (1980)</a:t>
            </a:r>
          </a:p>
          <a:p>
            <a:pPr lvl="2" eaLnBrk="1" hangingPunct="1">
              <a:spcAft>
                <a:spcPts val="600"/>
              </a:spcAft>
              <a:buFont typeface="Wingdings" pitchFamily="2" charset="2"/>
              <a:buChar char="§"/>
            </a:pPr>
            <a:r>
              <a:rPr lang="en-GB" dirty="0">
                <a:solidFill>
                  <a:schemeClr val="bg1"/>
                </a:solidFill>
              </a:rPr>
              <a:t>   software : Diamond v. Diehr (1981)</a:t>
            </a:r>
          </a:p>
          <a:p>
            <a:pPr lvl="2" eaLnBrk="1" hangingPunct="1">
              <a:spcAft>
                <a:spcPts val="1200"/>
              </a:spcAft>
              <a:buFont typeface="Wingdings" pitchFamily="2" charset="2"/>
              <a:buChar char="§"/>
            </a:pPr>
            <a:r>
              <a:rPr lang="en-GB" dirty="0">
                <a:solidFill>
                  <a:schemeClr val="bg1"/>
                </a:solidFill>
              </a:rPr>
              <a:t>   business models: State Street Decision (2000).</a:t>
            </a:r>
          </a:p>
          <a:p>
            <a:pPr eaLnBrk="1" hangingPunct="1">
              <a:buFont typeface="Wingdings" pitchFamily="2" charset="2"/>
              <a:buChar char="§"/>
            </a:pPr>
            <a:r>
              <a:rPr lang="en-GB" sz="2000" i="1" dirty="0">
                <a:solidFill>
                  <a:schemeClr val="bg1"/>
                </a:solidFill>
              </a:rPr>
              <a:t> Sui generis</a:t>
            </a:r>
            <a:r>
              <a:rPr lang="en-GB" sz="2000" dirty="0">
                <a:solidFill>
                  <a:schemeClr val="bg1"/>
                </a:solidFill>
              </a:rPr>
              <a:t> protections:</a:t>
            </a:r>
            <a:endParaRPr lang="en-GB" dirty="0">
              <a:solidFill>
                <a:schemeClr val="bg1"/>
              </a:solidFill>
            </a:endParaRPr>
          </a:p>
          <a:p>
            <a:pPr lvl="2" eaLnBrk="1" hangingPunct="1">
              <a:spcAft>
                <a:spcPts val="600"/>
              </a:spcAft>
              <a:buSzPct val="90000"/>
              <a:buFont typeface="Wingdings" pitchFamily="2" charset="2"/>
              <a:buChar char="§"/>
            </a:pPr>
            <a:r>
              <a:rPr lang="en-GB" dirty="0">
                <a:solidFill>
                  <a:schemeClr val="bg1"/>
                </a:solidFill>
              </a:rPr>
              <a:t>   copyrights in semi-conductor mask work (1980)</a:t>
            </a:r>
          </a:p>
          <a:p>
            <a:pPr lvl="2" eaLnBrk="1" hangingPunct="1">
              <a:spcAft>
                <a:spcPts val="600"/>
              </a:spcAft>
              <a:buSzPct val="90000"/>
              <a:buFont typeface="Wingdings" pitchFamily="2" charset="2"/>
              <a:buChar char="§"/>
            </a:pPr>
            <a:r>
              <a:rPr lang="en-GB" dirty="0">
                <a:solidFill>
                  <a:schemeClr val="bg1"/>
                </a:solidFill>
              </a:rPr>
              <a:t>   EC directive on the legal protection of databases (1996)</a:t>
            </a:r>
          </a:p>
          <a:p>
            <a:pPr eaLnBrk="1" hangingPunct="1">
              <a:buFont typeface="Wingdings" pitchFamily="2" charset="2"/>
              <a:buNone/>
            </a:pPr>
            <a:endParaRPr lang="en-GB" sz="1200" dirty="0">
              <a:solidFill>
                <a:schemeClr val="bg1"/>
              </a:solidFill>
            </a:endParaRPr>
          </a:p>
          <a:p>
            <a:pPr eaLnBrk="1" hangingPunct="1">
              <a:buFont typeface="Wingdings" pitchFamily="2" charset="2"/>
              <a:buChar char="§"/>
            </a:pPr>
            <a:r>
              <a:rPr lang="en-GB" sz="2000" dirty="0">
                <a:solidFill>
                  <a:schemeClr val="bg1"/>
                </a:solidFill>
              </a:rPr>
              <a:t>ICT advances as drivers of  IPR regime changes:</a:t>
            </a:r>
            <a:endParaRPr lang="en-GB" dirty="0">
              <a:solidFill>
                <a:schemeClr val="bg1"/>
              </a:solidFill>
            </a:endParaRPr>
          </a:p>
          <a:p>
            <a:pPr lvl="2" eaLnBrk="1" hangingPunct="1">
              <a:buSzPct val="90000"/>
              <a:buFont typeface="Wingdings" pitchFamily="2" charset="2"/>
              <a:buChar char="§"/>
            </a:pPr>
            <a:r>
              <a:rPr lang="en-GB" dirty="0">
                <a:solidFill>
                  <a:schemeClr val="bg1"/>
                </a:solidFill>
              </a:rPr>
              <a:t>   “self-help” technologies (water-marking, encryption, trusted     systems: foreclosure of effective “fair use” exclusions)</a:t>
            </a:r>
          </a:p>
          <a:p>
            <a:pPr lvl="2" eaLnBrk="1" hangingPunct="1">
              <a:buSzPct val="90000"/>
              <a:buFont typeface="Wingdings" pitchFamily="2" charset="2"/>
              <a:buChar char="§"/>
            </a:pPr>
            <a:r>
              <a:rPr lang="en-GB" dirty="0">
                <a:solidFill>
                  <a:schemeClr val="bg1"/>
                </a:solidFill>
              </a:rPr>
              <a:t>   legal restraints on decryption of material that is protected by  copyright law:  U.S. DMCA (1998); EU InfoSoc Directive (2002)</a:t>
            </a:r>
            <a:endParaRPr lang="en-GB" sz="24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3794" name="Oval 4"/>
          <p:cNvSpPr>
            <a:spLocks noChangeArrowheads="1"/>
          </p:cNvSpPr>
          <p:nvPr/>
        </p:nvSpPr>
        <p:spPr bwMode="auto">
          <a:xfrm>
            <a:off x="1447800" y="533400"/>
            <a:ext cx="5715000" cy="5410200"/>
          </a:xfrm>
          <a:prstGeom prst="ellipse">
            <a:avLst/>
          </a:prstGeom>
          <a:solidFill>
            <a:srgbClr val="0066CC">
              <a:alpha val="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5" name="Text Box 5"/>
          <p:cNvSpPr txBox="1">
            <a:spLocks noChangeArrowheads="1"/>
          </p:cNvSpPr>
          <p:nvPr/>
        </p:nvSpPr>
        <p:spPr bwMode="auto">
          <a:xfrm>
            <a:off x="1143000" y="609600"/>
            <a:ext cx="2687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i="1" dirty="0">
                <a:solidFill>
                  <a:srgbClr val="6600FF"/>
                </a:solidFill>
              </a:rPr>
              <a:t>public domain</a:t>
            </a:r>
          </a:p>
        </p:txBody>
      </p:sp>
      <p:sp>
        <p:nvSpPr>
          <p:cNvPr id="33796" name="Text Box 6"/>
          <p:cNvSpPr txBox="1">
            <a:spLocks noChangeArrowheads="1"/>
          </p:cNvSpPr>
          <p:nvPr/>
        </p:nvSpPr>
        <p:spPr bwMode="auto">
          <a:xfrm>
            <a:off x="2438400" y="2743200"/>
            <a:ext cx="373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bg2"/>
                </a:solidFill>
              </a:rPr>
              <a:t>Intellectual property rights</a:t>
            </a:r>
          </a:p>
        </p:txBody>
      </p:sp>
      <p:sp>
        <p:nvSpPr>
          <p:cNvPr id="33797" name="Oval 7"/>
          <p:cNvSpPr>
            <a:spLocks noChangeArrowheads="1"/>
          </p:cNvSpPr>
          <p:nvPr/>
        </p:nvSpPr>
        <p:spPr bwMode="auto">
          <a:xfrm>
            <a:off x="3124200" y="1981200"/>
            <a:ext cx="2362200" cy="2286000"/>
          </a:xfrm>
          <a:prstGeom prst="ellipse">
            <a:avLst/>
          </a:prstGeom>
          <a:solidFill>
            <a:srgbClr val="000000">
              <a:alpha val="3294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8" name="Line 8"/>
          <p:cNvSpPr>
            <a:spLocks noChangeShapeType="1"/>
          </p:cNvSpPr>
          <p:nvPr/>
        </p:nvSpPr>
        <p:spPr bwMode="auto">
          <a:xfrm>
            <a:off x="4876800" y="4114800"/>
            <a:ext cx="609600" cy="8382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799" name="Line 11"/>
          <p:cNvSpPr>
            <a:spLocks noChangeShapeType="1"/>
          </p:cNvSpPr>
          <p:nvPr/>
        </p:nvSpPr>
        <p:spPr bwMode="auto">
          <a:xfrm flipH="1" flipV="1">
            <a:off x="3124200" y="1219200"/>
            <a:ext cx="533400" cy="9144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533400"/>
            <a:ext cx="8458200" cy="576263"/>
          </a:xfrm>
        </p:spPr>
        <p:txBody>
          <a:bodyPr/>
          <a:lstStyle/>
          <a:p>
            <a:pPr algn="l" eaLnBrk="1" hangingPunct="1"/>
            <a:r>
              <a:rPr lang="en-US" sz="2800" b="1" dirty="0" smtClean="0">
                <a:solidFill>
                  <a:schemeClr val="hlink"/>
                </a:solidFill>
                <a:effectLst/>
              </a:rPr>
              <a:t>Some unintended consequences of stronger IPR protections on public sector research results:</a:t>
            </a:r>
          </a:p>
        </p:txBody>
      </p:sp>
      <p:sp>
        <p:nvSpPr>
          <p:cNvPr id="27651" name="Rectangle 3"/>
          <p:cNvSpPr>
            <a:spLocks noGrp="1" noChangeArrowheads="1"/>
          </p:cNvSpPr>
          <p:nvPr>
            <p:ph type="body" idx="1"/>
          </p:nvPr>
        </p:nvSpPr>
        <p:spPr>
          <a:xfrm>
            <a:off x="457200" y="1295400"/>
            <a:ext cx="8229600" cy="5327650"/>
          </a:xfrm>
          <a:solidFill>
            <a:schemeClr val="tx1"/>
          </a:solidFill>
        </p:spPr>
        <p:txBody>
          <a:bodyPr/>
          <a:lstStyle/>
          <a:p>
            <a:pPr eaLnBrk="1" hangingPunct="1">
              <a:lnSpc>
                <a:spcPct val="90000"/>
              </a:lnSpc>
              <a:buFont typeface="Wingdings" pitchFamily="2" charset="2"/>
              <a:buNone/>
            </a:pPr>
            <a:endParaRPr lang="en-US" sz="2400" dirty="0" smtClean="0">
              <a:solidFill>
                <a:schemeClr val="bg1"/>
              </a:solidFill>
              <a:effectLst/>
            </a:endParaRPr>
          </a:p>
          <a:p>
            <a:pPr eaLnBrk="1" hangingPunct="1">
              <a:lnSpc>
                <a:spcPct val="90000"/>
              </a:lnSpc>
              <a:spcAft>
                <a:spcPts val="600"/>
              </a:spcAft>
            </a:pPr>
            <a:r>
              <a:rPr lang="en-US" sz="2400" dirty="0" smtClean="0">
                <a:solidFill>
                  <a:schemeClr val="bg1"/>
                </a:solidFill>
                <a:effectLst/>
              </a:rPr>
              <a:t>“Anti-commons” effects: patent thickets and royalty-stacking raise barriers to exploratory, high risk research</a:t>
            </a:r>
          </a:p>
          <a:p>
            <a:pPr eaLnBrk="1" hangingPunct="1">
              <a:lnSpc>
                <a:spcPct val="90000"/>
              </a:lnSpc>
              <a:spcAft>
                <a:spcPts val="600"/>
              </a:spcAft>
            </a:pPr>
            <a:r>
              <a:rPr lang="en-US" sz="2400" dirty="0" smtClean="0">
                <a:solidFill>
                  <a:schemeClr val="bg1"/>
                </a:solidFill>
                <a:effectLst/>
              </a:rPr>
              <a:t>Database linkage impeded by imposition of “pass-through” licensing conditions, and legal protection of (non-compatible) digital rights management systems</a:t>
            </a:r>
          </a:p>
          <a:p>
            <a:pPr eaLnBrk="1" hangingPunct="1">
              <a:lnSpc>
                <a:spcPct val="90000"/>
              </a:lnSpc>
              <a:spcAft>
                <a:spcPts val="600"/>
              </a:spcAft>
            </a:pPr>
            <a:r>
              <a:rPr lang="en-US" sz="2400" dirty="0" smtClean="0">
                <a:solidFill>
                  <a:schemeClr val="bg1"/>
                </a:solidFill>
                <a:effectLst/>
              </a:rPr>
              <a:t>PROs emphasis on obtaining and exploiting IPR weakens norms of trust and cooperation among researchers</a:t>
            </a:r>
            <a:endParaRPr lang="en-US" sz="2000" dirty="0" smtClean="0">
              <a:solidFill>
                <a:schemeClr val="bg1"/>
              </a:solidFill>
              <a:effectLst/>
            </a:endParaRPr>
          </a:p>
          <a:p>
            <a:pPr eaLnBrk="1" hangingPunct="1">
              <a:lnSpc>
                <a:spcPct val="90000"/>
              </a:lnSpc>
            </a:pPr>
            <a:r>
              <a:rPr lang="en-US" sz="2400" dirty="0" smtClean="0">
                <a:solidFill>
                  <a:schemeClr val="bg1"/>
                </a:solidFill>
                <a:effectLst/>
              </a:rPr>
              <a:t>IPR distribution conflicts complicates negotiations between developed and developing country research institutions, blocking some projects in extreme cases</a:t>
            </a:r>
          </a:p>
          <a:p>
            <a:pPr eaLnBrk="1" hangingPunct="1">
              <a:lnSpc>
                <a:spcPct val="90000"/>
              </a:lnSpc>
              <a:buFont typeface="Wingdings" pitchFamily="2" charset="2"/>
              <a:buNone/>
            </a:pPr>
            <a:r>
              <a:rPr lang="en-US" sz="2400" dirty="0" smtClean="0">
                <a:solidFill>
                  <a:schemeClr val="bg1"/>
                </a:solidFill>
                <a:effectLst/>
              </a:rPr>
              <a:t>	(</a:t>
            </a:r>
            <a:r>
              <a:rPr lang="en-US" sz="2200" dirty="0" smtClean="0">
                <a:solidFill>
                  <a:schemeClr val="bg1"/>
                </a:solidFill>
                <a:effectLst/>
              </a:rPr>
              <a:t>e.g., the U.C. Davis and the abandonment of the Andean strawberry project)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87338"/>
            <a:ext cx="8534400" cy="1081087"/>
          </a:xfrm>
        </p:spPr>
        <p:txBody>
          <a:bodyPr/>
          <a:lstStyle/>
          <a:p>
            <a:pPr algn="l" eaLnBrk="1" hangingPunct="1"/>
            <a:r>
              <a:rPr lang="en-US" sz="2800" b="1" dirty="0" smtClean="0">
                <a:solidFill>
                  <a:schemeClr val="hlink"/>
                </a:solidFill>
                <a:effectLst/>
              </a:rPr>
              <a:t>digital technology and modern IP legislation </a:t>
            </a:r>
            <a:r>
              <a:rPr lang="en-US" sz="3200" b="1" dirty="0" smtClean="0">
                <a:solidFill>
                  <a:schemeClr val="hlink"/>
                </a:solidFill>
                <a:effectLst/>
              </a:rPr>
              <a:t/>
            </a:r>
            <a:br>
              <a:rPr lang="en-US" sz="3200" b="1" dirty="0" smtClean="0">
                <a:solidFill>
                  <a:schemeClr val="hlink"/>
                </a:solidFill>
                <a:effectLst/>
              </a:rPr>
            </a:br>
            <a:r>
              <a:rPr lang="en-US" sz="3200" b="1" dirty="0" smtClean="0">
                <a:solidFill>
                  <a:schemeClr val="hlink"/>
                </a:solidFill>
                <a:effectLst/>
              </a:rPr>
              <a:t>  </a:t>
            </a:r>
            <a:r>
              <a:rPr lang="en-US" sz="2800" b="1" dirty="0" smtClean="0">
                <a:solidFill>
                  <a:schemeClr val="hlink"/>
                </a:solidFill>
                <a:effectLst/>
              </a:rPr>
              <a:t>…may combine to end effective “fair use” limits       on monopolization of information-goods</a:t>
            </a:r>
            <a:r>
              <a:rPr lang="en-US" sz="3200" b="1" dirty="0" smtClean="0">
                <a:solidFill>
                  <a:schemeClr val="hlink"/>
                </a:solidFill>
                <a:effectLst/>
              </a:rPr>
              <a:t> </a:t>
            </a:r>
          </a:p>
        </p:txBody>
      </p:sp>
      <p:sp>
        <p:nvSpPr>
          <p:cNvPr id="49155" name="Rectangle 3"/>
          <p:cNvSpPr>
            <a:spLocks noGrp="1" noChangeArrowheads="1"/>
          </p:cNvSpPr>
          <p:nvPr>
            <p:ph type="body" idx="1"/>
          </p:nvPr>
        </p:nvSpPr>
        <p:spPr>
          <a:xfrm>
            <a:off x="395288" y="1484313"/>
            <a:ext cx="8497887" cy="4876800"/>
          </a:xfrm>
        </p:spPr>
        <p:txBody>
          <a:bodyPr/>
          <a:lstStyle/>
          <a:p>
            <a:pPr eaLnBrk="1" hangingPunct="1">
              <a:lnSpc>
                <a:spcPct val="80000"/>
              </a:lnSpc>
              <a:buFont typeface="Wingdings" pitchFamily="2" charset="2"/>
              <a:buNone/>
              <a:defRPr/>
            </a:pPr>
            <a:endParaRPr lang="en-US" sz="2400" i="1" dirty="0" smtClean="0">
              <a:solidFill>
                <a:schemeClr val="bg2"/>
              </a:solidFill>
            </a:endParaRPr>
          </a:p>
          <a:p>
            <a:pPr eaLnBrk="1" hangingPunct="1">
              <a:lnSpc>
                <a:spcPct val="80000"/>
              </a:lnSpc>
              <a:buFont typeface="Wingdings" pitchFamily="2" charset="2"/>
              <a:buNone/>
              <a:defRPr/>
            </a:pPr>
            <a:endParaRPr lang="en-US" sz="1200" i="1" dirty="0" smtClean="0">
              <a:solidFill>
                <a:schemeClr val="bg2"/>
              </a:solidFill>
            </a:endParaRPr>
          </a:p>
        </p:txBody>
      </p:sp>
      <p:sp>
        <p:nvSpPr>
          <p:cNvPr id="28676" name="Rectangle 8"/>
          <p:cNvSpPr>
            <a:spLocks noChangeArrowheads="1"/>
          </p:cNvSpPr>
          <p:nvPr/>
        </p:nvSpPr>
        <p:spPr bwMode="auto">
          <a:xfrm>
            <a:off x="98425" y="1371600"/>
            <a:ext cx="9045575" cy="506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hlink"/>
              </a:buClr>
              <a:buSzPct val="90000"/>
              <a:buFont typeface="Wingdings" pitchFamily="2" charset="2"/>
              <a:buNone/>
            </a:pPr>
            <a:r>
              <a:rPr lang="en-US" sz="2400" dirty="0">
                <a:solidFill>
                  <a:schemeClr val="bg2"/>
                </a:solidFill>
              </a:rPr>
              <a:t>	</a:t>
            </a:r>
          </a:p>
          <a:p>
            <a:pPr marL="342900" indent="-342900">
              <a:lnSpc>
                <a:spcPct val="80000"/>
              </a:lnSpc>
              <a:spcBef>
                <a:spcPct val="20000"/>
              </a:spcBef>
              <a:buClr>
                <a:srgbClr val="6600FF"/>
              </a:buClr>
              <a:buSzPct val="90000"/>
              <a:buFont typeface="Wingdings" pitchFamily="2" charset="2"/>
              <a:buChar char="q"/>
            </a:pPr>
            <a:r>
              <a:rPr lang="en-US" sz="2400" dirty="0">
                <a:solidFill>
                  <a:schemeClr val="bg2"/>
                </a:solidFill>
              </a:rPr>
              <a:t>DMCA and EU criminal law sanctions against decryption</a:t>
            </a:r>
          </a:p>
          <a:p>
            <a:pPr marL="342900" indent="-342900">
              <a:lnSpc>
                <a:spcPct val="80000"/>
              </a:lnSpc>
              <a:spcBef>
                <a:spcPct val="20000"/>
              </a:spcBef>
              <a:buClr>
                <a:srgbClr val="6600FF"/>
              </a:buClr>
              <a:buSzPct val="90000"/>
              <a:buFont typeface="Wingdings" pitchFamily="2" charset="2"/>
              <a:buChar char="q"/>
            </a:pPr>
            <a:r>
              <a:rPr lang="en-US" sz="2400" i="1" dirty="0">
                <a:solidFill>
                  <a:schemeClr val="bg2"/>
                </a:solidFill>
              </a:rPr>
              <a:t>sui generis</a:t>
            </a:r>
            <a:r>
              <a:rPr lang="en-US" sz="2400" dirty="0">
                <a:solidFill>
                  <a:schemeClr val="bg2"/>
                </a:solidFill>
              </a:rPr>
              <a:t> legal protection of databases</a:t>
            </a:r>
          </a:p>
          <a:p>
            <a:pPr marL="342900" indent="-342900">
              <a:lnSpc>
                <a:spcPct val="80000"/>
              </a:lnSpc>
              <a:spcBef>
                <a:spcPct val="20000"/>
              </a:spcBef>
              <a:buClr>
                <a:srgbClr val="6600FF"/>
              </a:buClr>
              <a:buSzPct val="90000"/>
              <a:buFont typeface="Wingdings" pitchFamily="2" charset="2"/>
              <a:buChar char="q"/>
            </a:pPr>
            <a:r>
              <a:rPr lang="en-US" sz="2400" dirty="0">
                <a:solidFill>
                  <a:schemeClr val="bg2"/>
                </a:solidFill>
              </a:rPr>
              <a:t>digital rights management technologies &amp; trusted systems</a:t>
            </a:r>
          </a:p>
          <a:p>
            <a:pPr marL="342900" indent="-342900">
              <a:lnSpc>
                <a:spcPct val="80000"/>
              </a:lnSpc>
              <a:spcBef>
                <a:spcPct val="20000"/>
              </a:spcBef>
              <a:buClr>
                <a:schemeClr val="hlink"/>
              </a:buClr>
              <a:buSzPct val="90000"/>
              <a:buFont typeface="Wingdings" pitchFamily="2" charset="2"/>
              <a:buNone/>
            </a:pPr>
            <a:endParaRPr lang="en-US" sz="1200" dirty="0">
              <a:solidFill>
                <a:schemeClr val="bg2"/>
              </a:solidFill>
            </a:endParaRPr>
          </a:p>
          <a:p>
            <a:pPr marL="342900" indent="-342900">
              <a:lnSpc>
                <a:spcPct val="80000"/>
              </a:lnSpc>
              <a:spcBef>
                <a:spcPct val="20000"/>
              </a:spcBef>
              <a:buClr>
                <a:schemeClr val="hlink"/>
              </a:buClr>
              <a:buSzPct val="90000"/>
              <a:buFont typeface="Wingdings" pitchFamily="2" charset="2"/>
              <a:buNone/>
            </a:pPr>
            <a:endParaRPr lang="en-US" sz="1200" dirty="0">
              <a:solidFill>
                <a:schemeClr val="bg2"/>
              </a:solidFill>
            </a:endParaRPr>
          </a:p>
          <a:p>
            <a:pPr marL="342900" indent="-342900">
              <a:lnSpc>
                <a:spcPct val="80000"/>
              </a:lnSpc>
              <a:spcBef>
                <a:spcPct val="20000"/>
              </a:spcBef>
              <a:buClr>
                <a:schemeClr val="hlink"/>
              </a:buClr>
              <a:buSzPct val="90000"/>
              <a:buFont typeface="Wingdings" pitchFamily="2" charset="2"/>
              <a:buNone/>
            </a:pPr>
            <a:r>
              <a:rPr lang="en-US" sz="2400" i="1" dirty="0">
                <a:solidFill>
                  <a:schemeClr val="bg2"/>
                </a:solidFill>
              </a:rPr>
              <a:t>Together these have the potential to displace the copyright regime as socially designed to balance private property rights against protection of the public domain in data and information.</a:t>
            </a:r>
          </a:p>
          <a:p>
            <a:pPr marL="342900" indent="-342900">
              <a:lnSpc>
                <a:spcPct val="80000"/>
              </a:lnSpc>
              <a:spcBef>
                <a:spcPct val="20000"/>
              </a:spcBef>
              <a:buClr>
                <a:schemeClr val="hlink"/>
              </a:buClr>
              <a:buSzPct val="90000"/>
              <a:buFont typeface="Wingdings" pitchFamily="2" charset="2"/>
              <a:buNone/>
            </a:pPr>
            <a:endParaRPr lang="en-US" sz="1200" i="1" dirty="0">
              <a:solidFill>
                <a:schemeClr val="bg2"/>
              </a:solidFill>
            </a:endParaRPr>
          </a:p>
          <a:p>
            <a:pPr marL="342900" indent="-342900">
              <a:lnSpc>
                <a:spcPct val="80000"/>
              </a:lnSpc>
              <a:spcBef>
                <a:spcPct val="20000"/>
              </a:spcBef>
              <a:buClr>
                <a:schemeClr val="hlink"/>
              </a:buClr>
              <a:buSzPct val="90000"/>
              <a:buFont typeface="Wingdings" pitchFamily="2" charset="2"/>
              <a:buNone/>
            </a:pPr>
            <a:r>
              <a:rPr lang="en-US" sz="2400" i="1" dirty="0">
                <a:solidFill>
                  <a:schemeClr val="bg2"/>
                </a:solidFill>
              </a:rPr>
              <a:t>The result could be a regime of exploitation based upon indefinite possession, greatly attenuated ‘fair use’, one-way private contracting, and impediments to virtual federation of distributed database contents.</a:t>
            </a:r>
          </a:p>
          <a:p>
            <a:pPr marL="342900" indent="-342900">
              <a:lnSpc>
                <a:spcPct val="80000"/>
              </a:lnSpc>
              <a:spcBef>
                <a:spcPct val="20000"/>
              </a:spcBef>
              <a:buClr>
                <a:schemeClr val="hlink"/>
              </a:buClr>
              <a:buSzPct val="90000"/>
              <a:buFont typeface="Wingdings" pitchFamily="2" charset="2"/>
              <a:buNone/>
            </a:pPr>
            <a:endParaRPr lang="en-US" sz="2000" dirty="0">
              <a:solidFill>
                <a:schemeClr val="bg2"/>
              </a:solidFill>
            </a:endParaRPr>
          </a:p>
          <a:p>
            <a:pPr marL="342900" indent="-342900">
              <a:lnSpc>
                <a:spcPct val="80000"/>
              </a:lnSpc>
              <a:spcBef>
                <a:spcPct val="20000"/>
              </a:spcBef>
              <a:buClr>
                <a:schemeClr val="hlink"/>
              </a:buClr>
              <a:buSzPct val="90000"/>
              <a:buFont typeface="Wingdings" pitchFamily="2" charset="2"/>
              <a:buNone/>
            </a:pPr>
            <a:r>
              <a:rPr lang="en-US" sz="2400" i="1" dirty="0">
                <a:solidFill>
                  <a:schemeClr val="hlink"/>
                </a:solidFill>
              </a:rPr>
              <a:t>Implying -- unintended ‘collateral damage’ to the ability of e-Research to fully exploit emerging collaboration technologies.</a:t>
            </a:r>
            <a:r>
              <a:rPr lang="en-US" sz="2400" i="1" dirty="0">
                <a:solidFill>
                  <a:schemeClr val="bg2"/>
                </a:solidFill>
              </a:rPr>
              <a:t>    </a:t>
            </a:r>
            <a:r>
              <a:rPr lang="en-US" sz="2000" dirty="0">
                <a:solidFill>
                  <a:schemeClr val="bg2"/>
                </a:solidFill>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520700" y="1814513"/>
            <a:ext cx="8359775" cy="4497387"/>
            <a:chOff x="192" y="1007"/>
            <a:chExt cx="5266" cy="2833"/>
          </a:xfrm>
        </p:grpSpPr>
        <p:sp>
          <p:nvSpPr>
            <p:cNvPr id="29700" name="AutoShape 3"/>
            <p:cNvSpPr>
              <a:spLocks noChangeArrowheads="1"/>
            </p:cNvSpPr>
            <p:nvPr/>
          </p:nvSpPr>
          <p:spPr bwMode="auto">
            <a:xfrm>
              <a:off x="2208" y="1033"/>
              <a:ext cx="1248" cy="480"/>
            </a:xfrm>
            <a:prstGeom prst="octagon">
              <a:avLst>
                <a:gd name="adj" fmla="val 29287"/>
              </a:avLst>
            </a:prstGeom>
            <a:solidFill>
              <a:srgbClr val="C0C0C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01" name="AutoShape 4"/>
            <p:cNvSpPr>
              <a:spLocks noChangeArrowheads="1"/>
            </p:cNvSpPr>
            <p:nvPr/>
          </p:nvSpPr>
          <p:spPr bwMode="auto">
            <a:xfrm>
              <a:off x="2112" y="1968"/>
              <a:ext cx="1440" cy="720"/>
            </a:xfrm>
            <a:prstGeom prst="octagon">
              <a:avLst>
                <a:gd name="adj" fmla="val 29287"/>
              </a:avLst>
            </a:prstGeom>
            <a:solidFill>
              <a:srgbClr val="C0C0C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02" name="Oval 5"/>
            <p:cNvSpPr>
              <a:spLocks noChangeArrowheads="1"/>
            </p:cNvSpPr>
            <p:nvPr/>
          </p:nvSpPr>
          <p:spPr bwMode="auto">
            <a:xfrm>
              <a:off x="408" y="1968"/>
              <a:ext cx="1248" cy="720"/>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dirty="0"/>
            </a:p>
          </p:txBody>
        </p:sp>
        <p:sp>
          <p:nvSpPr>
            <p:cNvPr id="29703" name="Rectangle 6"/>
            <p:cNvSpPr>
              <a:spLocks noChangeArrowheads="1"/>
            </p:cNvSpPr>
            <p:nvPr/>
          </p:nvSpPr>
          <p:spPr bwMode="auto">
            <a:xfrm>
              <a:off x="288" y="1056"/>
              <a:ext cx="1488" cy="432"/>
            </a:xfrm>
            <a:prstGeom prst="rect">
              <a:avLst/>
            </a:prstGeom>
            <a:solidFill>
              <a:srgbClr val="C0C0C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04" name="Text Box 7"/>
            <p:cNvSpPr txBox="1">
              <a:spLocks noChangeArrowheads="1"/>
            </p:cNvSpPr>
            <p:nvPr/>
          </p:nvSpPr>
          <p:spPr bwMode="auto">
            <a:xfrm>
              <a:off x="492" y="2063"/>
              <a:ext cx="103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“Privatization”</a:t>
              </a:r>
            </a:p>
            <a:p>
              <a:pPr algn="ctr"/>
              <a:r>
                <a:rPr lang="en-GB" sz="1600" dirty="0"/>
                <a:t>of scientific data</a:t>
              </a:r>
            </a:p>
            <a:p>
              <a:pPr algn="ctr"/>
              <a:r>
                <a:rPr lang="en-GB" sz="1600" dirty="0"/>
                <a:t>and information</a:t>
              </a:r>
            </a:p>
          </p:txBody>
        </p:sp>
        <p:sp>
          <p:nvSpPr>
            <p:cNvPr id="29705" name="Text Box 8"/>
            <p:cNvSpPr txBox="1">
              <a:spLocks noChangeArrowheads="1"/>
            </p:cNvSpPr>
            <p:nvPr/>
          </p:nvSpPr>
          <p:spPr bwMode="auto">
            <a:xfrm>
              <a:off x="4002" y="1553"/>
              <a:ext cx="145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Disruption of industry</a:t>
              </a:r>
            </a:p>
            <a:p>
              <a:pPr algn="ctr"/>
              <a:r>
                <a:rPr lang="en-GB" sz="1600" dirty="0"/>
                <a:t>incumbents’ equilibrium</a:t>
              </a:r>
            </a:p>
          </p:txBody>
        </p:sp>
        <p:sp>
          <p:nvSpPr>
            <p:cNvPr id="29706" name="Text Box 9"/>
            <p:cNvSpPr txBox="1">
              <a:spLocks noChangeArrowheads="1"/>
            </p:cNvSpPr>
            <p:nvPr/>
          </p:nvSpPr>
          <p:spPr bwMode="auto">
            <a:xfrm>
              <a:off x="273" y="1166"/>
              <a:ext cx="15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“Open science” research</a:t>
              </a:r>
            </a:p>
          </p:txBody>
        </p:sp>
        <p:sp>
          <p:nvSpPr>
            <p:cNvPr id="29707" name="Text Box 10"/>
            <p:cNvSpPr txBox="1">
              <a:spLocks noChangeArrowheads="1"/>
            </p:cNvSpPr>
            <p:nvPr/>
          </p:nvSpPr>
          <p:spPr bwMode="auto">
            <a:xfrm>
              <a:off x="2365" y="2100"/>
              <a:ext cx="95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2000" b="1" dirty="0"/>
                <a:t>IPR regime</a:t>
              </a:r>
            </a:p>
            <a:p>
              <a:pPr algn="ctr"/>
              <a:r>
                <a:rPr lang="en-GB" sz="2000" b="1" dirty="0"/>
                <a:t> revisions</a:t>
              </a:r>
            </a:p>
          </p:txBody>
        </p:sp>
        <p:sp>
          <p:nvSpPr>
            <p:cNvPr id="29708" name="Text Box 11"/>
            <p:cNvSpPr txBox="1">
              <a:spLocks noChangeArrowheads="1"/>
            </p:cNvSpPr>
            <p:nvPr/>
          </p:nvSpPr>
          <p:spPr bwMode="auto">
            <a:xfrm>
              <a:off x="338" y="3230"/>
              <a:ext cx="138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Proprietary R&amp;D and</a:t>
              </a:r>
            </a:p>
            <a:p>
              <a:pPr algn="ctr"/>
              <a:r>
                <a:rPr lang="en-GB" sz="1600" dirty="0"/>
                <a:t>commercial innovation</a:t>
              </a:r>
            </a:p>
          </p:txBody>
        </p:sp>
        <p:sp>
          <p:nvSpPr>
            <p:cNvPr id="29709" name="Text Box 12"/>
            <p:cNvSpPr txBox="1">
              <a:spLocks noChangeArrowheads="1"/>
            </p:cNvSpPr>
            <p:nvPr/>
          </p:nvSpPr>
          <p:spPr bwMode="auto">
            <a:xfrm>
              <a:off x="2027" y="3175"/>
              <a:ext cx="161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Altered university-industry</a:t>
              </a:r>
            </a:p>
            <a:p>
              <a:pPr algn="ctr"/>
              <a:r>
                <a:rPr lang="en-GB" sz="1600" dirty="0"/>
                <a:t>research relationships and</a:t>
              </a:r>
            </a:p>
            <a:p>
              <a:pPr algn="ctr"/>
              <a:r>
                <a:rPr lang="en-GB" sz="1600" dirty="0"/>
                <a:t>technology licensing</a:t>
              </a:r>
            </a:p>
          </p:txBody>
        </p:sp>
        <p:sp>
          <p:nvSpPr>
            <p:cNvPr id="29710" name="Text Box 13"/>
            <p:cNvSpPr txBox="1">
              <a:spLocks noChangeArrowheads="1"/>
            </p:cNvSpPr>
            <p:nvPr/>
          </p:nvSpPr>
          <p:spPr bwMode="auto">
            <a:xfrm>
              <a:off x="4097" y="2634"/>
              <a:ext cx="136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Other public policy </a:t>
              </a:r>
            </a:p>
            <a:p>
              <a:pPr algn="ctr"/>
              <a:r>
                <a:rPr lang="en-GB" sz="1600" dirty="0"/>
                <a:t>drivers of privatization</a:t>
              </a:r>
            </a:p>
          </p:txBody>
        </p:sp>
        <p:sp>
          <p:nvSpPr>
            <p:cNvPr id="29711" name="Text Box 14"/>
            <p:cNvSpPr txBox="1">
              <a:spLocks noChangeArrowheads="1"/>
            </p:cNvSpPr>
            <p:nvPr/>
          </p:nvSpPr>
          <p:spPr bwMode="auto">
            <a:xfrm>
              <a:off x="2282" y="1103"/>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dirty="0"/>
                <a:t>Fundamental ICT</a:t>
              </a:r>
            </a:p>
            <a:p>
              <a:pPr algn="ctr"/>
              <a:r>
                <a:rPr lang="en-GB" sz="1600" dirty="0"/>
                <a:t> innovations</a:t>
              </a:r>
            </a:p>
          </p:txBody>
        </p:sp>
        <p:sp>
          <p:nvSpPr>
            <p:cNvPr id="29712" name="Rectangle 15"/>
            <p:cNvSpPr>
              <a:spLocks noChangeArrowheads="1"/>
            </p:cNvSpPr>
            <p:nvPr/>
          </p:nvSpPr>
          <p:spPr bwMode="auto">
            <a:xfrm>
              <a:off x="336" y="3168"/>
              <a:ext cx="139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13" name="Oval 16"/>
            <p:cNvSpPr>
              <a:spLocks noChangeArrowheads="1"/>
            </p:cNvSpPr>
            <p:nvPr/>
          </p:nvSpPr>
          <p:spPr bwMode="auto">
            <a:xfrm>
              <a:off x="1968" y="2976"/>
              <a:ext cx="1728" cy="86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14" name="AutoShape 17"/>
            <p:cNvSpPr>
              <a:spLocks noChangeArrowheads="1"/>
            </p:cNvSpPr>
            <p:nvPr/>
          </p:nvSpPr>
          <p:spPr bwMode="auto">
            <a:xfrm flipH="1">
              <a:off x="3936" y="2592"/>
              <a:ext cx="1488" cy="480"/>
            </a:xfrm>
            <a:prstGeom prst="homePlate">
              <a:avLst>
                <a:gd name="adj" fmla="val 77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15" name="Oval 18"/>
            <p:cNvSpPr>
              <a:spLocks noChangeArrowheads="1"/>
            </p:cNvSpPr>
            <p:nvPr/>
          </p:nvSpPr>
          <p:spPr bwMode="auto">
            <a:xfrm>
              <a:off x="3984" y="1392"/>
              <a:ext cx="1440" cy="72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cxnSp>
          <p:nvCxnSpPr>
            <p:cNvPr id="29716" name="AutoShape 19"/>
            <p:cNvCxnSpPr>
              <a:cxnSpLocks noChangeShapeType="1"/>
              <a:stCxn id="29700" idx="2"/>
              <a:endCxn id="29701" idx="2"/>
            </p:cNvCxnSpPr>
            <p:nvPr/>
          </p:nvCxnSpPr>
          <p:spPr bwMode="auto">
            <a:xfrm>
              <a:off x="2832" y="1513"/>
              <a:ext cx="0" cy="455"/>
            </a:xfrm>
            <a:prstGeom prst="straightConnector1">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7" name="AutoShape 20"/>
            <p:cNvCxnSpPr>
              <a:cxnSpLocks noChangeShapeType="1"/>
              <a:stCxn id="29701" idx="2"/>
              <a:endCxn id="29713" idx="0"/>
            </p:cNvCxnSpPr>
            <p:nvPr/>
          </p:nvCxnSpPr>
          <p:spPr bwMode="auto">
            <a:xfrm>
              <a:off x="2832" y="2688"/>
              <a:ext cx="0" cy="288"/>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8" name="AutoShape 21"/>
            <p:cNvCxnSpPr>
              <a:cxnSpLocks noChangeShapeType="1"/>
              <a:stCxn id="29713" idx="1"/>
              <a:endCxn id="29702" idx="5"/>
            </p:cNvCxnSpPr>
            <p:nvPr/>
          </p:nvCxnSpPr>
          <p:spPr bwMode="auto">
            <a:xfrm flipH="1" flipV="1">
              <a:off x="1473" y="2583"/>
              <a:ext cx="748" cy="520"/>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9" name="AutoShape 22"/>
            <p:cNvCxnSpPr>
              <a:cxnSpLocks noChangeShapeType="1"/>
              <a:stCxn id="29700" idx="2"/>
              <a:endCxn id="29715" idx="1"/>
            </p:cNvCxnSpPr>
            <p:nvPr/>
          </p:nvCxnSpPr>
          <p:spPr bwMode="auto">
            <a:xfrm>
              <a:off x="3456" y="1273"/>
              <a:ext cx="739" cy="224"/>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0" name="AutoShape 23"/>
            <p:cNvCxnSpPr>
              <a:cxnSpLocks noChangeShapeType="1"/>
              <a:stCxn id="29713" idx="2"/>
              <a:endCxn id="29712" idx="3"/>
            </p:cNvCxnSpPr>
            <p:nvPr/>
          </p:nvCxnSpPr>
          <p:spPr bwMode="auto">
            <a:xfrm flipH="1">
              <a:off x="1728" y="3408"/>
              <a:ext cx="240" cy="0"/>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1" name="AutoShape 24"/>
            <p:cNvCxnSpPr>
              <a:cxnSpLocks noChangeShapeType="1"/>
              <a:stCxn id="29702" idx="4"/>
              <a:endCxn id="29712" idx="0"/>
            </p:cNvCxnSpPr>
            <p:nvPr/>
          </p:nvCxnSpPr>
          <p:spPr bwMode="auto">
            <a:xfrm>
              <a:off x="1032" y="2688"/>
              <a:ext cx="0" cy="480"/>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2" name="AutoShape 25"/>
            <p:cNvCxnSpPr>
              <a:cxnSpLocks noChangeShapeType="1"/>
              <a:stCxn id="29702" idx="0"/>
              <a:endCxn id="29703" idx="2"/>
            </p:cNvCxnSpPr>
            <p:nvPr/>
          </p:nvCxnSpPr>
          <p:spPr bwMode="auto">
            <a:xfrm flipV="1">
              <a:off x="1032" y="1488"/>
              <a:ext cx="0" cy="480"/>
            </a:xfrm>
            <a:prstGeom prst="straightConnector1">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3" name="AutoShape 26"/>
            <p:cNvCxnSpPr>
              <a:cxnSpLocks noChangeShapeType="1"/>
              <a:stCxn id="29703" idx="1"/>
              <a:endCxn id="29712" idx="1"/>
            </p:cNvCxnSpPr>
            <p:nvPr/>
          </p:nvCxnSpPr>
          <p:spPr bwMode="auto">
            <a:xfrm rot="10800000" flipH="1" flipV="1">
              <a:off x="288" y="1272"/>
              <a:ext cx="48" cy="2136"/>
            </a:xfrm>
            <a:prstGeom prst="bentConnector3">
              <a:avLst>
                <a:gd name="adj1" fmla="val -300000"/>
              </a:avLst>
            </a:prstGeom>
            <a:noFill/>
            <a:ln w="12700">
              <a:solidFill>
                <a:schemeClr val="tx1"/>
              </a:solidFill>
              <a:prstDash val="lgDash"/>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4" name="AutoShape 27"/>
            <p:cNvCxnSpPr>
              <a:cxnSpLocks noChangeShapeType="1"/>
              <a:stCxn id="29703" idx="3"/>
              <a:endCxn id="29700" idx="2"/>
            </p:cNvCxnSpPr>
            <p:nvPr/>
          </p:nvCxnSpPr>
          <p:spPr bwMode="auto">
            <a:xfrm>
              <a:off x="1776" y="1272"/>
              <a:ext cx="432" cy="1"/>
            </a:xfrm>
            <a:prstGeom prst="straightConnector1">
              <a:avLst/>
            </a:prstGeom>
            <a:noFill/>
            <a:ln w="222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25" name="Line 28"/>
            <p:cNvSpPr>
              <a:spLocks noChangeShapeType="1"/>
            </p:cNvSpPr>
            <p:nvPr/>
          </p:nvSpPr>
          <p:spPr bwMode="auto">
            <a:xfrm flipH="1">
              <a:off x="3648" y="2976"/>
              <a:ext cx="480" cy="28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26" name="Line 29"/>
            <p:cNvSpPr>
              <a:spLocks noChangeShapeType="1"/>
            </p:cNvSpPr>
            <p:nvPr/>
          </p:nvSpPr>
          <p:spPr bwMode="auto">
            <a:xfrm flipH="1" flipV="1">
              <a:off x="3552" y="2352"/>
              <a:ext cx="576" cy="336"/>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27" name="Line 30"/>
            <p:cNvSpPr>
              <a:spLocks noChangeShapeType="1"/>
            </p:cNvSpPr>
            <p:nvPr/>
          </p:nvSpPr>
          <p:spPr bwMode="auto">
            <a:xfrm flipH="1">
              <a:off x="3552" y="1872"/>
              <a:ext cx="480" cy="336"/>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28" name="Text Box 31"/>
            <p:cNvSpPr txBox="1">
              <a:spLocks noChangeArrowheads="1"/>
            </p:cNvSpPr>
            <p:nvPr/>
          </p:nvSpPr>
          <p:spPr bwMode="auto">
            <a:xfrm>
              <a:off x="3840" y="3071"/>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29" name="Text Box 32"/>
            <p:cNvSpPr txBox="1">
              <a:spLocks noChangeArrowheads="1"/>
            </p:cNvSpPr>
            <p:nvPr/>
          </p:nvSpPr>
          <p:spPr bwMode="auto">
            <a:xfrm>
              <a:off x="3840" y="2303"/>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0" name="Text Box 33"/>
            <p:cNvSpPr txBox="1">
              <a:spLocks noChangeArrowheads="1"/>
            </p:cNvSpPr>
            <p:nvPr/>
          </p:nvSpPr>
          <p:spPr bwMode="auto">
            <a:xfrm>
              <a:off x="3648" y="1727"/>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1" name="Text Box 34"/>
            <p:cNvSpPr txBox="1">
              <a:spLocks noChangeArrowheads="1"/>
            </p:cNvSpPr>
            <p:nvPr/>
          </p:nvSpPr>
          <p:spPr bwMode="auto">
            <a:xfrm>
              <a:off x="3792" y="1103"/>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2" name="Text Box 35"/>
            <p:cNvSpPr txBox="1">
              <a:spLocks noChangeArrowheads="1"/>
            </p:cNvSpPr>
            <p:nvPr/>
          </p:nvSpPr>
          <p:spPr bwMode="auto">
            <a:xfrm>
              <a:off x="2832" y="2639"/>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3" name="Text Box 36"/>
            <p:cNvSpPr txBox="1">
              <a:spLocks noChangeArrowheads="1"/>
            </p:cNvSpPr>
            <p:nvPr/>
          </p:nvSpPr>
          <p:spPr bwMode="auto">
            <a:xfrm>
              <a:off x="2832" y="1535"/>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b="1" dirty="0"/>
                <a:t>+</a:t>
              </a:r>
            </a:p>
          </p:txBody>
        </p:sp>
        <p:sp>
          <p:nvSpPr>
            <p:cNvPr id="29734" name="Text Box 37"/>
            <p:cNvSpPr txBox="1">
              <a:spLocks noChangeArrowheads="1"/>
            </p:cNvSpPr>
            <p:nvPr/>
          </p:nvSpPr>
          <p:spPr bwMode="auto">
            <a:xfrm>
              <a:off x="1776" y="3359"/>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5" name="Text Box 38"/>
            <p:cNvSpPr txBox="1">
              <a:spLocks noChangeArrowheads="1"/>
            </p:cNvSpPr>
            <p:nvPr/>
          </p:nvSpPr>
          <p:spPr bwMode="auto">
            <a:xfrm>
              <a:off x="1632" y="2783"/>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6" name="Text Box 39"/>
            <p:cNvSpPr txBox="1">
              <a:spLocks noChangeArrowheads="1"/>
            </p:cNvSpPr>
            <p:nvPr/>
          </p:nvSpPr>
          <p:spPr bwMode="auto">
            <a:xfrm>
              <a:off x="816" y="2783"/>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7" name="Text Box 40"/>
            <p:cNvSpPr txBox="1">
              <a:spLocks noChangeArrowheads="1"/>
            </p:cNvSpPr>
            <p:nvPr/>
          </p:nvSpPr>
          <p:spPr bwMode="auto">
            <a:xfrm>
              <a:off x="192" y="2639"/>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t>+</a:t>
              </a:r>
            </a:p>
          </p:txBody>
        </p:sp>
        <p:sp>
          <p:nvSpPr>
            <p:cNvPr id="29738" name="Text Box 41"/>
            <p:cNvSpPr txBox="1">
              <a:spLocks noChangeArrowheads="1"/>
            </p:cNvSpPr>
            <p:nvPr/>
          </p:nvSpPr>
          <p:spPr bwMode="auto">
            <a:xfrm>
              <a:off x="1872" y="1007"/>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b="1" dirty="0"/>
                <a:t>+</a:t>
              </a:r>
            </a:p>
          </p:txBody>
        </p:sp>
        <p:cxnSp>
          <p:nvCxnSpPr>
            <p:cNvPr id="29739" name="AutoShape 42"/>
            <p:cNvCxnSpPr>
              <a:cxnSpLocks noChangeShapeType="1"/>
              <a:stCxn id="29701" idx="2"/>
              <a:endCxn id="29702" idx="6"/>
            </p:cNvCxnSpPr>
            <p:nvPr/>
          </p:nvCxnSpPr>
          <p:spPr bwMode="auto">
            <a:xfrm flipH="1">
              <a:off x="1656" y="2328"/>
              <a:ext cx="456" cy="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40" name="Text Box 43"/>
            <p:cNvSpPr txBox="1">
              <a:spLocks noChangeArrowheads="1"/>
            </p:cNvSpPr>
            <p:nvPr/>
          </p:nvSpPr>
          <p:spPr bwMode="auto">
            <a:xfrm>
              <a:off x="1728" y="2015"/>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b="1" dirty="0"/>
                <a:t>+</a:t>
              </a:r>
            </a:p>
          </p:txBody>
        </p:sp>
        <p:sp>
          <p:nvSpPr>
            <p:cNvPr id="29741" name="Text Box 44"/>
            <p:cNvSpPr txBox="1">
              <a:spLocks noChangeArrowheads="1"/>
            </p:cNvSpPr>
            <p:nvPr/>
          </p:nvSpPr>
          <p:spPr bwMode="auto">
            <a:xfrm>
              <a:off x="1046" y="148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b="1" dirty="0"/>
                <a:t>_</a:t>
              </a:r>
            </a:p>
          </p:txBody>
        </p:sp>
      </p:grpSp>
      <p:sp>
        <p:nvSpPr>
          <p:cNvPr id="29699" name="Text Box 45"/>
          <p:cNvSpPr txBox="1">
            <a:spLocks noChangeArrowheads="1"/>
          </p:cNvSpPr>
          <p:nvPr/>
        </p:nvSpPr>
        <p:spPr bwMode="auto">
          <a:xfrm>
            <a:off x="395288" y="260350"/>
            <a:ext cx="8497887" cy="12795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hlink"/>
              </a:buClr>
              <a:buSzPct val="90000"/>
              <a:buFont typeface="Wingdings" pitchFamily="2" charset="2"/>
              <a:buNone/>
            </a:pPr>
            <a:r>
              <a:rPr lang="en-US" sz="3000" b="1" dirty="0">
                <a:solidFill>
                  <a:schemeClr val="bg1"/>
                </a:solidFill>
              </a:rPr>
              <a:t>An historical irony: the digital technology boomerang comes back... </a:t>
            </a:r>
          </a:p>
          <a:p>
            <a:pPr eaLnBrk="1" hangingPunct="1">
              <a:lnSpc>
                <a:spcPct val="80000"/>
              </a:lnSpc>
              <a:spcBef>
                <a:spcPct val="20000"/>
              </a:spcBef>
              <a:buClr>
                <a:schemeClr val="hlink"/>
              </a:buClr>
              <a:buSzPct val="90000"/>
              <a:buFont typeface="Wingdings" pitchFamily="2" charset="2"/>
              <a:buNone/>
            </a:pPr>
            <a:r>
              <a:rPr lang="en-US" sz="3000" b="1" dirty="0">
                <a:solidFill>
                  <a:schemeClr val="bg1"/>
                </a:solidFill>
              </a:rPr>
              <a:t>                                   …and hits ‘open science’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50825" y="188913"/>
            <a:ext cx="8497888" cy="572464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a:solidFill>
                  <a:schemeClr val="hlink"/>
                </a:solidFill>
              </a:rPr>
              <a:t>Intellectual Property Rights and the Open Pursuit of Knowledge: critical issues for contemporary science and technology policy </a:t>
            </a:r>
            <a:r>
              <a:rPr lang="en-US" sz="2400" b="1" i="1" dirty="0">
                <a:solidFill>
                  <a:schemeClr val="hlink"/>
                </a:solidFill>
              </a:rPr>
              <a:t> </a:t>
            </a:r>
          </a:p>
          <a:p>
            <a:pPr eaLnBrk="1" hangingPunct="1">
              <a:spcBef>
                <a:spcPct val="50000"/>
              </a:spcBef>
            </a:pPr>
            <a:r>
              <a:rPr lang="en-US" sz="2400" b="1" dirty="0" smtClean="0">
                <a:solidFill>
                  <a:schemeClr val="bg2"/>
                </a:solidFill>
              </a:rPr>
              <a:t>	How </a:t>
            </a:r>
            <a:r>
              <a:rPr lang="en-US" sz="2400" b="1" dirty="0">
                <a:solidFill>
                  <a:schemeClr val="bg2"/>
                </a:solidFill>
              </a:rPr>
              <a:t>long can the Republic of Science survive in a digital information technology environment organized under a regime of “Intellectual Capitalism” ?</a:t>
            </a:r>
          </a:p>
          <a:p>
            <a:pPr eaLnBrk="1" hangingPunct="1">
              <a:spcBef>
                <a:spcPct val="50000"/>
              </a:spcBef>
            </a:pPr>
            <a:r>
              <a:rPr lang="en-US" sz="2400" b="1" dirty="0" smtClean="0">
                <a:solidFill>
                  <a:schemeClr val="bg2"/>
                </a:solidFill>
              </a:rPr>
              <a:t>	If </a:t>
            </a:r>
            <a:r>
              <a:rPr lang="en-US" sz="2400" b="1" dirty="0">
                <a:solidFill>
                  <a:schemeClr val="bg2"/>
                </a:solidFill>
              </a:rPr>
              <a:t>open science is seriously curtailed by the erosion of </a:t>
            </a:r>
            <a:r>
              <a:rPr lang="en-US" sz="2400" b="1" i="1" dirty="0">
                <a:solidFill>
                  <a:schemeClr val="bg2"/>
                </a:solidFill>
              </a:rPr>
              <a:t>the public information domain that facilitates low transaction cost access to data and research findings</a:t>
            </a:r>
            <a:r>
              <a:rPr lang="en-US" sz="2400" b="1" dirty="0">
                <a:solidFill>
                  <a:schemeClr val="bg2"/>
                </a:solidFill>
              </a:rPr>
              <a:t>, what does that mean for the sustainability of long-run technological  change at the pace experienced in the past century?  </a:t>
            </a:r>
          </a:p>
          <a:p>
            <a:pPr eaLnBrk="1" hangingPunct="1">
              <a:spcBef>
                <a:spcPct val="50000"/>
              </a:spcBef>
            </a:pPr>
            <a:endParaRPr lang="en-US" sz="2800" b="1" dirty="0">
              <a:solidFill>
                <a:schemeClr val="bg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64680" y="457200"/>
            <a:ext cx="8497888" cy="590931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dirty="0" smtClean="0">
                <a:solidFill>
                  <a:schemeClr val="accent1">
                    <a:lumMod val="20000"/>
                    <a:lumOff val="80000"/>
                  </a:schemeClr>
                </a:solidFill>
              </a:rPr>
              <a:t>….critical </a:t>
            </a:r>
            <a:r>
              <a:rPr lang="en-US" sz="2800" b="1" i="1" dirty="0">
                <a:solidFill>
                  <a:schemeClr val="accent1">
                    <a:lumMod val="20000"/>
                    <a:lumOff val="80000"/>
                  </a:schemeClr>
                </a:solidFill>
              </a:rPr>
              <a:t>issues for contemporary science and technology policy </a:t>
            </a:r>
            <a:r>
              <a:rPr lang="en-US" sz="2800" b="1" i="1" dirty="0" smtClean="0">
                <a:solidFill>
                  <a:schemeClr val="accent1">
                    <a:lumMod val="20000"/>
                    <a:lumOff val="80000"/>
                  </a:schemeClr>
                </a:solidFill>
              </a:rPr>
              <a:t> -- continued</a:t>
            </a:r>
            <a:r>
              <a:rPr lang="en-US" sz="2400" b="1" i="1" dirty="0" smtClean="0">
                <a:solidFill>
                  <a:schemeClr val="accent1">
                    <a:lumMod val="20000"/>
                    <a:lumOff val="80000"/>
                  </a:schemeClr>
                </a:solidFill>
              </a:rPr>
              <a:t> </a:t>
            </a:r>
            <a:endParaRPr lang="en-US" sz="2400" b="1" i="1" dirty="0">
              <a:solidFill>
                <a:schemeClr val="accent1">
                  <a:lumMod val="20000"/>
                  <a:lumOff val="80000"/>
                </a:schemeClr>
              </a:solidFill>
            </a:endParaRPr>
          </a:p>
          <a:p>
            <a:pPr marL="344488" eaLnBrk="1" hangingPunct="1">
              <a:spcBef>
                <a:spcPct val="50000"/>
              </a:spcBef>
            </a:pPr>
            <a:r>
              <a:rPr lang="en-US" sz="2800" b="1" dirty="0">
                <a:solidFill>
                  <a:schemeClr val="bg2"/>
                </a:solidFill>
              </a:rPr>
              <a:t>If patronage support for open science shrinks, relative to private industry support for commercially oriented proprietary research, what answers society’s need for independent, disinterested scientific expertise? </a:t>
            </a:r>
          </a:p>
          <a:p>
            <a:pPr marL="344488" eaLnBrk="1" hangingPunct="1">
              <a:spcBef>
                <a:spcPct val="50000"/>
              </a:spcBef>
            </a:pPr>
            <a:r>
              <a:rPr lang="en-US" sz="2800" b="1" dirty="0">
                <a:solidFill>
                  <a:schemeClr val="bg2"/>
                </a:solidFill>
              </a:rPr>
              <a:t>If public research organizations conduct scientific research to further their mission, where is the “check” on the basis for public action?   </a:t>
            </a:r>
          </a:p>
          <a:p>
            <a:pPr eaLnBrk="1" hangingPunct="1">
              <a:spcBef>
                <a:spcPct val="50000"/>
              </a:spcBef>
            </a:pPr>
            <a:endParaRPr lang="en-US" sz="2800" b="1" dirty="0">
              <a:solidFill>
                <a:schemeClr val="bg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277813"/>
            <a:ext cx="8610600" cy="1143000"/>
          </a:xfrm>
        </p:spPr>
        <p:txBody>
          <a:bodyPr/>
          <a:lstStyle/>
          <a:p>
            <a:pPr algn="l" eaLnBrk="1" hangingPunct="1">
              <a:defRPr/>
            </a:pPr>
            <a:r>
              <a:rPr lang="en-US" sz="3200" b="1" dirty="0" smtClean="0">
                <a:solidFill>
                  <a:srgbClr val="66FFFF"/>
                </a:solidFill>
                <a:effectLst/>
              </a:rPr>
              <a:t>What </a:t>
            </a:r>
            <a:r>
              <a:rPr lang="en-US" sz="3200" b="1" dirty="0">
                <a:solidFill>
                  <a:srgbClr val="66FFFF"/>
                </a:solidFill>
                <a:effectLst/>
              </a:rPr>
              <a:t>could be done?</a:t>
            </a:r>
            <a:r>
              <a:rPr lang="en-US" sz="2000" b="1" dirty="0">
                <a:solidFill>
                  <a:srgbClr val="66FFFF"/>
                </a:solidFill>
                <a:effectLst/>
              </a:rPr>
              <a:t> </a:t>
            </a:r>
            <a:br>
              <a:rPr lang="en-US" sz="2000" b="1" dirty="0">
                <a:solidFill>
                  <a:srgbClr val="66FFFF"/>
                </a:solidFill>
                <a:effectLst/>
              </a:rPr>
            </a:br>
            <a:r>
              <a:rPr lang="en-US" sz="2000" b="1" dirty="0" smtClean="0">
                <a:solidFill>
                  <a:srgbClr val="66FFFF"/>
                </a:solidFill>
                <a:effectLst/>
              </a:rPr>
              <a:t>	</a:t>
            </a:r>
            <a:r>
              <a:rPr lang="en-US" sz="3200" b="1" i="1" dirty="0" smtClean="0">
                <a:solidFill>
                  <a:schemeClr val="bg1"/>
                </a:solidFill>
                <a:effectLst/>
              </a:rPr>
              <a:t>Two approaches to protecting </a:t>
            </a:r>
            <a:r>
              <a:rPr lang="en-US" sz="3200" b="1" i="1" dirty="0" err="1" smtClean="0">
                <a:solidFill>
                  <a:schemeClr val="bg1"/>
                </a:solidFill>
                <a:effectLst/>
              </a:rPr>
              <a:t>OpSci</a:t>
            </a:r>
            <a:endParaRPr lang="en-US" sz="3200" b="1" i="1" dirty="0" smtClean="0">
              <a:solidFill>
                <a:schemeClr val="bg1"/>
              </a:solidFill>
              <a:effectLst/>
            </a:endParaRPr>
          </a:p>
        </p:txBody>
      </p:sp>
      <p:sp>
        <p:nvSpPr>
          <p:cNvPr id="80899" name="Rectangle 3"/>
          <p:cNvSpPr>
            <a:spLocks noGrp="1" noChangeArrowheads="1"/>
          </p:cNvSpPr>
          <p:nvPr>
            <p:ph type="body" idx="1"/>
          </p:nvPr>
        </p:nvSpPr>
        <p:spPr/>
        <p:txBody>
          <a:bodyPr/>
          <a:lstStyle/>
          <a:p>
            <a:pPr eaLnBrk="1" hangingPunct="1">
              <a:buFont typeface="Wingdings" pitchFamily="2" charset="2"/>
              <a:buNone/>
              <a:defRPr/>
            </a:pPr>
            <a:r>
              <a:rPr lang="en-US" sz="2800" b="1" dirty="0" smtClean="0">
                <a:solidFill>
                  <a:schemeClr val="accent1">
                    <a:lumMod val="40000"/>
                    <a:lumOff val="60000"/>
                  </a:schemeClr>
                </a:solidFill>
                <a:effectLst/>
              </a:rPr>
              <a:t>“Top down” responses </a:t>
            </a:r>
            <a:r>
              <a:rPr lang="en-US" sz="2800" b="1" dirty="0" smtClean="0">
                <a:solidFill>
                  <a:schemeClr val="bg2"/>
                </a:solidFill>
                <a:effectLst/>
              </a:rPr>
              <a:t>– requiring political mobilization for external legislative and legal correctives</a:t>
            </a:r>
          </a:p>
          <a:p>
            <a:pPr lvl="1" eaLnBrk="1" hangingPunct="1">
              <a:buClr>
                <a:schemeClr val="bg1"/>
              </a:buClr>
              <a:buFont typeface="Wingdings" panose="05000000000000000000" pitchFamily="2" charset="2"/>
              <a:buChar char="q"/>
              <a:defRPr/>
            </a:pPr>
            <a:r>
              <a:rPr lang="en-US" dirty="0" smtClean="0">
                <a:solidFill>
                  <a:srgbClr val="66FFFF"/>
                </a:solidFill>
                <a:effectLst/>
              </a:rPr>
              <a:t> </a:t>
            </a:r>
            <a:r>
              <a:rPr lang="en-US" sz="2400" b="1" dirty="0" smtClean="0">
                <a:solidFill>
                  <a:schemeClr val="bg1"/>
                </a:solidFill>
                <a:effectLst/>
              </a:rPr>
              <a:t>Statutory reforms in the IPR regime to restore public domain conditions for publicly funded researchers</a:t>
            </a:r>
            <a:endParaRPr lang="en-US" sz="3200" b="1" dirty="0" smtClean="0">
              <a:solidFill>
                <a:schemeClr val="bg1"/>
              </a:solidFill>
              <a:effectLst/>
            </a:endParaRPr>
          </a:p>
          <a:p>
            <a:pPr eaLnBrk="1" hangingPunct="1">
              <a:buFont typeface="Wingdings" pitchFamily="2" charset="2"/>
              <a:buNone/>
              <a:defRPr/>
            </a:pPr>
            <a:r>
              <a:rPr lang="en-US" sz="2800" b="1" dirty="0" smtClean="0">
                <a:solidFill>
                  <a:schemeClr val="bg2"/>
                </a:solidFill>
                <a:effectLst/>
              </a:rPr>
              <a:t> </a:t>
            </a:r>
            <a:r>
              <a:rPr lang="en-US" sz="2800" b="1" dirty="0" smtClean="0">
                <a:solidFill>
                  <a:schemeClr val="accent1">
                    <a:lumMod val="40000"/>
                    <a:lumOff val="60000"/>
                  </a:schemeClr>
                </a:solidFill>
                <a:effectLst/>
              </a:rPr>
              <a:t>“Bottom up” initiatives </a:t>
            </a:r>
            <a:r>
              <a:rPr lang="en-US" sz="2800" b="1" dirty="0" smtClean="0">
                <a:solidFill>
                  <a:schemeClr val="bg2"/>
                </a:solidFill>
                <a:effectLst/>
              </a:rPr>
              <a:t>–</a:t>
            </a:r>
          </a:p>
          <a:p>
            <a:pPr marL="463550" indent="0" algn="just" eaLnBrk="1" hangingPunct="1">
              <a:buClr>
                <a:schemeClr val="accent1">
                  <a:lumMod val="20000"/>
                  <a:lumOff val="80000"/>
                </a:schemeClr>
              </a:buClr>
              <a:buSzPct val="120000"/>
              <a:buFont typeface="Wingdings" panose="05000000000000000000" pitchFamily="2" charset="2"/>
              <a:buChar char="q"/>
              <a:defRPr/>
            </a:pPr>
            <a:r>
              <a:rPr lang="en-US" sz="2800" b="1" dirty="0" smtClean="0">
                <a:solidFill>
                  <a:schemeClr val="bg2"/>
                </a:solidFill>
                <a:effectLst/>
              </a:rPr>
              <a:t>  Organizing OA journals, repositories</a:t>
            </a:r>
            <a:endParaRPr lang="en-US" sz="3200" b="1" dirty="0" smtClean="0">
              <a:solidFill>
                <a:srgbClr val="66FFFF"/>
              </a:solidFill>
              <a:effectLst/>
            </a:endParaRPr>
          </a:p>
          <a:p>
            <a:pPr lvl="1" algn="just" eaLnBrk="1" hangingPunct="1">
              <a:buClr>
                <a:schemeClr val="accent1">
                  <a:lumMod val="20000"/>
                  <a:lumOff val="80000"/>
                </a:schemeClr>
              </a:buClr>
              <a:buSzPct val="120000"/>
              <a:buFont typeface="Wingdings" panose="05000000000000000000" pitchFamily="2" charset="2"/>
              <a:buChar char="q"/>
              <a:defRPr/>
            </a:pPr>
            <a:r>
              <a:rPr lang="en-US" sz="3200" b="1" dirty="0" smtClean="0">
                <a:solidFill>
                  <a:srgbClr val="66FFFF"/>
                </a:solidFill>
                <a:effectLst/>
              </a:rPr>
              <a:t> </a:t>
            </a:r>
            <a:r>
              <a:rPr lang="en-US" b="1" dirty="0" smtClean="0">
                <a:solidFill>
                  <a:schemeClr val="bg1"/>
                </a:solidFill>
                <a:effectLst/>
              </a:rPr>
              <a:t>Creating research commons by contract, using IPR licensing powers</a:t>
            </a:r>
          </a:p>
          <a:p>
            <a:pPr lvl="1" algn="just" eaLnBrk="1" hangingPunct="1">
              <a:buClr>
                <a:schemeClr val="accent1">
                  <a:lumMod val="20000"/>
                  <a:lumOff val="80000"/>
                </a:schemeClr>
              </a:buClr>
              <a:buSzPct val="120000"/>
              <a:buFont typeface="Wingdings" pitchFamily="2" charset="2"/>
              <a:buChar char="Ø"/>
              <a:defRPr/>
            </a:pPr>
            <a:endParaRPr lang="en-US" sz="3200" b="1" dirty="0" smtClean="0">
              <a:solidFill>
                <a:srgbClr val="66FF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1295400"/>
            <a:ext cx="8610600" cy="865188"/>
          </a:xfrm>
        </p:spPr>
        <p:txBody>
          <a:bodyPr/>
          <a:lstStyle/>
          <a:p>
            <a:pPr algn="l" eaLnBrk="1" hangingPunct="1">
              <a:defRPr/>
            </a:pPr>
            <a:r>
              <a:rPr lang="en-US" sz="3200" b="1" dirty="0" smtClean="0">
                <a:solidFill>
                  <a:schemeClr val="accent6">
                    <a:lumMod val="60000"/>
                    <a:lumOff val="40000"/>
                  </a:schemeClr>
                </a:solidFill>
                <a:effectLst/>
              </a:rPr>
              <a:t/>
            </a:r>
            <a:br>
              <a:rPr lang="en-US" sz="3200" b="1" dirty="0" smtClean="0">
                <a:solidFill>
                  <a:schemeClr val="accent6">
                    <a:lumMod val="60000"/>
                    <a:lumOff val="40000"/>
                  </a:schemeClr>
                </a:solidFill>
                <a:effectLst/>
              </a:rPr>
            </a:br>
            <a:r>
              <a:rPr lang="en-US" sz="3000" b="1" dirty="0" smtClean="0">
                <a:solidFill>
                  <a:schemeClr val="tx2">
                    <a:lumMod val="20000"/>
                    <a:lumOff val="80000"/>
                  </a:schemeClr>
                </a:solidFill>
                <a:effectLst/>
              </a:rPr>
              <a:t>The response from academic science communities – stimulated by “open source”</a:t>
            </a:r>
            <a:r>
              <a:rPr lang="en-US" sz="2000" b="1" dirty="0" smtClean="0">
                <a:solidFill>
                  <a:schemeClr val="hlink"/>
                </a:solidFill>
                <a:effectLst/>
              </a:rPr>
              <a:t/>
            </a:r>
            <a:br>
              <a:rPr lang="en-US" sz="2000" b="1" dirty="0" smtClean="0">
                <a:solidFill>
                  <a:schemeClr val="hlink"/>
                </a:solidFill>
                <a:effectLst/>
              </a:rPr>
            </a:br>
            <a:r>
              <a:rPr lang="en-US" sz="2000" b="1" dirty="0" smtClean="0">
                <a:solidFill>
                  <a:schemeClr val="hlink"/>
                </a:solidFill>
              </a:rPr>
              <a:t/>
            </a:r>
            <a:br>
              <a:rPr lang="en-US" sz="2000" b="1" dirty="0" smtClean="0">
                <a:solidFill>
                  <a:schemeClr val="hlink"/>
                </a:solidFill>
              </a:rPr>
            </a:br>
            <a:r>
              <a:rPr lang="en-US" sz="2400" b="1" dirty="0" smtClean="0">
                <a:solidFill>
                  <a:srgbClr val="66FFFF"/>
                </a:solidFill>
                <a:effectLst/>
              </a:rPr>
              <a:t>“Bottom up” initiatives to contractually construct  </a:t>
            </a:r>
            <a:r>
              <a:rPr lang="en-US" sz="2400" b="1" dirty="0" smtClean="0">
                <a:solidFill>
                  <a:schemeClr val="hlink"/>
                </a:solidFill>
                <a:effectLst/>
              </a:rPr>
              <a:t> </a:t>
            </a:r>
            <a:r>
              <a:rPr lang="en-US" sz="2400" b="1" dirty="0" smtClean="0">
                <a:solidFill>
                  <a:schemeClr val="bg2"/>
                </a:solidFill>
                <a:effectLst/>
              </a:rPr>
              <a:t>“research </a:t>
            </a:r>
            <a:r>
              <a:rPr lang="en-US" sz="2400" b="1" dirty="0" err="1" smtClean="0">
                <a:solidFill>
                  <a:schemeClr val="bg2"/>
                </a:solidFill>
                <a:effectLst/>
              </a:rPr>
              <a:t>research</a:t>
            </a:r>
            <a:r>
              <a:rPr lang="en-US" sz="2400" b="1" dirty="0" smtClean="0">
                <a:solidFill>
                  <a:schemeClr val="bg2"/>
                </a:solidFill>
                <a:effectLst/>
              </a:rPr>
              <a:t> resource commons” -- </a:t>
            </a:r>
            <a:r>
              <a:rPr lang="en-US" sz="2400" b="1" i="1" dirty="0" smtClean="0">
                <a:solidFill>
                  <a:schemeClr val="bg2"/>
                </a:solidFill>
                <a:effectLst/>
              </a:rPr>
              <a:t>by licensing intellectual property on terms that protect common-use rights in information and data</a:t>
            </a:r>
            <a:r>
              <a:rPr lang="en-US" sz="1800" b="1" dirty="0" smtClean="0">
                <a:solidFill>
                  <a:schemeClr val="bg2"/>
                </a:solidFill>
                <a:effectLst/>
              </a:rPr>
              <a:t>:</a:t>
            </a:r>
            <a:r>
              <a:rPr lang="en-US" sz="1800" b="1" dirty="0" smtClean="0">
                <a:solidFill>
                  <a:schemeClr val="hlink"/>
                </a:solidFill>
                <a:effectLst/>
              </a:rPr>
              <a:t> </a:t>
            </a:r>
            <a:r>
              <a:rPr lang="en-US" sz="2000" b="1" dirty="0" smtClean="0">
                <a:solidFill>
                  <a:schemeClr val="hlink"/>
                </a:solidFill>
                <a:effectLst/>
              </a:rPr>
              <a:t/>
            </a:r>
            <a:br>
              <a:rPr lang="en-US" sz="2000" b="1" dirty="0" smtClean="0">
                <a:solidFill>
                  <a:schemeClr val="hlink"/>
                </a:solidFill>
                <a:effectLst/>
              </a:rPr>
            </a:br>
            <a:r>
              <a:rPr lang="en-US" sz="2000" b="1" dirty="0" smtClean="0">
                <a:solidFill>
                  <a:schemeClr val="hlink"/>
                </a:solidFill>
                <a:effectLst/>
              </a:rPr>
              <a:t/>
            </a:r>
            <a:br>
              <a:rPr lang="en-US" sz="2000" b="1" dirty="0" smtClean="0">
                <a:solidFill>
                  <a:schemeClr val="hlink"/>
                </a:solidFill>
                <a:effectLst/>
              </a:rPr>
            </a:br>
            <a:r>
              <a:rPr lang="en-US" sz="2400" b="1" dirty="0" smtClean="0">
                <a:solidFill>
                  <a:srgbClr val="66FFFF"/>
                </a:solidFill>
                <a:effectLst/>
              </a:rPr>
              <a:t>Working exemplars exist in the copyright domain</a:t>
            </a:r>
            <a:r>
              <a:rPr lang="en-US" sz="2000" b="1" dirty="0" smtClean="0">
                <a:solidFill>
                  <a:schemeClr val="accent6">
                    <a:lumMod val="20000"/>
                    <a:lumOff val="80000"/>
                  </a:schemeClr>
                </a:solidFill>
                <a:effectLst/>
              </a:rPr>
              <a:t>:</a:t>
            </a:r>
          </a:p>
        </p:txBody>
      </p:sp>
      <p:sp>
        <p:nvSpPr>
          <p:cNvPr id="78851" name="Rectangle 3"/>
          <p:cNvSpPr>
            <a:spLocks noGrp="1" noChangeArrowheads="1"/>
          </p:cNvSpPr>
          <p:nvPr>
            <p:ph type="body" idx="1"/>
          </p:nvPr>
        </p:nvSpPr>
        <p:spPr>
          <a:xfrm>
            <a:off x="304800" y="3733800"/>
            <a:ext cx="8610600" cy="3276600"/>
          </a:xfrm>
        </p:spPr>
        <p:txBody>
          <a:bodyPr/>
          <a:lstStyle/>
          <a:p>
            <a:pPr eaLnBrk="1" hangingPunct="1">
              <a:lnSpc>
                <a:spcPct val="90000"/>
              </a:lnSpc>
              <a:spcBef>
                <a:spcPct val="0"/>
              </a:spcBef>
              <a:spcAft>
                <a:spcPct val="40000"/>
              </a:spcAft>
              <a:defRPr/>
            </a:pPr>
            <a:r>
              <a:rPr lang="en-US" sz="2400" dirty="0" smtClean="0">
                <a:solidFill>
                  <a:schemeClr val="hlink"/>
                </a:solidFill>
                <a:effectLst/>
              </a:rPr>
              <a:t>Open access publishing</a:t>
            </a:r>
            <a:r>
              <a:rPr lang="en-US" sz="2400" dirty="0" smtClean="0">
                <a:solidFill>
                  <a:schemeClr val="bg1"/>
                </a:solidFill>
                <a:effectLst/>
              </a:rPr>
              <a:t> of scientific preprints, </a:t>
            </a:r>
            <a:r>
              <a:rPr lang="en-US" sz="2400" dirty="0" smtClean="0">
                <a:solidFill>
                  <a:srgbClr val="FFFFFF"/>
                </a:solidFill>
                <a:effectLst/>
              </a:rPr>
              <a:t>and self-archived pdfs of published articles – resisting the on-going scientific publishers’ attack on the NIH’s ‘OA repository rule’ for its funded publications.</a:t>
            </a:r>
          </a:p>
          <a:p>
            <a:pPr eaLnBrk="1" hangingPunct="1">
              <a:lnSpc>
                <a:spcPct val="90000"/>
              </a:lnSpc>
              <a:spcBef>
                <a:spcPct val="0"/>
              </a:spcBef>
              <a:spcAft>
                <a:spcPct val="40000"/>
              </a:spcAft>
              <a:defRPr/>
            </a:pPr>
            <a:r>
              <a:rPr lang="en-US" sz="2400" dirty="0" smtClean="0">
                <a:solidFill>
                  <a:schemeClr val="hlink"/>
                </a:solidFill>
                <a:effectLst/>
              </a:rPr>
              <a:t>The Creative Commons</a:t>
            </a:r>
            <a:r>
              <a:rPr lang="en-US" sz="2400" dirty="0" smtClean="0">
                <a:solidFill>
                  <a:schemeClr val="bg1"/>
                </a:solidFill>
                <a:effectLst/>
              </a:rPr>
              <a:t>  (“some rights reserved” ) approach to licensing of scholarly and creative cultural information products (text, images, sound): offering a menu of standard licenses</a:t>
            </a:r>
            <a:r>
              <a:rPr lang="en-US" sz="2800" dirty="0" smtClean="0">
                <a:solidFill>
                  <a:schemeClr val="bg1"/>
                </a:solidFill>
                <a:effectLst/>
              </a:rPr>
              <a:t>– </a:t>
            </a:r>
            <a:r>
              <a:rPr lang="en-US" sz="2800" dirty="0" smtClean="0">
                <a:solidFill>
                  <a:schemeClr val="tx2"/>
                </a:solidFill>
                <a:effectLst/>
                <a:hlinkClick r:id="rId3"/>
              </a:rPr>
              <a:t>http://creativecommongs.org</a:t>
            </a:r>
            <a:endParaRPr lang="en-US" sz="2800" dirty="0" smtClean="0">
              <a:solidFill>
                <a:schemeClr val="tx2"/>
              </a:solidFill>
              <a:effectLst/>
            </a:endParaRPr>
          </a:p>
          <a:p>
            <a:pPr eaLnBrk="1" hangingPunct="1">
              <a:lnSpc>
                <a:spcPct val="90000"/>
              </a:lnSpc>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839200" cy="1371600"/>
          </a:xfrm>
        </p:spPr>
        <p:txBody>
          <a:bodyPr/>
          <a:lstStyle/>
          <a:p>
            <a:pPr algn="l"/>
            <a:r>
              <a:rPr lang="en-US" sz="2000" dirty="0" smtClean="0">
                <a:solidFill>
                  <a:schemeClr val="bg1"/>
                </a:solidFill>
                <a:effectLst/>
              </a:rPr>
              <a:t/>
            </a:r>
            <a:br>
              <a:rPr lang="en-US" sz="2000" dirty="0" smtClean="0">
                <a:solidFill>
                  <a:schemeClr val="bg1"/>
                </a:solidFill>
                <a:effectLst/>
              </a:rPr>
            </a:br>
            <a:r>
              <a:rPr lang="en-US" sz="2000" dirty="0" smtClean="0">
                <a:solidFill>
                  <a:schemeClr val="bg1"/>
                </a:solidFill>
                <a:effectLst/>
              </a:rPr>
              <a:t/>
            </a:r>
            <a:br>
              <a:rPr lang="en-US" sz="2000" dirty="0" smtClean="0">
                <a:solidFill>
                  <a:schemeClr val="bg1"/>
                </a:solidFill>
                <a:effectLst/>
              </a:rPr>
            </a:br>
            <a:r>
              <a:rPr lang="en-US" sz="2000" dirty="0">
                <a:solidFill>
                  <a:schemeClr val="bg1"/>
                </a:solidFill>
                <a:effectLst/>
              </a:rPr>
              <a:t/>
            </a:r>
            <a:br>
              <a:rPr lang="en-US" sz="2000" dirty="0">
                <a:solidFill>
                  <a:schemeClr val="bg1"/>
                </a:solidFill>
                <a:effectLst/>
              </a:rPr>
            </a:br>
            <a:r>
              <a:rPr lang="en-US" sz="2000" dirty="0" smtClean="0">
                <a:solidFill>
                  <a:schemeClr val="bg1"/>
                </a:solidFill>
                <a:effectLst/>
              </a:rPr>
              <a:t> </a:t>
            </a:r>
            <a:r>
              <a:rPr lang="en-US" sz="2000" b="1" dirty="0" smtClean="0">
                <a:solidFill>
                  <a:schemeClr val="bg1"/>
                </a:solidFill>
                <a:effectLst/>
              </a:rPr>
              <a:t>INITIATIVES TO </a:t>
            </a:r>
            <a:r>
              <a:rPr lang="en-US" sz="2000" b="1" dirty="0" smtClean="0">
                <a:solidFill>
                  <a:schemeClr val="accent1">
                    <a:lumMod val="20000"/>
                    <a:lumOff val="80000"/>
                  </a:schemeClr>
                </a:solidFill>
                <a:effectLst/>
              </a:rPr>
              <a:t>DEFEND THE ‘OPEN SCIENCE WAY OF WORKING’</a:t>
            </a:r>
            <a:r>
              <a:rPr lang="en-US" sz="2000" dirty="0">
                <a:solidFill>
                  <a:schemeClr val="bg1"/>
                </a:solidFill>
                <a:effectLst/>
              </a:rPr>
              <a:t/>
            </a:r>
            <a:br>
              <a:rPr lang="en-US" sz="2000" dirty="0">
                <a:solidFill>
                  <a:schemeClr val="bg1"/>
                </a:solidFill>
                <a:effectLst/>
              </a:rPr>
            </a:br>
            <a:r>
              <a:rPr lang="en-US" sz="1100" dirty="0" smtClean="0">
                <a:solidFill>
                  <a:schemeClr val="bg1"/>
                </a:solidFill>
                <a:effectLst/>
              </a:rPr>
              <a:t/>
            </a:r>
            <a:br>
              <a:rPr lang="en-US" sz="1100" dirty="0" smtClean="0">
                <a:solidFill>
                  <a:schemeClr val="bg1"/>
                </a:solidFill>
                <a:effectLst/>
              </a:rPr>
            </a:br>
            <a:r>
              <a:rPr lang="en-US" sz="1100" dirty="0" smtClean="0">
                <a:solidFill>
                  <a:schemeClr val="bg1"/>
                </a:solidFill>
                <a:effectLst/>
              </a:rPr>
              <a:t>	</a:t>
            </a:r>
            <a:r>
              <a:rPr lang="en-US" sz="2000" dirty="0" smtClean="0">
                <a:solidFill>
                  <a:schemeClr val="bg1"/>
                </a:solidFill>
                <a:effectLst/>
              </a:rPr>
              <a:t>The 1990s saw the emergence of  “bottom up” movement from within academic research communities undertook to protect and preserve shared and timely access to information and data resources, and to create  supportive tools, infrastructures and </a:t>
            </a:r>
            <a:r>
              <a:rPr lang="en-US" sz="2000" dirty="0" err="1" smtClean="0">
                <a:solidFill>
                  <a:schemeClr val="bg1"/>
                </a:solidFill>
                <a:effectLst/>
              </a:rPr>
              <a:t>proceedures</a:t>
            </a:r>
            <a:r>
              <a:rPr lang="en-US" sz="2000" dirty="0" smtClean="0">
                <a:solidFill>
                  <a:schemeClr val="bg1"/>
                </a:solidFill>
                <a:effectLst/>
              </a:rPr>
              <a:t> facilitating development of </a:t>
            </a:r>
            <a:r>
              <a:rPr lang="en-US" sz="2000" i="1" dirty="0" smtClean="0">
                <a:solidFill>
                  <a:schemeClr val="bg1"/>
                </a:solidFill>
                <a:effectLst/>
              </a:rPr>
              <a:t>sustainably </a:t>
            </a:r>
            <a:r>
              <a:rPr lang="en-US" sz="2000" i="1" dirty="0">
                <a:solidFill>
                  <a:schemeClr val="bg1"/>
                </a:solidFill>
                <a:effectLst/>
              </a:rPr>
              <a:t>available </a:t>
            </a:r>
            <a:r>
              <a:rPr lang="en-US" sz="2000" dirty="0">
                <a:solidFill>
                  <a:schemeClr val="bg1"/>
                </a:solidFill>
                <a:effectLst/>
              </a:rPr>
              <a:t>digital information resources. </a:t>
            </a:r>
            <a:r>
              <a:rPr lang="en-US" sz="2000" dirty="0" smtClean="0">
                <a:solidFill>
                  <a:schemeClr val="bg1"/>
                </a:solidFill>
                <a:effectLst/>
              </a:rPr>
              <a:t/>
            </a:r>
            <a:br>
              <a:rPr lang="en-US" sz="2000" dirty="0" smtClean="0">
                <a:solidFill>
                  <a:schemeClr val="bg1"/>
                </a:solidFill>
                <a:effectLst/>
              </a:rPr>
            </a:br>
            <a:r>
              <a:rPr lang="en-US" sz="1100" dirty="0" smtClean="0">
                <a:solidFill>
                  <a:schemeClr val="bg1"/>
                </a:solidFill>
                <a:effectLst/>
              </a:rPr>
              <a:t/>
            </a:r>
            <a:br>
              <a:rPr lang="en-US" sz="1100" dirty="0" smtClean="0">
                <a:solidFill>
                  <a:schemeClr val="bg1"/>
                </a:solidFill>
                <a:effectLst/>
              </a:rPr>
            </a:br>
            <a:r>
              <a:rPr lang="en-US" sz="1100" dirty="0" smtClean="0">
                <a:solidFill>
                  <a:schemeClr val="bg1"/>
                </a:solidFill>
                <a:effectLst/>
              </a:rPr>
              <a:t>	</a:t>
            </a:r>
            <a:r>
              <a:rPr lang="en-US" sz="2000" dirty="0" smtClean="0">
                <a:solidFill>
                  <a:schemeClr val="bg1"/>
                </a:solidFill>
                <a:effectLst/>
              </a:rPr>
              <a:t>These </a:t>
            </a:r>
            <a:r>
              <a:rPr lang="en-US" sz="2000" dirty="0">
                <a:solidFill>
                  <a:schemeClr val="bg1"/>
                </a:solidFill>
                <a:effectLst/>
              </a:rPr>
              <a:t>have included institutionally hosted repositories for scientific pre-prints, journal articles and educational materials, “open access” electronic journals published with the support of universities and not-for-profit scientific </a:t>
            </a:r>
            <a:r>
              <a:rPr lang="en-US" sz="2000" dirty="0" smtClean="0">
                <a:solidFill>
                  <a:schemeClr val="bg1"/>
                </a:solidFill>
                <a:effectLst/>
              </a:rPr>
              <a:t>organizations, </a:t>
            </a:r>
            <a:r>
              <a:rPr lang="en-US" sz="2000" dirty="0">
                <a:solidFill>
                  <a:schemeClr val="bg1"/>
                </a:solidFill>
                <a:effectLst/>
              </a:rPr>
              <a:t>public-domain digital data archives and federated open data </a:t>
            </a:r>
            <a:r>
              <a:rPr lang="en-US" sz="2000" dirty="0" smtClean="0">
                <a:solidFill>
                  <a:schemeClr val="bg1"/>
                </a:solidFill>
                <a:effectLst/>
              </a:rPr>
              <a:t>networks – for example:  </a:t>
            </a:r>
            <a:endParaRPr lang="en-US" sz="2000" dirty="0">
              <a:solidFill>
                <a:schemeClr val="bg1"/>
              </a:solidFill>
              <a:effectLst/>
            </a:endParaRPr>
          </a:p>
        </p:txBody>
      </p:sp>
      <p:sp>
        <p:nvSpPr>
          <p:cNvPr id="3" name="Subtitle 2"/>
          <p:cNvSpPr>
            <a:spLocks noGrp="1"/>
          </p:cNvSpPr>
          <p:nvPr>
            <p:ph type="subTitle" idx="1"/>
          </p:nvPr>
        </p:nvSpPr>
        <p:spPr>
          <a:xfrm>
            <a:off x="381000" y="3886200"/>
            <a:ext cx="8229600" cy="1752600"/>
          </a:xfrm>
        </p:spPr>
        <p:txBody>
          <a:bodyPr/>
          <a:lstStyle/>
          <a:p>
            <a:pPr algn="l"/>
            <a:r>
              <a:rPr lang="en-GB" sz="1600" i="1" dirty="0" smtClean="0">
                <a:solidFill>
                  <a:schemeClr val="accent5"/>
                </a:solidFill>
                <a:effectLst/>
              </a:rPr>
              <a:t>	U.S</a:t>
            </a:r>
            <a:r>
              <a:rPr lang="en-GB" sz="1600" i="1" dirty="0">
                <a:solidFill>
                  <a:schemeClr val="accent5"/>
                </a:solidFill>
                <a:effectLst/>
              </a:rPr>
              <a:t>. open data </a:t>
            </a:r>
            <a:r>
              <a:rPr lang="en-GB" sz="1600" i="1" dirty="0" err="1">
                <a:solidFill>
                  <a:schemeClr val="accent5"/>
                </a:solidFill>
                <a:effectLst/>
              </a:rPr>
              <a:t>centers</a:t>
            </a:r>
            <a:r>
              <a:rPr lang="en-GB" sz="1600" i="1" dirty="0">
                <a:solidFill>
                  <a:schemeClr val="accent5"/>
                </a:solidFill>
                <a:effectLst/>
              </a:rPr>
              <a:t> and archives: </a:t>
            </a:r>
            <a:r>
              <a:rPr lang="en-GB" sz="1600" dirty="0" err="1">
                <a:solidFill>
                  <a:schemeClr val="bg2">
                    <a:lumMod val="95000"/>
                  </a:schemeClr>
                </a:solidFill>
                <a:effectLst/>
              </a:rPr>
              <a:t>GenBank</a:t>
            </a:r>
            <a:r>
              <a:rPr lang="en-GB" sz="1600" dirty="0">
                <a:solidFill>
                  <a:schemeClr val="bg2">
                    <a:lumMod val="95000"/>
                  </a:schemeClr>
                </a:solidFill>
                <a:effectLst/>
              </a:rPr>
              <a:t>, the Protein Data Bank, Space science data </a:t>
            </a:r>
            <a:r>
              <a:rPr lang="en-GB" sz="1600" dirty="0" err="1">
                <a:solidFill>
                  <a:schemeClr val="bg2">
                    <a:lumMod val="95000"/>
                  </a:schemeClr>
                </a:solidFill>
                <a:effectLst/>
              </a:rPr>
              <a:t>centers</a:t>
            </a:r>
            <a:r>
              <a:rPr lang="en-GB" sz="2000" dirty="0">
                <a:solidFill>
                  <a:schemeClr val="bg2">
                    <a:lumMod val="95000"/>
                  </a:schemeClr>
                </a:solidFill>
                <a:effectLst/>
              </a:rPr>
              <a:t>; </a:t>
            </a:r>
            <a:endParaRPr lang="en-GB" sz="2000" dirty="0" smtClean="0">
              <a:solidFill>
                <a:schemeClr val="bg2">
                  <a:lumMod val="95000"/>
                </a:schemeClr>
              </a:solidFill>
              <a:effectLst/>
            </a:endParaRPr>
          </a:p>
          <a:p>
            <a:pPr algn="l"/>
            <a:r>
              <a:rPr lang="en-GB" sz="1600" i="1" dirty="0" smtClean="0">
                <a:solidFill>
                  <a:schemeClr val="accent5"/>
                </a:solidFill>
                <a:effectLst/>
              </a:rPr>
              <a:t>	Federated open </a:t>
            </a:r>
            <a:r>
              <a:rPr lang="en-GB" sz="1600" i="1" dirty="0">
                <a:solidFill>
                  <a:schemeClr val="accent5"/>
                </a:solidFill>
                <a:effectLst/>
              </a:rPr>
              <a:t>data networks</a:t>
            </a:r>
            <a:r>
              <a:rPr lang="en-GB" sz="1600" dirty="0">
                <a:solidFill>
                  <a:schemeClr val="bg2">
                    <a:lumMod val="95000"/>
                  </a:schemeClr>
                </a:solidFill>
                <a:effectLst/>
              </a:rPr>
              <a:t>: World Data </a:t>
            </a:r>
            <a:r>
              <a:rPr lang="en-GB" sz="1600" dirty="0" err="1">
                <a:solidFill>
                  <a:schemeClr val="bg2">
                    <a:lumMod val="95000"/>
                  </a:schemeClr>
                </a:solidFill>
                <a:effectLst/>
              </a:rPr>
              <a:t>Centers</a:t>
            </a:r>
            <a:r>
              <a:rPr lang="en-GB" sz="1600" dirty="0">
                <a:solidFill>
                  <a:schemeClr val="bg2">
                    <a:lumMod val="95000"/>
                  </a:schemeClr>
                </a:solidFill>
                <a:effectLst/>
              </a:rPr>
              <a:t>, Global Biodiversity Information </a:t>
            </a:r>
            <a:r>
              <a:rPr lang="en-GB" sz="1600" dirty="0" err="1">
                <a:solidFill>
                  <a:schemeClr val="bg2">
                    <a:lumMod val="95000"/>
                  </a:schemeClr>
                </a:solidFill>
                <a:effectLst/>
              </a:rPr>
              <a:t>Facility,NASA</a:t>
            </a:r>
            <a:r>
              <a:rPr lang="en-GB" sz="1600" dirty="0">
                <a:solidFill>
                  <a:schemeClr val="bg2">
                    <a:lumMod val="95000"/>
                  </a:schemeClr>
                </a:solidFill>
                <a:effectLst/>
              </a:rPr>
              <a:t> Distributed Active Archive </a:t>
            </a:r>
            <a:r>
              <a:rPr lang="en-GB" sz="1600" dirty="0" err="1">
                <a:solidFill>
                  <a:schemeClr val="bg2">
                    <a:lumMod val="95000"/>
                  </a:schemeClr>
                </a:solidFill>
                <a:effectLst/>
              </a:rPr>
              <a:t>Centers</a:t>
            </a:r>
            <a:r>
              <a:rPr lang="en-GB" sz="1600" dirty="0" smtClean="0">
                <a:solidFill>
                  <a:schemeClr val="bg2">
                    <a:lumMod val="95000"/>
                  </a:schemeClr>
                </a:solidFill>
                <a:effectLst/>
              </a:rPr>
              <a:t>;</a:t>
            </a:r>
          </a:p>
          <a:p>
            <a:pPr algn="l"/>
            <a:r>
              <a:rPr lang="en-GB" sz="1600" dirty="0" smtClean="0">
                <a:solidFill>
                  <a:schemeClr val="bg2">
                    <a:lumMod val="95000"/>
                  </a:schemeClr>
                </a:solidFill>
                <a:effectLst/>
              </a:rPr>
              <a:t>	</a:t>
            </a:r>
            <a:r>
              <a:rPr lang="en-GB" sz="1600" i="1" dirty="0" smtClean="0">
                <a:solidFill>
                  <a:schemeClr val="accent5"/>
                </a:solidFill>
                <a:effectLst/>
              </a:rPr>
              <a:t>Publicly </a:t>
            </a:r>
            <a:r>
              <a:rPr lang="en-GB" sz="1600" i="1" dirty="0">
                <a:solidFill>
                  <a:schemeClr val="accent5"/>
                </a:solidFill>
                <a:effectLst/>
              </a:rPr>
              <a:t>supported non-subscription and non-profit open access (OA) journals:  </a:t>
            </a:r>
            <a:r>
              <a:rPr lang="en-GB" sz="1600" dirty="0" err="1">
                <a:solidFill>
                  <a:schemeClr val="bg2">
                    <a:lumMod val="95000"/>
                  </a:schemeClr>
                </a:solidFill>
                <a:effectLst/>
              </a:rPr>
              <a:t>BioMed</a:t>
            </a:r>
            <a:r>
              <a:rPr lang="en-GB" sz="1600" dirty="0">
                <a:solidFill>
                  <a:schemeClr val="bg2">
                    <a:lumMod val="95000"/>
                  </a:schemeClr>
                </a:solidFill>
                <a:effectLst/>
              </a:rPr>
              <a:t> Central, Public Library of Science (PLOS), +and  65% of the c. 2500 </a:t>
            </a:r>
            <a:r>
              <a:rPr lang="en-GB" sz="1600" dirty="0" smtClean="0">
                <a:solidFill>
                  <a:schemeClr val="bg2">
                    <a:lumMod val="95000"/>
                  </a:schemeClr>
                </a:solidFill>
                <a:effectLst/>
              </a:rPr>
              <a:t>nominally </a:t>
            </a:r>
            <a:r>
              <a:rPr lang="en-GB" sz="1600" dirty="0">
                <a:solidFill>
                  <a:schemeClr val="bg2">
                    <a:lumMod val="95000"/>
                  </a:schemeClr>
                </a:solidFill>
                <a:effectLst/>
              </a:rPr>
              <a:t>“open access” scholarly journals</a:t>
            </a:r>
            <a:r>
              <a:rPr lang="en-GB" sz="1600" dirty="0" smtClean="0">
                <a:solidFill>
                  <a:schemeClr val="bg2">
                    <a:lumMod val="95000"/>
                  </a:schemeClr>
                </a:solidFill>
                <a:effectLst/>
              </a:rPr>
              <a:t>);</a:t>
            </a:r>
          </a:p>
          <a:p>
            <a:pPr algn="l"/>
            <a:r>
              <a:rPr lang="en-GB" sz="1600" i="1" dirty="0" smtClean="0">
                <a:solidFill>
                  <a:schemeClr val="accent5"/>
                </a:solidFill>
                <a:effectLst/>
              </a:rPr>
              <a:t>	Open </a:t>
            </a:r>
            <a:r>
              <a:rPr lang="en-GB" sz="1600" i="1" dirty="0">
                <a:solidFill>
                  <a:schemeClr val="accent5"/>
                </a:solidFill>
                <a:effectLst/>
              </a:rPr>
              <a:t>institutional repositories for publications in a major  subject areas:  </a:t>
            </a:r>
            <a:r>
              <a:rPr lang="en-GB" sz="1600" dirty="0" err="1" smtClean="0">
                <a:solidFill>
                  <a:schemeClr val="bg1"/>
                </a:solidFill>
                <a:effectLst/>
              </a:rPr>
              <a:t>PubMedCentral</a:t>
            </a:r>
            <a:r>
              <a:rPr lang="en-GB" sz="1600" dirty="0">
                <a:solidFill>
                  <a:schemeClr val="bg1"/>
                </a:solidFill>
                <a:effectLst/>
              </a:rPr>
              <a:t>, arXiv.org (physics) e-Print Archive</a:t>
            </a:r>
            <a:r>
              <a:rPr lang="en-GB" sz="2000" dirty="0">
                <a:solidFill>
                  <a:schemeClr val="bg1"/>
                </a:solidFill>
                <a:effectLst/>
              </a:rPr>
              <a:t>.  </a:t>
            </a:r>
            <a:endParaRPr lang="en-US" sz="2000" dirty="0">
              <a:solidFill>
                <a:schemeClr val="bg1"/>
              </a:solidFill>
              <a:effectLst/>
            </a:endParaRPr>
          </a:p>
        </p:txBody>
      </p:sp>
    </p:spTree>
    <p:extLst>
      <p:ext uri="{BB962C8B-B14F-4D97-AF65-F5344CB8AC3E}">
        <p14:creationId xmlns:p14="http://schemas.microsoft.com/office/powerpoint/2010/main" val="162445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5150" y="269875"/>
            <a:ext cx="8229600" cy="1143000"/>
          </a:xfrm>
        </p:spPr>
        <p:txBody>
          <a:bodyPr/>
          <a:lstStyle/>
          <a:p>
            <a:pPr algn="l" eaLnBrk="1" hangingPunct="1">
              <a:buFont typeface="Wingdings" pitchFamily="2" charset="2"/>
              <a:buNone/>
            </a:pPr>
            <a:r>
              <a:rPr lang="en-US" sz="2800" b="1" dirty="0" smtClean="0">
                <a:solidFill>
                  <a:schemeClr val="hlink"/>
                </a:solidFill>
                <a:effectLst/>
              </a:rPr>
              <a:t>Principal messages </a:t>
            </a:r>
            <a:r>
              <a:rPr lang="en-US" sz="2800" b="1" dirty="0">
                <a:solidFill>
                  <a:schemeClr val="hlink"/>
                </a:solidFill>
                <a:effectLst/>
              </a:rPr>
              <a:t> </a:t>
            </a:r>
            <a:r>
              <a:rPr lang="en-US" sz="2800" b="1" dirty="0" smtClean="0">
                <a:solidFill>
                  <a:schemeClr val="hlink"/>
                </a:solidFill>
                <a:effectLst/>
              </a:rPr>
              <a:t>about </a:t>
            </a:r>
            <a:r>
              <a:rPr lang="en-US" sz="2800" b="1" dirty="0" smtClean="0">
                <a:solidFill>
                  <a:schemeClr val="hlink"/>
                </a:solidFill>
                <a:effectLst/>
              </a:rPr>
              <a:t>the </a:t>
            </a:r>
            <a:r>
              <a:rPr lang="en-US" sz="2800" b="1" i="1" dirty="0" smtClean="0">
                <a:solidFill>
                  <a:schemeClr val="tx2">
                    <a:lumMod val="20000"/>
                    <a:lumOff val="80000"/>
                  </a:schemeClr>
                </a:solidFill>
                <a:effectLst/>
              </a:rPr>
              <a:t>Rep</a:t>
            </a:r>
            <a:r>
              <a:rPr lang="en-US" sz="2800" b="1" dirty="0" smtClean="0">
                <a:solidFill>
                  <a:schemeClr val="tx2">
                    <a:lumMod val="20000"/>
                    <a:lumOff val="80000"/>
                  </a:schemeClr>
                </a:solidFill>
                <a:effectLst/>
              </a:rPr>
              <a:t>-</a:t>
            </a:r>
            <a:r>
              <a:rPr lang="en-US" sz="2800" b="1" i="1" dirty="0" err="1" smtClean="0">
                <a:solidFill>
                  <a:schemeClr val="tx2">
                    <a:lumMod val="20000"/>
                    <a:lumOff val="80000"/>
                  </a:schemeClr>
                </a:solidFill>
                <a:effectLst/>
              </a:rPr>
              <a:t>OpSci</a:t>
            </a:r>
            <a:r>
              <a:rPr lang="en-US" sz="2800" b="1" dirty="0" smtClean="0">
                <a:solidFill>
                  <a:schemeClr val="hlink"/>
                </a:solidFill>
                <a:effectLst/>
              </a:rPr>
              <a:t>	  - </a:t>
            </a:r>
            <a:r>
              <a:rPr lang="en-US" sz="2800" b="1" i="1" dirty="0" smtClean="0">
                <a:solidFill>
                  <a:schemeClr val="hlink"/>
                </a:solidFill>
                <a:effectLst/>
              </a:rPr>
              <a:t>2</a:t>
            </a:r>
          </a:p>
        </p:txBody>
      </p:sp>
      <p:sp>
        <p:nvSpPr>
          <p:cNvPr id="4099" name="Text Box 3"/>
          <p:cNvSpPr txBox="1">
            <a:spLocks noChangeArrowheads="1"/>
          </p:cNvSpPr>
          <p:nvPr/>
        </p:nvSpPr>
        <p:spPr bwMode="auto">
          <a:xfrm>
            <a:off x="395287" y="1371600"/>
            <a:ext cx="8569325" cy="498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Clr>
                <a:schemeClr val="hlink"/>
              </a:buClr>
              <a:buSzPct val="90000"/>
              <a:buFont typeface="Wingdings" pitchFamily="2" charset="2"/>
              <a:buNone/>
            </a:pPr>
            <a:r>
              <a:rPr lang="en-US" sz="2800" b="1" i="1" dirty="0" err="1" smtClean="0">
                <a:solidFill>
                  <a:schemeClr val="bg1"/>
                </a:solidFill>
              </a:rPr>
              <a:t>OpSci</a:t>
            </a:r>
            <a:r>
              <a:rPr lang="en-US" sz="2800" dirty="0" smtClean="0">
                <a:solidFill>
                  <a:schemeClr val="bg2"/>
                </a:solidFill>
              </a:rPr>
              <a:t> therefore can interacts </a:t>
            </a:r>
            <a:r>
              <a:rPr lang="en-US" sz="2800" dirty="0">
                <a:solidFill>
                  <a:schemeClr val="bg2"/>
                </a:solidFill>
              </a:rPr>
              <a:t>positively in many ways with the proprietary R&amp;D regime </a:t>
            </a:r>
            <a:r>
              <a:rPr lang="en-US" sz="2800" i="1" dirty="0">
                <a:solidFill>
                  <a:schemeClr val="bg2"/>
                </a:solidFill>
              </a:rPr>
              <a:t>at </a:t>
            </a:r>
            <a:r>
              <a:rPr lang="en-US" sz="2800" i="1" dirty="0" smtClean="0">
                <a:solidFill>
                  <a:schemeClr val="bg2"/>
                </a:solidFill>
              </a:rPr>
              <a:t>the macro-system </a:t>
            </a:r>
            <a:r>
              <a:rPr lang="en-US" sz="2800" i="1" dirty="0">
                <a:solidFill>
                  <a:schemeClr val="bg2"/>
                </a:solidFill>
              </a:rPr>
              <a:t>level</a:t>
            </a:r>
            <a:r>
              <a:rPr lang="en-US" sz="2800" dirty="0">
                <a:solidFill>
                  <a:schemeClr val="bg2"/>
                </a:solidFill>
              </a:rPr>
              <a:t>, sustaining rapid rates of technological progress – </a:t>
            </a:r>
            <a:r>
              <a:rPr lang="en-US" sz="2800" dirty="0" smtClean="0">
                <a:solidFill>
                  <a:schemeClr val="bg2"/>
                </a:solidFill>
              </a:rPr>
              <a:t>when (and if) the two </a:t>
            </a:r>
            <a:r>
              <a:rPr lang="en-US" sz="2800" dirty="0">
                <a:solidFill>
                  <a:schemeClr val="bg2"/>
                </a:solidFill>
              </a:rPr>
              <a:t>complementary sub-systems are kept properly “balanced.” </a:t>
            </a:r>
            <a:r>
              <a:rPr lang="en-US" sz="2800" dirty="0" smtClean="0">
                <a:solidFill>
                  <a:schemeClr val="bg2"/>
                </a:solidFill>
              </a:rPr>
              <a:t>To achieve and maintain that balance is </a:t>
            </a:r>
            <a:r>
              <a:rPr lang="en-US" sz="2800" i="1" dirty="0" smtClean="0">
                <a:solidFill>
                  <a:schemeClr val="bg2"/>
                </a:solidFill>
              </a:rPr>
              <a:t>the</a:t>
            </a:r>
            <a:r>
              <a:rPr lang="en-US" sz="2800" dirty="0" smtClean="0">
                <a:solidFill>
                  <a:schemeClr val="bg2"/>
                </a:solidFill>
              </a:rPr>
              <a:t> central science and technology policy challenge for modern economies.</a:t>
            </a:r>
          </a:p>
          <a:p>
            <a:pPr eaLnBrk="1" hangingPunct="1">
              <a:lnSpc>
                <a:spcPct val="80000"/>
              </a:lnSpc>
              <a:spcBef>
                <a:spcPct val="50000"/>
              </a:spcBef>
              <a:buClr>
                <a:schemeClr val="hlink"/>
              </a:buClr>
              <a:buSzPct val="90000"/>
              <a:buFont typeface="Wingdings" pitchFamily="2" charset="2"/>
              <a:buNone/>
            </a:pPr>
            <a:endParaRPr lang="en-US" sz="1000" dirty="0">
              <a:solidFill>
                <a:schemeClr val="bg2"/>
              </a:solidFill>
            </a:endParaRPr>
          </a:p>
          <a:p>
            <a:pPr eaLnBrk="1" hangingPunct="1">
              <a:lnSpc>
                <a:spcPct val="80000"/>
              </a:lnSpc>
              <a:spcBef>
                <a:spcPct val="50000"/>
              </a:spcBef>
              <a:buClr>
                <a:schemeClr val="hlink"/>
              </a:buClr>
              <a:buSzPct val="90000"/>
              <a:buFont typeface="Wingdings" pitchFamily="2" charset="2"/>
              <a:buNone/>
            </a:pPr>
            <a:r>
              <a:rPr lang="en-US" sz="2800" b="1" i="1" dirty="0" err="1">
                <a:solidFill>
                  <a:schemeClr val="bg1"/>
                </a:solidFill>
              </a:rPr>
              <a:t>OpSci</a:t>
            </a:r>
            <a:r>
              <a:rPr lang="en-US" sz="2800" dirty="0" smtClean="0">
                <a:solidFill>
                  <a:schemeClr val="bg2"/>
                </a:solidFill>
              </a:rPr>
              <a:t>, </a:t>
            </a:r>
            <a:r>
              <a:rPr lang="en-US" sz="2800" dirty="0">
                <a:solidFill>
                  <a:schemeClr val="bg2"/>
                </a:solidFill>
              </a:rPr>
              <a:t>like other cooperative institutional arrangements, is </a:t>
            </a:r>
            <a:r>
              <a:rPr lang="en-US" sz="2800" i="1" dirty="0">
                <a:solidFill>
                  <a:schemeClr val="bg2"/>
                </a:solidFill>
              </a:rPr>
              <a:t>fragile</a:t>
            </a:r>
            <a:r>
              <a:rPr lang="en-US" sz="2800" dirty="0">
                <a:solidFill>
                  <a:schemeClr val="bg2"/>
                </a:solidFill>
              </a:rPr>
              <a:t> and its performance (and hence </a:t>
            </a:r>
            <a:r>
              <a:rPr lang="en-US" sz="2800" dirty="0" smtClean="0">
                <a:solidFill>
                  <a:schemeClr val="bg2"/>
                </a:solidFill>
              </a:rPr>
              <a:t>the overall </a:t>
            </a:r>
            <a:r>
              <a:rPr lang="en-US" sz="2800" dirty="0">
                <a:solidFill>
                  <a:schemeClr val="bg2"/>
                </a:solidFill>
              </a:rPr>
              <a:t>research system’s performance) can be </a:t>
            </a:r>
            <a:r>
              <a:rPr lang="en-US" sz="2800" dirty="0" smtClean="0">
                <a:solidFill>
                  <a:schemeClr val="bg2"/>
                </a:solidFill>
              </a:rPr>
              <a:t>seriously degraded </a:t>
            </a:r>
            <a:r>
              <a:rPr lang="en-US" sz="2800" dirty="0">
                <a:solidFill>
                  <a:schemeClr val="bg2"/>
                </a:solidFill>
              </a:rPr>
              <a:t>if it is not protected from market competition for resources. </a:t>
            </a:r>
            <a:endParaRPr lang="en-US" sz="2800" dirty="0" smtClean="0">
              <a:solidFill>
                <a:schemeClr val="bg2"/>
              </a:solidFill>
            </a:endParaRPr>
          </a:p>
        </p:txBody>
      </p:sp>
    </p:spTree>
    <p:extLst>
      <p:ext uri="{BB962C8B-B14F-4D97-AF65-F5344CB8AC3E}">
        <p14:creationId xmlns:p14="http://schemas.microsoft.com/office/powerpoint/2010/main" val="36760933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8600" y="457200"/>
            <a:ext cx="8915400" cy="563563"/>
          </a:xfrm>
        </p:spPr>
        <p:txBody>
          <a:bodyPr/>
          <a:lstStyle/>
          <a:p>
            <a:pPr algn="l" eaLnBrk="1" hangingPunct="1">
              <a:tabLst>
                <a:tab pos="463550" algn="l"/>
              </a:tabLst>
              <a:defRPr/>
            </a:pP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t>
            </a:r>
            <a:r>
              <a:rPr lang="en-US" sz="2000" b="1" dirty="0" smtClean="0">
                <a:solidFill>
                  <a:schemeClr val="accent6">
                    <a:lumMod val="20000"/>
                    <a:lumOff val="80000"/>
                  </a:schemeClr>
                </a:solidFill>
                <a:effectLst/>
              </a:rPr>
              <a:t>PROTECTING ACCESS TO DATABASE RESOURCES IN GENETICS 	AND GENOMICS – USING CONTACTS: The </a:t>
            </a:r>
            <a:r>
              <a:rPr lang="en-US" sz="2400" b="1" dirty="0" smtClean="0">
                <a:solidFill>
                  <a:schemeClr val="accent6">
                    <a:lumMod val="20000"/>
                    <a:lumOff val="80000"/>
                  </a:schemeClr>
                </a:solidFill>
                <a:effectLst/>
              </a:rPr>
              <a:t>“</a:t>
            </a:r>
            <a:r>
              <a:rPr lang="en-US" sz="2400" b="1" i="1" dirty="0" err="1" smtClean="0">
                <a:solidFill>
                  <a:schemeClr val="accent6">
                    <a:lumMod val="20000"/>
                    <a:lumOff val="80000"/>
                  </a:schemeClr>
                </a:solidFill>
                <a:effectLst/>
              </a:rPr>
              <a:t>HapMap</a:t>
            </a:r>
            <a:r>
              <a:rPr lang="en-US" sz="2400" b="1" dirty="0" smtClean="0">
                <a:solidFill>
                  <a:schemeClr val="accent6">
                    <a:lumMod val="20000"/>
                    <a:lumOff val="80000"/>
                  </a:schemeClr>
                </a:solidFill>
                <a:effectLst/>
              </a:rPr>
              <a:t>” </a:t>
            </a:r>
            <a:r>
              <a:rPr lang="en-US" sz="2000" b="1" dirty="0" smtClean="0">
                <a:solidFill>
                  <a:schemeClr val="accent6">
                    <a:lumMod val="20000"/>
                    <a:lumOff val="80000"/>
                  </a:schemeClr>
                </a:solidFill>
                <a:effectLst/>
              </a:rPr>
              <a:t>paradigm: </a:t>
            </a:r>
            <a:br>
              <a:rPr lang="en-US" sz="2000" b="1" dirty="0" smtClean="0">
                <a:solidFill>
                  <a:schemeClr val="accent6">
                    <a:lumMod val="20000"/>
                    <a:lumOff val="80000"/>
                  </a:schemeClr>
                </a:solidFill>
                <a:effectLst/>
              </a:rPr>
            </a:br>
            <a:endParaRPr lang="en-US" sz="2000" dirty="0" smtClean="0">
              <a:solidFill>
                <a:schemeClr val="bg1"/>
              </a:solidFill>
              <a:effectLst/>
            </a:endParaRPr>
          </a:p>
        </p:txBody>
      </p:sp>
      <p:sp>
        <p:nvSpPr>
          <p:cNvPr id="12291" name="Rectangle 3"/>
          <p:cNvSpPr>
            <a:spLocks noGrp="1" noChangeArrowheads="1"/>
          </p:cNvSpPr>
          <p:nvPr>
            <p:ph type="body" idx="1"/>
          </p:nvPr>
        </p:nvSpPr>
        <p:spPr>
          <a:xfrm>
            <a:off x="304800" y="1219200"/>
            <a:ext cx="8534400" cy="4449763"/>
          </a:xfrm>
        </p:spPr>
        <p:txBody>
          <a:bodyPr/>
          <a:lstStyle/>
          <a:p>
            <a:pPr eaLnBrk="1" hangingPunct="1">
              <a:lnSpc>
                <a:spcPct val="80000"/>
              </a:lnSpc>
              <a:buFontTx/>
              <a:buNone/>
              <a:defRPr/>
            </a:pPr>
            <a:r>
              <a:rPr lang="en-US" sz="1600" b="1" i="1" dirty="0" smtClean="0">
                <a:solidFill>
                  <a:schemeClr val="bg1"/>
                </a:solidFill>
              </a:rPr>
              <a:t>	</a:t>
            </a:r>
            <a:r>
              <a:rPr lang="en-US" sz="1800" b="1" i="1" dirty="0" err="1" smtClean="0">
                <a:solidFill>
                  <a:schemeClr val="bg1"/>
                </a:solidFill>
                <a:effectLst/>
              </a:rPr>
              <a:t>HapMap</a:t>
            </a:r>
            <a:r>
              <a:rPr lang="en-US" sz="1800" dirty="0" smtClean="0">
                <a:solidFill>
                  <a:schemeClr val="bg1"/>
                </a:solidFill>
                <a:effectLst/>
              </a:rPr>
              <a:t>  is an example of an open collaborative research project whose members created a sustainable public domain-like database resource that has been protected against </a:t>
            </a:r>
            <a:r>
              <a:rPr lang="en-US" sz="1800" dirty="0" err="1" smtClean="0">
                <a:solidFill>
                  <a:schemeClr val="bg1"/>
                </a:solidFill>
                <a:effectLst/>
              </a:rPr>
              <a:t>privatizatio</a:t>
            </a:r>
            <a:r>
              <a:rPr lang="en-US" sz="1800" dirty="0" smtClean="0">
                <a:solidFill>
                  <a:schemeClr val="bg1"/>
                </a:solidFill>
                <a:effectLst/>
              </a:rPr>
              <a:t> by legally enforceable contracts</a:t>
            </a:r>
            <a:r>
              <a:rPr lang="en-US" sz="1600" dirty="0" smtClean="0">
                <a:solidFill>
                  <a:schemeClr val="bg1"/>
                </a:solidFill>
                <a:effectLst/>
              </a:rPr>
              <a:t>.</a:t>
            </a:r>
          </a:p>
          <a:p>
            <a:pPr eaLnBrk="1" hangingPunct="1">
              <a:lnSpc>
                <a:spcPct val="80000"/>
              </a:lnSpc>
              <a:buFontTx/>
              <a:buNone/>
              <a:defRPr/>
            </a:pPr>
            <a:r>
              <a:rPr lang="en-US" sz="1600" dirty="0" smtClean="0">
                <a:solidFill>
                  <a:schemeClr val="bg1"/>
                </a:solidFill>
                <a:effectLst/>
              </a:rPr>
              <a:t>	</a:t>
            </a:r>
            <a:r>
              <a:rPr lang="en-US" sz="1800" dirty="0" smtClean="0">
                <a:solidFill>
                  <a:srgbClr val="FFFFFF"/>
                </a:solidFill>
                <a:effectLst/>
              </a:rPr>
              <a:t>The </a:t>
            </a:r>
            <a:r>
              <a:rPr lang="en-US" sz="1800" dirty="0">
                <a:solidFill>
                  <a:srgbClr val="FFFFFF"/>
                </a:solidFill>
                <a:effectLst/>
              </a:rPr>
              <a:t>National Human Genome Research Institute (NHGRI) and other national funding agencies launched the </a:t>
            </a:r>
            <a:r>
              <a:rPr lang="en-US" sz="1800" i="1" dirty="0">
                <a:solidFill>
                  <a:srgbClr val="FFFFFF"/>
                </a:solidFill>
                <a:effectLst/>
              </a:rPr>
              <a:t>International </a:t>
            </a:r>
            <a:r>
              <a:rPr lang="en-US" sz="1800" i="1" dirty="0" err="1">
                <a:solidFill>
                  <a:srgbClr val="FFFFFF"/>
                </a:solidFill>
                <a:effectLst/>
              </a:rPr>
              <a:t>Halotype</a:t>
            </a:r>
            <a:r>
              <a:rPr lang="en-US" sz="1800" i="1" dirty="0">
                <a:solidFill>
                  <a:srgbClr val="FFFFFF"/>
                </a:solidFill>
                <a:effectLst/>
              </a:rPr>
              <a:t> Mapping Project </a:t>
            </a:r>
            <a:r>
              <a:rPr lang="en-US" sz="1800" dirty="0">
                <a:solidFill>
                  <a:srgbClr val="FFFFFF"/>
                </a:solidFill>
                <a:effectLst/>
              </a:rPr>
              <a:t>in 2002 </a:t>
            </a:r>
            <a:r>
              <a:rPr lang="en-US" sz="1600" dirty="0">
                <a:solidFill>
                  <a:srgbClr val="FFFFFF"/>
                </a:solidFill>
                <a:effectLst/>
              </a:rPr>
              <a:t>(see </a:t>
            </a:r>
            <a:r>
              <a:rPr lang="en-US" sz="1600" u="sng" dirty="0">
                <a:solidFill>
                  <a:srgbClr val="2D2D8A">
                    <a:lumMod val="20000"/>
                    <a:lumOff val="80000"/>
                  </a:srgbClr>
                </a:solidFill>
                <a:effectLst/>
              </a:rPr>
              <a:t>http://www.genome.gov/10001688</a:t>
            </a:r>
            <a:r>
              <a:rPr lang="en-US" sz="1600" dirty="0">
                <a:solidFill>
                  <a:srgbClr val="FFFFFF"/>
                </a:solidFill>
                <a:effectLst/>
              </a:rPr>
              <a:t>). </a:t>
            </a:r>
            <a:endParaRPr lang="en-US" sz="1600" dirty="0" smtClean="0">
              <a:solidFill>
                <a:schemeClr val="bg1"/>
              </a:solidFill>
              <a:effectLst/>
            </a:endParaRPr>
          </a:p>
          <a:p>
            <a:pPr eaLnBrk="1" hangingPunct="1">
              <a:lnSpc>
                <a:spcPct val="80000"/>
              </a:lnSpc>
              <a:buFontTx/>
              <a:buNone/>
              <a:defRPr/>
            </a:pPr>
            <a:endParaRPr lang="en-US" sz="1400" b="1" i="1" dirty="0" smtClean="0">
              <a:solidFill>
                <a:schemeClr val="bg1"/>
              </a:solidFill>
              <a:effectLst/>
            </a:endParaRPr>
          </a:p>
          <a:p>
            <a:pPr eaLnBrk="1" hangingPunct="1">
              <a:lnSpc>
                <a:spcPct val="80000"/>
              </a:lnSpc>
              <a:buFontTx/>
              <a:buNone/>
              <a:defRPr/>
            </a:pPr>
            <a:r>
              <a:rPr lang="en-US" sz="1800" b="1" i="1" dirty="0" smtClean="0">
                <a:solidFill>
                  <a:schemeClr val="bg1"/>
                </a:solidFill>
                <a:effectLst/>
              </a:rPr>
              <a:t>	</a:t>
            </a:r>
            <a:r>
              <a:rPr lang="en-US" sz="1800" b="1" i="1" dirty="0" err="1" smtClean="0">
                <a:solidFill>
                  <a:schemeClr val="bg1"/>
                </a:solidFill>
                <a:effectLst/>
              </a:rPr>
              <a:t>HapMap’s</a:t>
            </a:r>
            <a:r>
              <a:rPr lang="en-US" sz="1800" b="1" i="1" dirty="0" smtClean="0">
                <a:solidFill>
                  <a:schemeClr val="bg1"/>
                </a:solidFill>
                <a:effectLst/>
              </a:rPr>
              <a:t> Scientific Purpose</a:t>
            </a:r>
            <a:endParaRPr lang="en-US" sz="1800" dirty="0" smtClean="0">
              <a:solidFill>
                <a:schemeClr val="bg1"/>
              </a:solidFill>
              <a:effectLst/>
            </a:endParaRPr>
          </a:p>
          <a:p>
            <a:pPr eaLnBrk="1" hangingPunct="1">
              <a:lnSpc>
                <a:spcPct val="80000"/>
              </a:lnSpc>
              <a:buSzPct val="150000"/>
              <a:defRPr/>
            </a:pPr>
            <a:r>
              <a:rPr lang="en-US" sz="1600" dirty="0" smtClean="0">
                <a:solidFill>
                  <a:schemeClr val="bg1"/>
                </a:solidFill>
                <a:effectLst/>
              </a:rPr>
              <a:t>The haplotype map, or "</a:t>
            </a:r>
            <a:r>
              <a:rPr lang="en-US" sz="1600" b="1" i="1" dirty="0" err="1" smtClean="0">
                <a:solidFill>
                  <a:schemeClr val="bg1"/>
                </a:solidFill>
                <a:effectLst/>
              </a:rPr>
              <a:t>HapMap</a:t>
            </a:r>
            <a:r>
              <a:rPr lang="en-US" sz="1600" dirty="0" smtClean="0">
                <a:solidFill>
                  <a:schemeClr val="bg1"/>
                </a:solidFill>
                <a:effectLst/>
              </a:rPr>
              <a:t>," exemplifies a database tool that has been created to  allow researchers to find genes and genetic variations that affect health and disease. The  DNA sequence of any two people is 99.9 percent identical, but the variations may greatly affect an individual's disease risk. Sites in the DNA sequence where individuals differ at a single DNA base are called </a:t>
            </a:r>
            <a:r>
              <a:rPr lang="en-US" sz="1600" i="1" dirty="0" smtClean="0">
                <a:solidFill>
                  <a:schemeClr val="bg1"/>
                </a:solidFill>
                <a:effectLst/>
              </a:rPr>
              <a:t>single nucleotide polymorphisms </a:t>
            </a:r>
            <a:r>
              <a:rPr lang="en-US" sz="1600" dirty="0" smtClean="0">
                <a:solidFill>
                  <a:schemeClr val="bg1"/>
                </a:solidFill>
                <a:effectLst/>
              </a:rPr>
              <a:t>(SNPs). Sets of nearby SNPs on the same chromosome are inherited in blocks, and the pattern of SNPs on a block is called a haplotype. Blocks may contain a large number of SNPs, yet a few SNPs are sufficient to uniquely identify the haplotypes in a block. The </a:t>
            </a:r>
            <a:r>
              <a:rPr lang="en-US" sz="1600" i="1" dirty="0" err="1" smtClean="0">
                <a:solidFill>
                  <a:schemeClr val="bg1"/>
                </a:solidFill>
                <a:effectLst/>
              </a:rPr>
              <a:t>HapMap</a:t>
            </a:r>
            <a:r>
              <a:rPr lang="en-US" sz="1600" dirty="0" smtClean="0">
                <a:solidFill>
                  <a:schemeClr val="bg1"/>
                </a:solidFill>
                <a:effectLst/>
              </a:rPr>
              <a:t> is a map of these haplotype blocks; “tag SNPs” are specific SNPs that identify the haplotypes. </a:t>
            </a:r>
          </a:p>
          <a:p>
            <a:pPr marL="0" indent="0" eaLnBrk="1" hangingPunct="1">
              <a:lnSpc>
                <a:spcPct val="80000"/>
              </a:lnSpc>
              <a:buSzPct val="150000"/>
              <a:buFontTx/>
              <a:buNone/>
              <a:defRPr/>
            </a:pPr>
            <a:endParaRPr lang="en-US" sz="1400" dirty="0" smtClean="0">
              <a:solidFill>
                <a:schemeClr val="bg1"/>
              </a:solidFill>
              <a:effectLst/>
            </a:endParaRPr>
          </a:p>
          <a:p>
            <a:pPr eaLnBrk="1" hangingPunct="1">
              <a:lnSpc>
                <a:spcPct val="80000"/>
              </a:lnSpc>
              <a:buSzPct val="150000"/>
              <a:defRPr/>
            </a:pPr>
            <a:r>
              <a:rPr lang="en-US" sz="1600" dirty="0" smtClean="0">
                <a:solidFill>
                  <a:schemeClr val="bg1"/>
                </a:solidFill>
                <a:effectLst/>
              </a:rPr>
              <a:t>By reducing number of SNPs required to examine the entire genome for association with a phenotype--from the 10 million SNPs that exist to roughly 500,000 tag SNPs–</a:t>
            </a:r>
            <a:r>
              <a:rPr lang="en-US" sz="1600" i="1" dirty="0" err="1" smtClean="0">
                <a:solidFill>
                  <a:schemeClr val="bg1"/>
                </a:solidFill>
                <a:effectLst/>
              </a:rPr>
              <a:t>HapMap</a:t>
            </a:r>
            <a:r>
              <a:rPr lang="en-US" sz="1600" dirty="0" smtClean="0">
                <a:solidFill>
                  <a:schemeClr val="bg1"/>
                </a:solidFill>
                <a:effectLst/>
              </a:rPr>
              <a:t> provides a means of greatly reduce the costs and effectiveness of research in the field of genetic medicine. By dispensing with the need to type more SNPs than the necessary “tag SNPs”, it aims to increase the efficiency and comprehensiveness of genome scan approaches to finding regions with genes that affect diseases.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lstStyle/>
          <a:p>
            <a:pPr marL="344488" indent="344488" algn="l">
              <a:defRPr/>
            </a:pPr>
            <a:r>
              <a:rPr lang="en-US" sz="2800" dirty="0" smtClean="0">
                <a:solidFill>
                  <a:schemeClr val="bg1">
                    <a:lumMod val="85000"/>
                  </a:schemeClr>
                </a:solidFill>
                <a:effectLst/>
              </a:rPr>
              <a:t>Protecting future open access to critical data</a:t>
            </a:r>
            <a:br>
              <a:rPr lang="en-US" sz="2800" dirty="0" smtClean="0">
                <a:solidFill>
                  <a:schemeClr val="bg1">
                    <a:lumMod val="85000"/>
                  </a:schemeClr>
                </a:solidFill>
                <a:effectLst/>
              </a:rPr>
            </a:br>
            <a:r>
              <a:rPr lang="en-US" sz="2800" dirty="0" smtClean="0">
                <a:solidFill>
                  <a:schemeClr val="bg1">
                    <a:lumMod val="85000"/>
                  </a:schemeClr>
                </a:solidFill>
                <a:effectLst/>
              </a:rPr>
              <a:t>is sometimes possible for a community that </a:t>
            </a:r>
            <a:br>
              <a:rPr lang="en-US" sz="2800" dirty="0" smtClean="0">
                <a:solidFill>
                  <a:schemeClr val="bg1">
                    <a:lumMod val="85000"/>
                  </a:schemeClr>
                </a:solidFill>
                <a:effectLst/>
              </a:rPr>
            </a:br>
            <a:r>
              <a:rPr lang="en-US" sz="2800" dirty="0" smtClean="0">
                <a:solidFill>
                  <a:schemeClr val="bg1">
                    <a:lumMod val="85000"/>
                  </a:schemeClr>
                </a:solidFill>
                <a:effectLst/>
              </a:rPr>
              <a:t>is responsible for generating the data and able to act </a:t>
            </a:r>
            <a:r>
              <a:rPr lang="en-US" sz="2800" i="1" dirty="0" smtClean="0">
                <a:solidFill>
                  <a:schemeClr val="bg1">
                    <a:lumMod val="85000"/>
                  </a:schemeClr>
                </a:solidFill>
                <a:effectLst/>
              </a:rPr>
              <a:t>ex ante – </a:t>
            </a:r>
            <a:r>
              <a:rPr lang="en-US" sz="2800" dirty="0" smtClean="0">
                <a:solidFill>
                  <a:schemeClr val="bg1">
                    <a:lumMod val="85000"/>
                  </a:schemeClr>
                </a:solidFill>
                <a:effectLst/>
              </a:rPr>
              <a:t>i.e., before their data is taken into the regime of legal IPR protection:</a:t>
            </a:r>
            <a:br>
              <a:rPr lang="en-US" sz="2800" dirty="0" smtClean="0">
                <a:solidFill>
                  <a:schemeClr val="bg1">
                    <a:lumMod val="85000"/>
                  </a:schemeClr>
                </a:solidFill>
                <a:effectLst/>
              </a:rPr>
            </a:br>
            <a:r>
              <a:rPr lang="en-US" sz="2800" dirty="0">
                <a:solidFill>
                  <a:schemeClr val="bg1">
                    <a:lumMod val="85000"/>
                  </a:schemeClr>
                </a:solidFill>
                <a:effectLst/>
              </a:rPr>
              <a:t/>
            </a:r>
            <a:br>
              <a:rPr lang="en-US" sz="2800" dirty="0">
                <a:solidFill>
                  <a:schemeClr val="bg1">
                    <a:lumMod val="85000"/>
                  </a:schemeClr>
                </a:solidFill>
                <a:effectLst/>
              </a:rPr>
            </a:br>
            <a:r>
              <a:rPr lang="en-US" sz="2800" dirty="0" smtClean="0">
                <a:solidFill>
                  <a:schemeClr val="bg1">
                    <a:lumMod val="85000"/>
                  </a:schemeClr>
                </a:solidFill>
                <a:effectLst/>
              </a:rPr>
              <a:t>   A combination of technological “self-help” and </a:t>
            </a:r>
            <a:br>
              <a:rPr lang="en-US" sz="2800" dirty="0" smtClean="0">
                <a:solidFill>
                  <a:schemeClr val="bg1">
                    <a:lumMod val="85000"/>
                  </a:schemeClr>
                </a:solidFill>
                <a:effectLst/>
              </a:rPr>
            </a:br>
            <a:r>
              <a:rPr lang="en-US" sz="2800" dirty="0" smtClean="0">
                <a:solidFill>
                  <a:schemeClr val="bg1">
                    <a:lumMod val="85000"/>
                  </a:schemeClr>
                </a:solidFill>
                <a:effectLst/>
              </a:rPr>
              <a:t>contract law can be sufficient to do that, as was shown by the </a:t>
            </a:r>
            <a:r>
              <a:rPr lang="en-US" sz="2800" i="1" dirty="0" err="1" smtClean="0">
                <a:solidFill>
                  <a:schemeClr val="bg1">
                    <a:lumMod val="85000"/>
                  </a:schemeClr>
                </a:solidFill>
                <a:effectLst/>
              </a:rPr>
              <a:t>HapMap</a:t>
            </a:r>
            <a:r>
              <a:rPr lang="en-US" sz="2800" dirty="0" smtClean="0">
                <a:solidFill>
                  <a:schemeClr val="bg1">
                    <a:lumMod val="85000"/>
                  </a:schemeClr>
                </a:solidFill>
                <a:effectLst/>
              </a:rPr>
              <a:t> community…. </a:t>
            </a:r>
            <a:br>
              <a:rPr lang="en-US" sz="2800" dirty="0" smtClean="0">
                <a:solidFill>
                  <a:schemeClr val="bg1">
                    <a:lumMod val="85000"/>
                  </a:schemeClr>
                </a:solidFill>
                <a:effectLst/>
              </a:rPr>
            </a:br>
            <a:r>
              <a:rPr lang="en-US" sz="2800" dirty="0">
                <a:solidFill>
                  <a:schemeClr val="bg1">
                    <a:lumMod val="85000"/>
                  </a:schemeClr>
                </a:solidFill>
                <a:effectLst/>
              </a:rPr>
              <a:t/>
            </a:r>
            <a:br>
              <a:rPr lang="en-US" sz="2800" dirty="0">
                <a:solidFill>
                  <a:schemeClr val="bg1">
                    <a:lumMod val="85000"/>
                  </a:schemeClr>
                </a:solidFill>
                <a:effectLst/>
              </a:rPr>
            </a:br>
            <a:r>
              <a:rPr lang="en-US" sz="2800" dirty="0" smtClean="0">
                <a:solidFill>
                  <a:schemeClr val="bg1">
                    <a:lumMod val="85000"/>
                  </a:schemeClr>
                </a:solidFill>
                <a:effectLst/>
              </a:rPr>
              <a:t>    Contractual construction of a research commons within the sphere of IPR protection is therefore an </a:t>
            </a:r>
            <a:r>
              <a:rPr lang="en-US" sz="2800" i="1" dirty="0" smtClean="0">
                <a:solidFill>
                  <a:schemeClr val="bg1">
                    <a:lumMod val="85000"/>
                  </a:schemeClr>
                </a:solidFill>
                <a:effectLst/>
              </a:rPr>
              <a:t>ex post </a:t>
            </a:r>
            <a:r>
              <a:rPr lang="en-US" sz="2800" dirty="0" smtClean="0">
                <a:solidFill>
                  <a:schemeClr val="bg1">
                    <a:lumMod val="85000"/>
                  </a:schemeClr>
                </a:solidFill>
                <a:effectLst/>
              </a:rPr>
              <a:t>“corrective” strategy .</a:t>
            </a:r>
            <a:br>
              <a:rPr lang="en-US" sz="2800" dirty="0" smtClean="0">
                <a:solidFill>
                  <a:schemeClr val="bg1">
                    <a:lumMod val="85000"/>
                  </a:schemeClr>
                </a:solidFill>
                <a:effectLst/>
              </a:rPr>
            </a:br>
            <a:r>
              <a:rPr lang="en-US" sz="2800" dirty="0">
                <a:solidFill>
                  <a:schemeClr val="bg1">
                    <a:lumMod val="85000"/>
                  </a:schemeClr>
                </a:solidFill>
              </a:rPr>
              <a:t/>
            </a:r>
            <a:br>
              <a:rPr lang="en-US" sz="2800" dirty="0">
                <a:solidFill>
                  <a:schemeClr val="bg1">
                    <a:lumMod val="85000"/>
                  </a:schemeClr>
                </a:solidFill>
              </a:rPr>
            </a:br>
            <a:endParaRPr lang="en-US" sz="2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74638"/>
            <a:ext cx="8915400" cy="563562"/>
          </a:xfrm>
        </p:spPr>
        <p:txBody>
          <a:bodyPr/>
          <a:lstStyle/>
          <a:p>
            <a:pPr algn="l" eaLnBrk="1" hangingPunct="1">
              <a:defRPr/>
            </a:pPr>
            <a:r>
              <a:rPr lang="en-US" sz="2000" dirty="0" smtClean="0">
                <a:solidFill>
                  <a:schemeClr val="bg1"/>
                </a:solidFill>
              </a:rPr>
              <a:t> </a:t>
            </a:r>
            <a:r>
              <a:rPr lang="en-US" sz="2400" b="1" dirty="0" smtClean="0">
                <a:solidFill>
                  <a:schemeClr val="bg1">
                    <a:lumMod val="85000"/>
                  </a:schemeClr>
                </a:solidFill>
                <a:effectLst/>
              </a:rPr>
              <a:t>The </a:t>
            </a:r>
            <a:r>
              <a:rPr lang="en-US" sz="2400" b="1" i="1" dirty="0" err="1" smtClean="0">
                <a:solidFill>
                  <a:schemeClr val="bg1">
                    <a:lumMod val="85000"/>
                  </a:schemeClr>
                </a:solidFill>
                <a:effectLst/>
              </a:rPr>
              <a:t>HapMap</a:t>
            </a:r>
            <a:r>
              <a:rPr lang="en-US" sz="2400" b="1" dirty="0" smtClean="0">
                <a:solidFill>
                  <a:schemeClr val="bg1">
                    <a:lumMod val="85000"/>
                  </a:schemeClr>
                </a:solidFill>
                <a:effectLst/>
              </a:rPr>
              <a:t> Project’s novel anti-privatization tool: </a:t>
            </a:r>
          </a:p>
        </p:txBody>
      </p:sp>
      <p:sp>
        <p:nvSpPr>
          <p:cNvPr id="116739" name="Rectangle 3"/>
          <p:cNvSpPr>
            <a:spLocks noGrp="1" noChangeArrowheads="1"/>
          </p:cNvSpPr>
          <p:nvPr>
            <p:ph type="body" idx="1"/>
          </p:nvPr>
        </p:nvSpPr>
        <p:spPr>
          <a:xfrm>
            <a:off x="152400" y="609600"/>
            <a:ext cx="8763000" cy="5867400"/>
          </a:xfrm>
        </p:spPr>
        <p:txBody>
          <a:bodyPr/>
          <a:lstStyle/>
          <a:p>
            <a:pPr eaLnBrk="1" hangingPunct="1">
              <a:lnSpc>
                <a:spcPct val="80000"/>
              </a:lnSpc>
              <a:buFontTx/>
              <a:buNone/>
              <a:defRPr/>
            </a:pPr>
            <a:endParaRPr lang="en-US" sz="1100" b="1" i="1" dirty="0" smtClean="0">
              <a:solidFill>
                <a:schemeClr val="bg1"/>
              </a:solidFill>
            </a:endParaRPr>
          </a:p>
          <a:p>
            <a:pPr eaLnBrk="1" hangingPunct="1">
              <a:lnSpc>
                <a:spcPct val="80000"/>
              </a:lnSpc>
              <a:defRPr/>
            </a:pPr>
            <a:r>
              <a:rPr lang="en-US" sz="2000" dirty="0" smtClean="0">
                <a:solidFill>
                  <a:schemeClr val="bg1"/>
                </a:solidFill>
                <a:effectLst/>
              </a:rPr>
              <a:t>The </a:t>
            </a:r>
            <a:r>
              <a:rPr lang="en-US" sz="2000" b="1" i="1" dirty="0" err="1" smtClean="0">
                <a:solidFill>
                  <a:schemeClr val="bg1"/>
                </a:solidFill>
                <a:effectLst/>
              </a:rPr>
              <a:t>HapMap</a:t>
            </a:r>
            <a:r>
              <a:rPr lang="en-US" sz="2000" b="1" i="1" dirty="0" smtClean="0">
                <a:solidFill>
                  <a:schemeClr val="bg1"/>
                </a:solidFill>
                <a:effectLst/>
              </a:rPr>
              <a:t> Project </a:t>
            </a:r>
            <a:r>
              <a:rPr lang="en-US" sz="2000" dirty="0" smtClean="0">
                <a:solidFill>
                  <a:schemeClr val="bg1"/>
                </a:solidFill>
                <a:effectLst/>
              </a:rPr>
              <a:t>followed the precedents established by the Human Genome Project (HGP), by rejecting protection of the data under copyright or database rights, and establishing a policy requiring participants to release individual </a:t>
            </a:r>
            <a:r>
              <a:rPr lang="en-US" sz="2000" dirty="0" err="1" smtClean="0">
                <a:solidFill>
                  <a:schemeClr val="bg1"/>
                </a:solidFill>
                <a:effectLst/>
              </a:rPr>
              <a:t>geneotype</a:t>
            </a:r>
            <a:r>
              <a:rPr lang="en-US" sz="2000" dirty="0" smtClean="0">
                <a:solidFill>
                  <a:schemeClr val="bg1"/>
                </a:solidFill>
                <a:effectLst/>
              </a:rPr>
              <a:t> data to all the project members as soon as it was identified.</a:t>
            </a:r>
          </a:p>
          <a:p>
            <a:pPr eaLnBrk="1" hangingPunct="1">
              <a:lnSpc>
                <a:spcPct val="80000"/>
              </a:lnSpc>
              <a:defRPr/>
            </a:pPr>
            <a:endParaRPr lang="en-US" sz="1000" dirty="0" smtClean="0">
              <a:solidFill>
                <a:schemeClr val="bg1"/>
              </a:solidFill>
              <a:effectLst/>
            </a:endParaRPr>
          </a:p>
          <a:p>
            <a:pPr eaLnBrk="1" hangingPunct="1">
              <a:lnSpc>
                <a:spcPct val="80000"/>
              </a:lnSpc>
              <a:defRPr/>
            </a:pPr>
            <a:r>
              <a:rPr lang="en-US" sz="2000" dirty="0" smtClean="0">
                <a:solidFill>
                  <a:schemeClr val="bg1"/>
                </a:solidFill>
                <a:effectLst/>
              </a:rPr>
              <a:t>It was recognized that any of the teams with access to the database might be able to take that data and, by combining it with their own genotype data, generate sufficient information to file a patent on haplotypes whose phenotypic association with disease made them of medical interest.</a:t>
            </a:r>
          </a:p>
          <a:p>
            <a:pPr marL="0" indent="0" eaLnBrk="1" hangingPunct="1">
              <a:lnSpc>
                <a:spcPct val="80000"/>
              </a:lnSpc>
              <a:buFontTx/>
              <a:buNone/>
              <a:defRPr/>
            </a:pPr>
            <a:endParaRPr lang="en-US" sz="1000" dirty="0" smtClean="0">
              <a:solidFill>
                <a:schemeClr val="bg1"/>
              </a:solidFill>
              <a:effectLst/>
            </a:endParaRPr>
          </a:p>
          <a:p>
            <a:pPr eaLnBrk="1" hangingPunct="1">
              <a:lnSpc>
                <a:spcPct val="80000"/>
              </a:lnSpc>
              <a:defRPr/>
            </a:pPr>
            <a:r>
              <a:rPr lang="en-US" sz="2000" dirty="0" smtClean="0">
                <a:solidFill>
                  <a:schemeClr val="bg1"/>
                </a:solidFill>
                <a:effectLst/>
              </a:rPr>
              <a:t>To prevent this, a temporary “click-wrap license” was created – the </a:t>
            </a:r>
            <a:r>
              <a:rPr lang="en-US" sz="2000" i="1" dirty="0" smtClean="0">
                <a:solidFill>
                  <a:schemeClr val="bg1"/>
                </a:solidFill>
                <a:effectLst/>
              </a:rPr>
              <a:t>IHMP </a:t>
            </a:r>
            <a:r>
              <a:rPr lang="en-US" sz="2000" i="1" dirty="0" smtClean="0">
                <a:solidFill>
                  <a:schemeClr val="bg1">
                    <a:lumMod val="85000"/>
                  </a:schemeClr>
                </a:solidFill>
                <a:effectLst/>
              </a:rPr>
              <a:t>Public Access License</a:t>
            </a:r>
            <a:r>
              <a:rPr lang="en-US" sz="2000" dirty="0" smtClean="0">
                <a:solidFill>
                  <a:schemeClr val="bg1">
                    <a:lumMod val="85000"/>
                  </a:schemeClr>
                </a:solidFill>
                <a:effectLst/>
              </a:rPr>
              <a:t> </a:t>
            </a:r>
            <a:r>
              <a:rPr lang="en-US" sz="2000" dirty="0" smtClean="0">
                <a:solidFill>
                  <a:schemeClr val="bg1"/>
                </a:solidFill>
                <a:effectLst/>
              </a:rPr>
              <a:t>– </a:t>
            </a:r>
            <a:r>
              <a:rPr lang="en-US" sz="2000" i="1" dirty="0" smtClean="0">
                <a:solidFill>
                  <a:schemeClr val="bg1"/>
                </a:solidFill>
                <a:effectLst/>
              </a:rPr>
              <a:t>which does not assert copyright </a:t>
            </a:r>
            <a:r>
              <a:rPr lang="en-US" sz="2000" dirty="0" smtClean="0">
                <a:solidFill>
                  <a:schemeClr val="bg1"/>
                </a:solidFill>
                <a:effectLst/>
              </a:rPr>
              <a:t>on the underlying data, but requires all who accessed the project database to agree not to file patents where they had relied in part on </a:t>
            </a:r>
            <a:r>
              <a:rPr lang="en-US" sz="2000" i="1" dirty="0" err="1" smtClean="0">
                <a:solidFill>
                  <a:schemeClr val="bg1"/>
                </a:solidFill>
                <a:effectLst/>
              </a:rPr>
              <a:t>HapMap</a:t>
            </a:r>
            <a:r>
              <a:rPr lang="en-US" sz="2000" dirty="0" smtClean="0">
                <a:solidFill>
                  <a:schemeClr val="bg1"/>
                </a:solidFill>
                <a:effectLst/>
              </a:rPr>
              <a:t> data. </a:t>
            </a:r>
            <a:r>
              <a:rPr lang="en-US" sz="2000" dirty="0" smtClean="0">
                <a:solidFill>
                  <a:schemeClr val="bg1">
                    <a:lumMod val="85000"/>
                  </a:schemeClr>
                </a:solidFill>
                <a:effectLst/>
              </a:rPr>
              <a:t>This is a “click-wrap” contract!</a:t>
            </a:r>
          </a:p>
          <a:p>
            <a:pPr eaLnBrk="1" hangingPunct="1">
              <a:lnSpc>
                <a:spcPct val="80000"/>
              </a:lnSpc>
              <a:buFontTx/>
              <a:buNone/>
              <a:defRPr/>
            </a:pPr>
            <a:endParaRPr lang="en-US" sz="1000" dirty="0" smtClean="0">
              <a:solidFill>
                <a:schemeClr val="bg1"/>
              </a:solidFill>
              <a:effectLst/>
            </a:endParaRPr>
          </a:p>
          <a:p>
            <a:pPr eaLnBrk="1" hangingPunct="1">
              <a:lnSpc>
                <a:spcPct val="80000"/>
              </a:lnSpc>
              <a:defRPr/>
            </a:pPr>
            <a:r>
              <a:rPr lang="en-US" sz="2000" dirty="0" smtClean="0">
                <a:solidFill>
                  <a:schemeClr val="bg1"/>
                </a:solidFill>
                <a:effectLst/>
              </a:rPr>
              <a:t>The </a:t>
            </a:r>
            <a:r>
              <a:rPr lang="en-US" sz="2000" i="1" dirty="0" smtClean="0">
                <a:solidFill>
                  <a:schemeClr val="bg1"/>
                </a:solidFill>
                <a:effectLst/>
              </a:rPr>
              <a:t>IHMP-PAL </a:t>
            </a:r>
            <a:r>
              <a:rPr lang="en-US" sz="2000" dirty="0" smtClean="0">
                <a:solidFill>
                  <a:schemeClr val="bg1"/>
                </a:solidFill>
                <a:effectLst/>
              </a:rPr>
              <a:t>is another special form of </a:t>
            </a:r>
            <a:r>
              <a:rPr lang="en-US" sz="2000" i="1" dirty="0" smtClean="0">
                <a:solidFill>
                  <a:schemeClr val="bg1"/>
                </a:solidFill>
                <a:effectLst/>
              </a:rPr>
              <a:t>legal jujitsu</a:t>
            </a:r>
            <a:r>
              <a:rPr lang="en-US" sz="2000" dirty="0" smtClean="0">
                <a:solidFill>
                  <a:schemeClr val="bg1"/>
                </a:solidFill>
                <a:effectLst/>
              </a:rPr>
              <a:t>, by which “copy-left” is mutually imposed on database users through an enforceable contract, here </a:t>
            </a:r>
            <a:r>
              <a:rPr lang="en-US" sz="2000" i="1" dirty="0" smtClean="0">
                <a:solidFill>
                  <a:schemeClr val="bg1"/>
                </a:solidFill>
                <a:effectLst/>
              </a:rPr>
              <a:t>in the absence of IPR ownership</a:t>
            </a:r>
            <a:r>
              <a:rPr lang="en-US" sz="2000" dirty="0" smtClean="0">
                <a:solidFill>
                  <a:schemeClr val="bg1"/>
                </a:solidFill>
                <a:effectLst/>
              </a:rPr>
              <a:t>. Technological protection of the database at a level sufficient to compel users to take the “click-wrap” license makes it possible to dispense with the legal protection of asserting copyright in order to use “</a:t>
            </a:r>
            <a:r>
              <a:rPr lang="en-US" sz="2000" dirty="0" err="1" smtClean="0">
                <a:solidFill>
                  <a:schemeClr val="bg1"/>
                </a:solidFill>
                <a:effectLst/>
              </a:rPr>
              <a:t>copyleft</a:t>
            </a:r>
            <a:r>
              <a:rPr lang="en-US" sz="2000" dirty="0" smtClean="0">
                <a:solidFill>
                  <a:schemeClr val="bg1"/>
                </a:solidFill>
                <a:effectLst/>
              </a:rPr>
              <a:t>”  licenses.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175" y="3124200"/>
            <a:ext cx="8915400" cy="715963"/>
          </a:xfrm>
        </p:spPr>
        <p:txBody>
          <a:bodyPr/>
          <a:lstStyle/>
          <a:p>
            <a:pPr marL="400050" algn="l" eaLnBrk="1" hangingPunct="1"/>
            <a:r>
              <a:rPr lang="en-US" altLang="en-US" sz="2800" b="1" i="1" dirty="0" smtClean="0">
                <a:solidFill>
                  <a:schemeClr val="accent1">
                    <a:lumMod val="40000"/>
                    <a:lumOff val="60000"/>
                  </a:schemeClr>
                </a:solidFill>
                <a:effectLst/>
              </a:rPr>
              <a:t>The</a:t>
            </a:r>
            <a:r>
              <a:rPr lang="en-US" altLang="en-US" sz="2800" b="1" dirty="0" smtClean="0">
                <a:solidFill>
                  <a:schemeClr val="accent1">
                    <a:lumMod val="40000"/>
                    <a:lumOff val="60000"/>
                  </a:schemeClr>
                </a:solidFill>
                <a:effectLst/>
              </a:rPr>
              <a:t> </a:t>
            </a:r>
            <a:r>
              <a:rPr lang="en-US" altLang="en-US" sz="2800" b="1" i="1" dirty="0" smtClean="0">
                <a:solidFill>
                  <a:schemeClr val="accent1">
                    <a:lumMod val="40000"/>
                    <a:lumOff val="60000"/>
                  </a:schemeClr>
                </a:solidFill>
                <a:effectLst/>
              </a:rPr>
              <a:t>contractually constructed quasi-commons (or “club commons) is the immediately feasible remedy for the anti-commons  </a:t>
            </a:r>
            <a:r>
              <a:rPr lang="en-US" altLang="en-US" sz="2800" b="1" i="1" dirty="0" smtClean="0">
                <a:solidFill>
                  <a:schemeClr val="accent1"/>
                </a:solidFill>
                <a:effectLst/>
              </a:rPr>
              <a:t/>
            </a:r>
            <a:br>
              <a:rPr lang="en-US" altLang="en-US" sz="2800" b="1" i="1" dirty="0" smtClean="0">
                <a:solidFill>
                  <a:schemeClr val="accent1"/>
                </a:solidFill>
                <a:effectLst/>
              </a:rPr>
            </a:br>
            <a:r>
              <a:rPr lang="en-US" altLang="en-US" sz="2800" b="1" i="1" dirty="0" smtClean="0">
                <a:solidFill>
                  <a:schemeClr val="bg1"/>
                </a:solidFill>
                <a:effectLst/>
              </a:rPr>
              <a:t>-- </a:t>
            </a:r>
            <a:r>
              <a:rPr lang="en-US" altLang="en-US" sz="2400" b="1" i="1" dirty="0" smtClean="0">
                <a:solidFill>
                  <a:schemeClr val="bg1"/>
                </a:solidFill>
                <a:effectLst/>
              </a:rPr>
              <a:t>and also for other less serious barriers to collaborative production of information and data resources:</a:t>
            </a:r>
            <a:br>
              <a:rPr lang="en-US" altLang="en-US" sz="2400" b="1" i="1" dirty="0" smtClean="0">
                <a:solidFill>
                  <a:schemeClr val="bg1"/>
                </a:solidFill>
                <a:effectLst/>
              </a:rPr>
            </a:br>
            <a:r>
              <a:rPr lang="en-US" altLang="en-US" sz="2000" b="1" i="1" dirty="0" smtClean="0">
                <a:solidFill>
                  <a:schemeClr val="bg1"/>
                </a:solidFill>
                <a:effectLst/>
              </a:rPr>
              <a:t/>
            </a:r>
            <a:br>
              <a:rPr lang="en-US" altLang="en-US" sz="2000" b="1" i="1" dirty="0" smtClean="0">
                <a:solidFill>
                  <a:schemeClr val="bg1"/>
                </a:solidFill>
                <a:effectLst/>
              </a:rPr>
            </a:br>
            <a:r>
              <a:rPr lang="en-US" altLang="en-US" sz="2000" b="1" i="1" dirty="0" smtClean="0">
                <a:solidFill>
                  <a:schemeClr val="bg1"/>
                </a:solidFill>
                <a:effectLst/>
              </a:rPr>
              <a:t>  	– It  makes use of the legal protection afforded by the IPR 	</a:t>
            </a:r>
            <a:r>
              <a:rPr lang="en-US" altLang="en-US" sz="2000" b="1" i="1" dirty="0" err="1" smtClean="0">
                <a:solidFill>
                  <a:schemeClr val="bg1"/>
                </a:solidFill>
                <a:effectLst/>
              </a:rPr>
              <a:t>regime,and</a:t>
            </a:r>
            <a:r>
              <a:rPr lang="en-US" altLang="en-US" sz="2000" b="1" i="1" dirty="0" smtClean="0">
                <a:solidFill>
                  <a:schemeClr val="bg1"/>
                </a:solidFill>
                <a:effectLst/>
              </a:rPr>
              <a:t> its limitations on total and indefinite monopoly 	ownership;</a:t>
            </a:r>
            <a:br>
              <a:rPr lang="en-US" altLang="en-US" sz="2000" b="1" i="1" dirty="0" smtClean="0">
                <a:solidFill>
                  <a:schemeClr val="bg1"/>
                </a:solidFill>
                <a:effectLst/>
              </a:rPr>
            </a:br>
            <a:r>
              <a:rPr lang="en-US" altLang="en-US" sz="2000" b="1" i="1" dirty="0" smtClean="0">
                <a:solidFill>
                  <a:schemeClr val="bg1"/>
                </a:solidFill>
                <a:effectLst/>
              </a:rPr>
              <a:t/>
            </a:r>
            <a:br>
              <a:rPr lang="en-US" altLang="en-US" sz="2000" b="1" i="1" dirty="0" smtClean="0">
                <a:solidFill>
                  <a:schemeClr val="bg1"/>
                </a:solidFill>
                <a:effectLst/>
              </a:rPr>
            </a:br>
            <a:r>
              <a:rPr lang="en-US" altLang="en-US" sz="2000" b="1" i="1" dirty="0" smtClean="0">
                <a:solidFill>
                  <a:schemeClr val="bg1"/>
                </a:solidFill>
                <a:effectLst/>
              </a:rPr>
              <a:t> 	-- It utilizes contract law to enforce compliance with </a:t>
            </a:r>
            <a:r>
              <a:rPr lang="en-US" altLang="en-US" sz="2000" b="1" i="1" dirty="0" err="1" smtClean="0">
                <a:solidFill>
                  <a:schemeClr val="bg1"/>
                </a:solidFill>
                <a:effectLst/>
              </a:rPr>
              <a:t>voluntarity</a:t>
            </a:r>
            <a:r>
              <a:rPr lang="en-US" altLang="en-US" sz="2000" b="1" i="1" dirty="0" smtClean="0">
                <a:solidFill>
                  <a:schemeClr val="bg1"/>
                </a:solidFill>
                <a:effectLst/>
              </a:rPr>
              <a:t> 	entered agreements to pool IPR under common use or other 	cross-licensing and “sharing” </a:t>
            </a:r>
            <a:r>
              <a:rPr lang="en-US" altLang="en-US" sz="2000" b="1" i="1" dirty="0" err="1" smtClean="0">
                <a:solidFill>
                  <a:schemeClr val="bg1"/>
                </a:solidFill>
                <a:effectLst/>
              </a:rPr>
              <a:t>arrangments</a:t>
            </a:r>
            <a:r>
              <a:rPr lang="en-US" altLang="en-US" sz="2000" b="1" i="1" dirty="0" smtClean="0">
                <a:solidFill>
                  <a:schemeClr val="bg1"/>
                </a:solidFill>
                <a:effectLst/>
              </a:rPr>
              <a:t> among members of t	he  commons.</a:t>
            </a:r>
            <a:r>
              <a:rPr lang="en-US" altLang="en-US" sz="2000" i="1" dirty="0" smtClean="0">
                <a:solidFill>
                  <a:schemeClr val="bg1"/>
                </a:solidFill>
                <a:effectLst/>
              </a:rPr>
              <a:t>)  </a:t>
            </a:r>
            <a:r>
              <a:rPr lang="en-US" altLang="en-US" sz="2400" i="1" dirty="0" smtClean="0">
                <a:solidFill>
                  <a:schemeClr val="accent1"/>
                </a:solidFill>
                <a:effectLst/>
              </a:rPr>
              <a:t/>
            </a:r>
            <a:br>
              <a:rPr lang="en-US" altLang="en-US" sz="2400" i="1" dirty="0" smtClean="0">
                <a:solidFill>
                  <a:schemeClr val="accent1"/>
                </a:solidFill>
                <a:effectLst/>
              </a:rPr>
            </a:br>
            <a:r>
              <a:rPr lang="en-US" altLang="en-US" sz="2400" i="1" dirty="0" smtClean="0">
                <a:solidFill>
                  <a:schemeClr val="accent1"/>
                </a:solidFill>
                <a:effectLst/>
              </a:rPr>
              <a:t>	</a:t>
            </a:r>
            <a:r>
              <a:rPr lang="en-US" altLang="en-US" sz="2400" dirty="0" smtClean="0">
                <a:solidFill>
                  <a:schemeClr val="accent1"/>
                </a:solidFill>
                <a:effectLst/>
              </a:rPr>
              <a:t/>
            </a:r>
            <a:br>
              <a:rPr lang="en-US" altLang="en-US" sz="2400" dirty="0" smtClean="0">
                <a:solidFill>
                  <a:schemeClr val="accent1"/>
                </a:solidFill>
                <a:effectLst/>
              </a:rPr>
            </a:br>
            <a:r>
              <a:rPr lang="en-US" altLang="en-US" sz="2400" dirty="0" smtClean="0">
                <a:solidFill>
                  <a:schemeClr val="accent1"/>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7890" name="Oval 4"/>
          <p:cNvSpPr>
            <a:spLocks noChangeArrowheads="1"/>
          </p:cNvSpPr>
          <p:nvPr/>
        </p:nvSpPr>
        <p:spPr bwMode="auto">
          <a:xfrm>
            <a:off x="1447800" y="1066800"/>
            <a:ext cx="5486400" cy="5257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1" name="Text Box 5"/>
          <p:cNvSpPr txBox="1">
            <a:spLocks noChangeArrowheads="1"/>
          </p:cNvSpPr>
          <p:nvPr/>
        </p:nvSpPr>
        <p:spPr bwMode="auto">
          <a:xfrm>
            <a:off x="5410200" y="4572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solidFill>
                  <a:srgbClr val="6600FF"/>
                </a:solidFill>
              </a:rPr>
              <a:t>public domain</a:t>
            </a:r>
          </a:p>
        </p:txBody>
      </p:sp>
      <p:sp>
        <p:nvSpPr>
          <p:cNvPr id="37892" name="Oval 6"/>
          <p:cNvSpPr>
            <a:spLocks noChangeArrowheads="1"/>
          </p:cNvSpPr>
          <p:nvPr/>
        </p:nvSpPr>
        <p:spPr bwMode="auto">
          <a:xfrm>
            <a:off x="3733800" y="2057400"/>
            <a:ext cx="31242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893" name="Text Box 7"/>
          <p:cNvSpPr txBox="1">
            <a:spLocks noChangeArrowheads="1"/>
          </p:cNvSpPr>
          <p:nvPr/>
        </p:nvSpPr>
        <p:spPr bwMode="auto">
          <a:xfrm>
            <a:off x="4114800" y="2590800"/>
            <a:ext cx="2667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2"/>
                </a:solidFill>
              </a:rPr>
              <a:t>research</a:t>
            </a:r>
            <a:endParaRPr lang="en-US" sz="1000" dirty="0">
              <a:solidFill>
                <a:schemeClr val="bg2"/>
              </a:solidFill>
            </a:endParaRPr>
          </a:p>
          <a:p>
            <a:pPr eaLnBrk="1" hangingPunct="1"/>
            <a:r>
              <a:rPr lang="en-US" sz="3200" dirty="0">
                <a:solidFill>
                  <a:schemeClr val="bg2"/>
                </a:solidFill>
              </a:rPr>
              <a:t>commons</a:t>
            </a:r>
          </a:p>
          <a:p>
            <a:pPr eaLnBrk="1" hangingPunct="1">
              <a:spcBef>
                <a:spcPct val="50000"/>
              </a:spcBef>
            </a:pPr>
            <a:endParaRPr lang="en-US" sz="3200" dirty="0">
              <a:solidFill>
                <a:schemeClr val="bg2"/>
              </a:solidFill>
            </a:endParaRPr>
          </a:p>
        </p:txBody>
      </p:sp>
      <p:sp>
        <p:nvSpPr>
          <p:cNvPr id="37894" name="Rectangle 9"/>
          <p:cNvSpPr>
            <a:spLocks noChangeArrowheads="1"/>
          </p:cNvSpPr>
          <p:nvPr/>
        </p:nvSpPr>
        <p:spPr bwMode="auto">
          <a:xfrm>
            <a:off x="2590800" y="4419600"/>
            <a:ext cx="2362200" cy="1371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a:solidFill>
                  <a:schemeClr val="bg2"/>
                </a:solidFill>
              </a:rPr>
              <a:t>Intellectual property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533400"/>
            <a:ext cx="8610600" cy="865188"/>
          </a:xfrm>
        </p:spPr>
        <p:txBody>
          <a:bodyPr/>
          <a:lstStyle/>
          <a:p>
            <a:pPr algn="l" eaLnBrk="1" hangingPunct="1"/>
            <a:r>
              <a:rPr lang="en-US" altLang="en-US" sz="2000" b="1" dirty="0" smtClean="0">
                <a:solidFill>
                  <a:schemeClr val="accent1"/>
                </a:solidFill>
                <a:effectLst/>
              </a:rPr>
              <a:t/>
            </a:r>
            <a:br>
              <a:rPr lang="en-US" altLang="en-US" sz="2000" b="1" dirty="0" smtClean="0">
                <a:solidFill>
                  <a:schemeClr val="accent1"/>
                </a:solidFill>
                <a:effectLst/>
              </a:rPr>
            </a:br>
            <a:r>
              <a:rPr lang="en-US" altLang="en-US" sz="2000" b="1" dirty="0" smtClean="0">
                <a:solidFill>
                  <a:schemeClr val="accent1"/>
                </a:solidFill>
                <a:effectLst/>
              </a:rPr>
              <a:t/>
            </a:r>
            <a:br>
              <a:rPr lang="en-US" altLang="en-US" sz="2000" b="1" dirty="0" smtClean="0">
                <a:solidFill>
                  <a:schemeClr val="accent1"/>
                </a:solidFill>
                <a:effectLst/>
              </a:rPr>
            </a:br>
            <a:r>
              <a:rPr lang="en-US" altLang="en-US" sz="2400" b="1" dirty="0" smtClean="0">
                <a:solidFill>
                  <a:schemeClr val="accent1">
                    <a:lumMod val="40000"/>
                    <a:lumOff val="60000"/>
                  </a:schemeClr>
                </a:solidFill>
                <a:effectLst/>
              </a:rPr>
              <a:t>Creating a “research commons” --</a:t>
            </a:r>
            <a:r>
              <a:rPr lang="en-US" altLang="en-US" sz="2400" b="1" i="1" dirty="0" smtClean="0">
                <a:solidFill>
                  <a:schemeClr val="accent1">
                    <a:lumMod val="40000"/>
                    <a:lumOff val="60000"/>
                  </a:schemeClr>
                </a:solidFill>
                <a:effectLst/>
              </a:rPr>
              <a:t>by licensing intellectual property to provide common-use rights has a number of working precedents</a:t>
            </a:r>
            <a:r>
              <a:rPr lang="en-US" altLang="en-US" sz="2400" b="1" dirty="0" smtClean="0">
                <a:solidFill>
                  <a:schemeClr val="accent1">
                    <a:lumMod val="40000"/>
                    <a:lumOff val="60000"/>
                  </a:schemeClr>
                </a:solidFill>
                <a:effectLst/>
              </a:rPr>
              <a:t>: </a:t>
            </a:r>
            <a:endParaRPr lang="en-US" altLang="en-US" sz="2000" b="1" dirty="0" smtClean="0">
              <a:solidFill>
                <a:schemeClr val="accent1">
                  <a:lumMod val="40000"/>
                  <a:lumOff val="60000"/>
                </a:schemeClr>
              </a:solidFill>
              <a:effectLst/>
            </a:endParaRPr>
          </a:p>
        </p:txBody>
      </p:sp>
      <p:sp>
        <p:nvSpPr>
          <p:cNvPr id="46083" name="Rectangle 3"/>
          <p:cNvSpPr>
            <a:spLocks noGrp="1" noChangeArrowheads="1"/>
          </p:cNvSpPr>
          <p:nvPr>
            <p:ph type="body" idx="1"/>
          </p:nvPr>
        </p:nvSpPr>
        <p:spPr>
          <a:xfrm>
            <a:off x="228600" y="2057400"/>
            <a:ext cx="8610600" cy="3616325"/>
          </a:xfrm>
        </p:spPr>
        <p:txBody>
          <a:bodyPr/>
          <a:lstStyle/>
          <a:p>
            <a:pPr eaLnBrk="1" hangingPunct="1">
              <a:lnSpc>
                <a:spcPct val="90000"/>
              </a:lnSpc>
              <a:spcBef>
                <a:spcPct val="0"/>
              </a:spcBef>
              <a:spcAft>
                <a:spcPct val="40000"/>
              </a:spcAft>
            </a:pPr>
            <a:r>
              <a:rPr lang="en-US" altLang="en-US" sz="2400" dirty="0" smtClean="0">
                <a:solidFill>
                  <a:schemeClr val="accent1">
                    <a:lumMod val="40000"/>
                    <a:lumOff val="60000"/>
                  </a:schemeClr>
                </a:solidFill>
                <a:effectLst/>
              </a:rPr>
              <a:t>Open access publishing </a:t>
            </a:r>
            <a:r>
              <a:rPr lang="en-US" altLang="en-US" sz="2400" dirty="0" smtClean="0">
                <a:solidFill>
                  <a:schemeClr val="bg1"/>
                </a:solidFill>
                <a:effectLst/>
              </a:rPr>
              <a:t>of scientific preprints, </a:t>
            </a:r>
            <a:r>
              <a:rPr lang="en-US" altLang="en-US" sz="2400" dirty="0" smtClean="0">
                <a:solidFill>
                  <a:srgbClr val="FFFFFF"/>
                </a:solidFill>
                <a:effectLst/>
              </a:rPr>
              <a:t>and self-archived pdfs of published articles</a:t>
            </a:r>
          </a:p>
          <a:p>
            <a:pPr eaLnBrk="1" hangingPunct="1">
              <a:lnSpc>
                <a:spcPct val="90000"/>
              </a:lnSpc>
              <a:spcBef>
                <a:spcPct val="0"/>
              </a:spcBef>
              <a:spcAft>
                <a:spcPct val="40000"/>
              </a:spcAft>
            </a:pPr>
            <a:r>
              <a:rPr lang="en-US" altLang="en-US" sz="2400" dirty="0" smtClean="0">
                <a:solidFill>
                  <a:schemeClr val="accent1">
                    <a:lumMod val="40000"/>
                    <a:lumOff val="60000"/>
                  </a:schemeClr>
                </a:solidFill>
                <a:effectLst/>
              </a:rPr>
              <a:t>The Creative Commons  </a:t>
            </a:r>
            <a:r>
              <a:rPr lang="en-US" altLang="en-US" sz="2400" dirty="0" smtClean="0">
                <a:solidFill>
                  <a:schemeClr val="bg1"/>
                </a:solidFill>
                <a:effectLst/>
              </a:rPr>
              <a:t>(“some rights reserved” ) approach to licensing of scholarly and creative cultural information products (text, images, sound): offering a menu of standard licenses– </a:t>
            </a:r>
            <a:r>
              <a:rPr lang="en-US" altLang="en-US" sz="2400" dirty="0" smtClean="0">
                <a:solidFill>
                  <a:srgbClr val="E4F3F4"/>
                </a:solidFill>
                <a:effectLst/>
                <a:hlinkClick r:id="rId3"/>
              </a:rPr>
              <a:t>http://creativecommongs.org</a:t>
            </a:r>
            <a:endParaRPr lang="en-US" altLang="en-US" sz="2400" dirty="0" smtClean="0">
              <a:solidFill>
                <a:srgbClr val="E4F3F4"/>
              </a:solidFill>
              <a:effectLst/>
            </a:endParaRPr>
          </a:p>
          <a:p>
            <a:pPr eaLnBrk="1" hangingPunct="1">
              <a:lnSpc>
                <a:spcPct val="90000"/>
              </a:lnSpc>
              <a:spcBef>
                <a:spcPct val="0"/>
              </a:spcBef>
              <a:spcAft>
                <a:spcPct val="40000"/>
              </a:spcAft>
            </a:pPr>
            <a:r>
              <a:rPr lang="en-US" altLang="en-US" sz="2400" dirty="0" smtClean="0">
                <a:solidFill>
                  <a:schemeClr val="accent1">
                    <a:lumMod val="40000"/>
                    <a:lumOff val="60000"/>
                  </a:schemeClr>
                </a:solidFill>
                <a:effectLst>
                  <a:outerShdw blurRad="38100" dist="38100" dir="2700000" algn="tl">
                    <a:srgbClr val="000000">
                      <a:alpha val="43137"/>
                    </a:srgbClr>
                  </a:outerShdw>
                </a:effectLst>
              </a:rPr>
              <a:t>Free/</a:t>
            </a:r>
            <a:r>
              <a:rPr lang="en-US" altLang="en-US" sz="2400" dirty="0" err="1" smtClean="0">
                <a:solidFill>
                  <a:schemeClr val="accent1">
                    <a:lumMod val="40000"/>
                    <a:lumOff val="60000"/>
                  </a:schemeClr>
                </a:solidFill>
                <a:effectLst>
                  <a:outerShdw blurRad="38100" dist="38100" dir="2700000" algn="tl">
                    <a:srgbClr val="000000">
                      <a:alpha val="43137"/>
                    </a:srgbClr>
                  </a:outerShdw>
                </a:effectLst>
              </a:rPr>
              <a:t>Libre</a:t>
            </a:r>
            <a:r>
              <a:rPr lang="en-US" altLang="en-US" sz="2400" dirty="0" smtClean="0">
                <a:solidFill>
                  <a:schemeClr val="accent1">
                    <a:lumMod val="40000"/>
                    <a:lumOff val="60000"/>
                  </a:schemeClr>
                </a:solidFill>
                <a:effectLst>
                  <a:outerShdw blurRad="38100" dist="38100" dir="2700000" algn="tl">
                    <a:srgbClr val="000000">
                      <a:alpha val="43137"/>
                    </a:srgbClr>
                  </a:outerShdw>
                </a:effectLst>
              </a:rPr>
              <a:t> and Open Source Software </a:t>
            </a:r>
            <a:r>
              <a:rPr lang="en-US" altLang="en-US" sz="2400" dirty="0" smtClean="0">
                <a:solidFill>
                  <a:srgbClr val="FFFFFF"/>
                </a:solidFill>
                <a:effectLst>
                  <a:outerShdw blurRad="38100" dist="38100" dir="2700000" algn="tl">
                    <a:srgbClr val="000000">
                      <a:alpha val="43137"/>
                    </a:srgbClr>
                  </a:outerShdw>
                </a:effectLst>
              </a:rPr>
              <a:t>approach ensures access to software tools by unconventional use of copyright licensing terms: GNU GPL (‘</a:t>
            </a:r>
            <a:r>
              <a:rPr lang="en-US" altLang="en-US" sz="2400" dirty="0" err="1" smtClean="0">
                <a:solidFill>
                  <a:srgbClr val="FFFFFF"/>
                </a:solidFill>
                <a:effectLst>
                  <a:outerShdw blurRad="38100" dist="38100" dir="2700000" algn="tl">
                    <a:srgbClr val="000000">
                      <a:alpha val="43137"/>
                    </a:srgbClr>
                  </a:outerShdw>
                </a:effectLst>
              </a:rPr>
              <a:t>copyleft</a:t>
            </a:r>
            <a:r>
              <a:rPr lang="en-US" altLang="en-US" sz="2400" dirty="0" smtClean="0">
                <a:solidFill>
                  <a:srgbClr val="FFFFFF"/>
                </a:solidFill>
                <a:effectLst>
                  <a:outerShdw blurRad="38100" dist="38100" dir="2700000" algn="tl">
                    <a:srgbClr val="000000">
                      <a:alpha val="43137"/>
                    </a:srgbClr>
                  </a:outerShdw>
                </a:effectLst>
              </a:rPr>
              <a:t>’ principle) requires  distributors of code to do so on the same, open source, royalty free, attribution basis on which they received the code. </a:t>
            </a:r>
          </a:p>
          <a:p>
            <a:pPr eaLnBrk="1" hangingPunct="1">
              <a:lnSpc>
                <a:spcPct val="90000"/>
              </a:lnSpc>
              <a:buFontTx/>
              <a:buNone/>
            </a:pPr>
            <a:endParaRPr lang="en-US" altLang="en-US" sz="2800" dirty="0" smtClean="0">
              <a:solidFill>
                <a:srgbClr val="E4F3F4"/>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066800"/>
            <a:ext cx="8839200" cy="6172200"/>
          </a:xfrm>
        </p:spPr>
        <p:txBody>
          <a:bodyPr>
            <a:noAutofit/>
          </a:bodyPr>
          <a:lstStyle/>
          <a:p>
            <a:pPr eaLnBrk="1" hangingPunct="1">
              <a:spcBef>
                <a:spcPts val="0"/>
              </a:spcBef>
              <a:defRPr/>
            </a:pPr>
            <a:r>
              <a:rPr lang="en-US" sz="2400" b="1" dirty="0" smtClean="0">
                <a:solidFill>
                  <a:schemeClr val="bg1"/>
                </a:solidFill>
                <a:effectLst/>
              </a:rPr>
              <a:t>Case 1:Creative Commons’ </a:t>
            </a:r>
            <a:r>
              <a:rPr lang="en-US" sz="2400" b="1" i="1" dirty="0" smtClean="0">
                <a:solidFill>
                  <a:schemeClr val="bg1"/>
                </a:solidFill>
                <a:effectLst/>
              </a:rPr>
              <a:t>Neurocommons  Project</a:t>
            </a:r>
          </a:p>
          <a:p>
            <a:pPr eaLnBrk="1" hangingPunct="1">
              <a:spcBef>
                <a:spcPts val="0"/>
              </a:spcBef>
              <a:defRPr/>
            </a:pPr>
            <a:r>
              <a:rPr lang="en-US" sz="1600" b="1" i="1" dirty="0">
                <a:solidFill>
                  <a:schemeClr val="bg1"/>
                </a:solidFill>
                <a:effectLst/>
              </a:rPr>
              <a:t>http://sciencecommons.org/projects/data/background-briefing/</a:t>
            </a:r>
            <a:endParaRPr lang="en-US" sz="1600" b="1" i="1" dirty="0" smtClean="0">
              <a:solidFill>
                <a:schemeClr val="bg1"/>
              </a:solidFill>
              <a:effectLst/>
            </a:endParaRPr>
          </a:p>
          <a:p>
            <a:pPr eaLnBrk="1" hangingPunct="1">
              <a:defRPr/>
            </a:pPr>
            <a:endParaRPr lang="en-US" sz="500" i="1" dirty="0" smtClean="0">
              <a:solidFill>
                <a:schemeClr val="bg1"/>
              </a:solidFill>
              <a:effectLst/>
            </a:endParaRPr>
          </a:p>
          <a:p>
            <a:pPr algn="l" eaLnBrk="1" hangingPunct="1">
              <a:defRPr/>
            </a:pPr>
            <a:r>
              <a:rPr lang="en-US" sz="1600" i="1" dirty="0" smtClean="0">
                <a:solidFill>
                  <a:schemeClr val="bg1"/>
                </a:solidFill>
                <a:effectLst/>
              </a:rPr>
              <a:t>The NeuroCommons is a proving ground for the ideas behind Science Commons’ Data Project. It is built on the legal opportunities created by Open Access to the scientific literature and the technical capabilities of the Semantic Web.</a:t>
            </a:r>
            <a:endParaRPr lang="en-US" sz="1600" b="1" dirty="0" smtClean="0">
              <a:solidFill>
                <a:schemeClr val="bg1"/>
              </a:solidFill>
              <a:effectLst/>
            </a:endParaRPr>
          </a:p>
          <a:p>
            <a:pPr eaLnBrk="1" hangingPunct="1">
              <a:defRPr/>
            </a:pPr>
            <a:r>
              <a:rPr lang="en-US" sz="1800" b="1" cap="small" dirty="0" smtClean="0">
                <a:solidFill>
                  <a:schemeClr val="accent2">
                    <a:lumMod val="20000"/>
                    <a:lumOff val="80000"/>
                  </a:schemeClr>
                </a:solidFill>
                <a:effectLst/>
              </a:rPr>
              <a:t>Executive Summary</a:t>
            </a:r>
          </a:p>
          <a:p>
            <a:pPr algn="l" eaLnBrk="1" hangingPunct="1">
              <a:defRPr/>
            </a:pPr>
            <a:r>
              <a:rPr lang="en-US" sz="1800" b="1" dirty="0" smtClean="0">
                <a:solidFill>
                  <a:schemeClr val="bg1"/>
                </a:solidFill>
                <a:effectLst/>
              </a:rPr>
              <a:t>The Neurocommons project, a collaboration between Science Commons and the Teranode Corporation, is building on Open Access scientific knowledge to build a Semantic Web for neuroscience research. The project has three distinct goals:</a:t>
            </a:r>
            <a:endParaRPr lang="en-US" sz="1200" b="1" dirty="0" smtClean="0">
              <a:solidFill>
                <a:schemeClr val="bg1"/>
              </a:solidFill>
              <a:effectLst/>
            </a:endParaRPr>
          </a:p>
          <a:p>
            <a:pPr algn="l" eaLnBrk="1" hangingPunct="1">
              <a:defRPr/>
            </a:pPr>
            <a:endParaRPr lang="en-US" sz="800" b="1" dirty="0" smtClean="0">
              <a:solidFill>
                <a:schemeClr val="bg1"/>
              </a:solidFill>
              <a:effectLst/>
            </a:endParaRPr>
          </a:p>
          <a:p>
            <a:pPr marL="285750" indent="-1588" algn="l" eaLnBrk="1" hangingPunct="1">
              <a:spcBef>
                <a:spcPts val="400"/>
              </a:spcBef>
              <a:spcAft>
                <a:spcPts val="400"/>
              </a:spcAft>
              <a:buFont typeface="Wingdings" pitchFamily="2" charset="2"/>
              <a:buChar char="Ø"/>
              <a:defRPr/>
            </a:pPr>
            <a:r>
              <a:rPr lang="en-US" sz="1600" b="1" dirty="0" smtClean="0">
                <a:solidFill>
                  <a:schemeClr val="bg1"/>
                </a:solidFill>
                <a:effectLst/>
              </a:rPr>
              <a:t>  To demonstrate that scientific impact is directly related to the freedom to legally reuse and technically transform scientific information – that Open Access is an essential foundation for innovation.</a:t>
            </a:r>
          </a:p>
          <a:p>
            <a:pPr marL="285750" indent="-1588" algn="l" eaLnBrk="1" hangingPunct="1">
              <a:spcBef>
                <a:spcPts val="400"/>
              </a:spcBef>
              <a:spcAft>
                <a:spcPts val="400"/>
              </a:spcAft>
              <a:buFont typeface="Wingdings" pitchFamily="2" charset="2"/>
              <a:buChar char="Ø"/>
              <a:defRPr/>
            </a:pPr>
            <a:r>
              <a:rPr lang="en-US" sz="1600" b="1" dirty="0" smtClean="0">
                <a:solidFill>
                  <a:schemeClr val="bg1"/>
                </a:solidFill>
                <a:effectLst/>
              </a:rPr>
              <a:t>   To establish a framework that increases the impact of investment in neuroscience research in a public and clearly measurable manner.</a:t>
            </a:r>
          </a:p>
          <a:p>
            <a:pPr marL="285750" indent="-1588" algn="l" eaLnBrk="1" hangingPunct="1">
              <a:buFont typeface="Wingdings" pitchFamily="2" charset="2"/>
              <a:buChar char="Ø"/>
              <a:defRPr/>
            </a:pPr>
            <a:r>
              <a:rPr lang="en-US" sz="1600" b="1" dirty="0" smtClean="0">
                <a:solidFill>
                  <a:schemeClr val="bg1"/>
                </a:solidFill>
                <a:effectLst/>
              </a:rPr>
              <a:t>To develop an open community of neuroscientists, funders of neuroscience research, technologists, physicians, and patients to extend the Neurocommons work in an open, collaborative, distributed manner.</a:t>
            </a:r>
          </a:p>
          <a:p>
            <a:pPr algn="l" eaLnBrk="1" hangingPunct="1">
              <a:defRPr/>
            </a:pPr>
            <a:r>
              <a:rPr lang="en-US" sz="1400" dirty="0" smtClean="0">
                <a:solidFill>
                  <a:prstClr val="black">
                    <a:tint val="75000"/>
                  </a:prstClr>
                </a:solidFill>
              </a:rPr>
              <a:t> </a:t>
            </a:r>
            <a:endParaRPr lang="en-US" sz="1400" dirty="0">
              <a:solidFill>
                <a:prstClr val="black">
                  <a:tint val="75000"/>
                </a:prstClr>
              </a:solidFill>
            </a:endParaRPr>
          </a:p>
          <a:p>
            <a:pPr algn="l" eaLnBrk="1" hangingPunct="1">
              <a:defRPr/>
            </a:pPr>
            <a:endParaRPr lang="en-US" sz="800" i="1" dirty="0"/>
          </a:p>
        </p:txBody>
      </p:sp>
      <p:sp>
        <p:nvSpPr>
          <p:cNvPr id="4" name="Title 1"/>
          <p:cNvSpPr>
            <a:spLocks noGrp="1"/>
          </p:cNvSpPr>
          <p:nvPr>
            <p:ph type="ctrTitle"/>
          </p:nvPr>
        </p:nvSpPr>
        <p:spPr>
          <a:xfrm>
            <a:off x="381000" y="304800"/>
            <a:ext cx="8305800" cy="457200"/>
          </a:xfrm>
        </p:spPr>
        <p:txBody>
          <a:bodyPr>
            <a:noAutofit/>
          </a:bodyPr>
          <a:lstStyle/>
          <a:p>
            <a:pPr eaLnBrk="1" hangingPunct="1">
              <a:defRPr/>
            </a:pPr>
            <a:r>
              <a:rPr lang="en-US" sz="2400" b="1" dirty="0" smtClean="0">
                <a:solidFill>
                  <a:schemeClr val="accent2">
                    <a:lumMod val="20000"/>
                    <a:lumOff val="80000"/>
                  </a:schemeClr>
                </a:solidFill>
                <a:effectLst/>
              </a:rPr>
              <a:t>Ex Post Organization of Scientific Research Commons …  Biomedical Paradigms </a:t>
            </a:r>
            <a:endParaRPr lang="en-US" sz="2400" b="1" dirty="0">
              <a:solidFill>
                <a:schemeClr val="accent2">
                  <a:lumMod val="20000"/>
                  <a:lumOff val="80000"/>
                </a:schemeClr>
              </a:solidFill>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458200" cy="6126162"/>
          </a:xfrm>
        </p:spPr>
        <p:txBody>
          <a:bodyPr/>
          <a:lstStyle/>
          <a:p>
            <a:pPr eaLnBrk="1" hangingPunct="1"/>
            <a:r>
              <a:rPr lang="en-US" altLang="en-US" smtClean="0">
                <a:solidFill>
                  <a:schemeClr val="bg1"/>
                </a:solidFill>
              </a:rPr>
              <a:t>.</a:t>
            </a:r>
            <a:endParaRPr lang="en-US" altLang="en-US" smtClean="0"/>
          </a:p>
        </p:txBody>
      </p:sp>
      <p:pic>
        <p:nvPicPr>
          <p:cNvPr id="49155" name="Picture 3" descr="Commons Principles &amp; Projects - Mozilla Firefox"/>
          <p:cNvPicPr>
            <a:picLocks noChangeAspect="1"/>
          </p:cNvPicPr>
          <p:nvPr/>
        </p:nvPicPr>
        <p:blipFill>
          <a:blip r:embed="rId2">
            <a:extLst>
              <a:ext uri="{28A0092B-C50C-407E-A947-70E740481C1C}">
                <a14:useLocalDpi xmlns:a14="http://schemas.microsoft.com/office/drawing/2010/main" val="0"/>
              </a:ext>
            </a:extLst>
          </a:blip>
          <a:srcRect l="15736" t="15929" r="-19472" b="194"/>
          <a:stretch>
            <a:fillRect/>
          </a:stretch>
        </p:blipFill>
        <p:spPr bwMode="auto">
          <a:xfrm>
            <a:off x="304800" y="990600"/>
            <a:ext cx="106997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4"/>
          <p:cNvSpPr txBox="1">
            <a:spLocks noChangeArrowheads="1"/>
          </p:cNvSpPr>
          <p:nvPr/>
        </p:nvSpPr>
        <p:spPr bwMode="auto">
          <a:xfrm>
            <a:off x="304800" y="381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chemeClr val="bg1"/>
                </a:solidFill>
              </a:rPr>
              <a:t> </a:t>
            </a:r>
            <a:r>
              <a:rPr lang="en-US" altLang="en-US" sz="2400" b="1">
                <a:solidFill>
                  <a:schemeClr val="bg1"/>
                </a:solidFill>
              </a:rPr>
              <a:t>Case 2</a:t>
            </a:r>
            <a:r>
              <a:rPr lang="en-US" altLang="en-US" sz="2400">
                <a:solidFill>
                  <a:schemeClr val="bg1"/>
                </a:solidFill>
              </a:rPr>
              <a:t>: </a:t>
            </a:r>
            <a:r>
              <a:rPr lang="en-US" altLang="en-US" sz="2400" b="1">
                <a:solidFill>
                  <a:schemeClr val="bg1"/>
                </a:solidFill>
              </a:rPr>
              <a:t>Sage BIONETWORKS’ Drug Discovery Commons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n-US" altLang="en-US" sz="2400" dirty="0" smtClean="0">
                <a:solidFill>
                  <a:schemeClr val="bg1"/>
                </a:solidFill>
              </a:rPr>
              <a:t>S</a:t>
            </a:r>
            <a:r>
              <a:rPr lang="en-US" altLang="en-US" sz="2400" dirty="0" smtClean="0">
                <a:solidFill>
                  <a:schemeClr val="bg1"/>
                </a:solidFill>
                <a:effectLst/>
              </a:rPr>
              <a:t>ELECTIVE IMPLEMENTATION OF CONTRACTUALLY CONSTRUCTED  COMMONS IN INTANGIBLE AND NON-EXHAUSTIBLE RESOURCES: </a:t>
            </a:r>
            <a:r>
              <a:rPr lang="en-US" altLang="en-US" sz="2400" b="1" i="1" dirty="0" smtClean="0">
                <a:solidFill>
                  <a:schemeClr val="bg1"/>
                </a:solidFill>
                <a:effectLst/>
              </a:rPr>
              <a:t>EFFICIENT IPR POOLS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000" dirty="0" smtClean="0">
                <a:solidFill>
                  <a:schemeClr val="bg1"/>
                </a:solidFill>
                <a:effectLst/>
              </a:rPr>
              <a:t>The case for efficient patent pools [see Shapiro, 2000;Lerner and </a:t>
            </a:r>
            <a:r>
              <a:rPr lang="en-US" altLang="en-US" sz="2000" dirty="0" err="1" smtClean="0">
                <a:solidFill>
                  <a:schemeClr val="bg1"/>
                </a:solidFill>
                <a:effectLst/>
              </a:rPr>
              <a:t>Tirole</a:t>
            </a:r>
            <a:r>
              <a:rPr lang="en-US" altLang="en-US" sz="2000" dirty="0" smtClean="0">
                <a:solidFill>
                  <a:schemeClr val="bg1"/>
                </a:solidFill>
                <a:effectLst/>
              </a:rPr>
              <a:t>, 2002]; rests on overcoming the obstacles to research and innovation posed by the growth of “ thickets” and designed complementarities in claims that create blocking patents. </a:t>
            </a:r>
          </a:p>
          <a:p>
            <a:pPr eaLnBrk="1" hangingPunct="1">
              <a:lnSpc>
                <a:spcPct val="90000"/>
              </a:lnSpc>
            </a:pPr>
            <a:endParaRPr lang="en-US" altLang="en-US" sz="1200" dirty="0" smtClean="0">
              <a:solidFill>
                <a:schemeClr val="bg1"/>
              </a:solidFill>
              <a:effectLst/>
            </a:endParaRPr>
          </a:p>
          <a:p>
            <a:pPr eaLnBrk="1" hangingPunct="1">
              <a:lnSpc>
                <a:spcPct val="90000"/>
              </a:lnSpc>
            </a:pPr>
            <a:r>
              <a:rPr lang="en-US" altLang="en-US" sz="2000" dirty="0" smtClean="0">
                <a:solidFill>
                  <a:schemeClr val="bg1"/>
                </a:solidFill>
                <a:effectLst/>
              </a:rPr>
              <a:t>Defense against anti-trust objections to pooling would be easier where there an empirical procedure for establishing the likelihood that an inefficient patent cluster, i.e., a “thicket” had formed.</a:t>
            </a:r>
          </a:p>
          <a:p>
            <a:pPr eaLnBrk="1" hangingPunct="1">
              <a:lnSpc>
                <a:spcPct val="90000"/>
              </a:lnSpc>
              <a:buFontTx/>
              <a:buNone/>
            </a:pPr>
            <a:endParaRPr lang="en-US" altLang="en-US" sz="1200" dirty="0" smtClean="0">
              <a:solidFill>
                <a:schemeClr val="bg1"/>
              </a:solidFill>
              <a:effectLst/>
            </a:endParaRPr>
          </a:p>
          <a:p>
            <a:pPr eaLnBrk="1" hangingPunct="1">
              <a:lnSpc>
                <a:spcPct val="90000"/>
              </a:lnSpc>
            </a:pPr>
            <a:r>
              <a:rPr lang="en-US" altLang="en-US" sz="2000" dirty="0" smtClean="0">
                <a:solidFill>
                  <a:schemeClr val="bg1"/>
                </a:solidFill>
                <a:effectLst/>
              </a:rPr>
              <a:t>Clarkson (2005) proposes and demonstrates an application of network analysis of patent citations to discover patent “thickets” where complementarities lead to frequent “co-citation”. </a:t>
            </a:r>
          </a:p>
          <a:p>
            <a:pPr eaLnBrk="1" hangingPunct="1">
              <a:lnSpc>
                <a:spcPct val="90000"/>
              </a:lnSpc>
              <a:buFontTx/>
              <a:buNone/>
            </a:pPr>
            <a:endParaRPr lang="en-US" altLang="en-US" sz="1200" dirty="0" smtClean="0">
              <a:solidFill>
                <a:schemeClr val="bg1"/>
              </a:solidFill>
              <a:effectLst/>
            </a:endParaRPr>
          </a:p>
          <a:p>
            <a:pPr eaLnBrk="1" hangingPunct="1">
              <a:lnSpc>
                <a:spcPct val="90000"/>
              </a:lnSpc>
            </a:pPr>
            <a:r>
              <a:rPr lang="en-US" altLang="en-US" sz="2000" dirty="0" smtClean="0">
                <a:solidFill>
                  <a:schemeClr val="bg1"/>
                </a:solidFill>
                <a:effectLst/>
              </a:rPr>
              <a:t>Dual pricing policies by foundations running public PRC-i’s, are potentially subject to abuse, and competition among the foundations will be limited if </a:t>
            </a:r>
            <a:r>
              <a:rPr lang="en-US" altLang="en-US" sz="2000" dirty="0" err="1" smtClean="0">
                <a:solidFill>
                  <a:schemeClr val="bg1"/>
                </a:solidFill>
                <a:effectLst/>
              </a:rPr>
              <a:t>complementaries</a:t>
            </a:r>
            <a:r>
              <a:rPr lang="en-US" altLang="en-US" sz="2000" dirty="0" smtClean="0">
                <a:solidFill>
                  <a:schemeClr val="bg1"/>
                </a:solidFill>
                <a:effectLst/>
              </a:rPr>
              <a:t> are to be internalized. So anti-trust supervision will be necessary here .   </a:t>
            </a:r>
          </a:p>
          <a:p>
            <a:pPr eaLnBrk="1" hangingPunct="1">
              <a:lnSpc>
                <a:spcPct val="90000"/>
              </a:lnSpc>
              <a:buFontTx/>
              <a:buNone/>
            </a:pPr>
            <a:endParaRPr lang="en-US" altLang="en-US" sz="2000" dirty="0" smtClean="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153400" cy="1470025"/>
          </a:xfrm>
        </p:spPr>
        <p:txBody>
          <a:bodyPr/>
          <a:lstStyle/>
          <a:p>
            <a:r>
              <a:rPr lang="en-US" sz="2400" dirty="0" smtClean="0">
                <a:solidFill>
                  <a:schemeClr val="bg1"/>
                </a:solidFill>
                <a:effectLst/>
              </a:rPr>
              <a:t>As the threat to the “open-ness” of open science system posed by the expansion and </a:t>
            </a:r>
            <a:r>
              <a:rPr lang="en-US" sz="2400" dirty="0" err="1" smtClean="0">
                <a:solidFill>
                  <a:schemeClr val="bg1"/>
                </a:solidFill>
                <a:effectLst/>
              </a:rPr>
              <a:t>strengthing</a:t>
            </a:r>
            <a:r>
              <a:rPr lang="en-US" sz="2400" dirty="0" smtClean="0">
                <a:solidFill>
                  <a:schemeClr val="bg1"/>
                </a:solidFill>
                <a:effectLst/>
              </a:rPr>
              <a:t> of IPR protection passed and the OA movement became established – with all its problems that call for remedies…. </a:t>
            </a:r>
            <a:br>
              <a:rPr lang="en-US" sz="2400" dirty="0" smtClean="0">
                <a:solidFill>
                  <a:schemeClr val="bg1"/>
                </a:solidFill>
                <a:effectLst/>
              </a:rPr>
            </a:br>
            <a:r>
              <a:rPr lang="en-US" sz="2400" dirty="0">
                <a:solidFill>
                  <a:schemeClr val="bg1"/>
                </a:solidFill>
                <a:effectLst/>
              </a:rPr>
              <a:t/>
            </a:r>
            <a:br>
              <a:rPr lang="en-US" sz="2400" dirty="0">
                <a:solidFill>
                  <a:schemeClr val="bg1"/>
                </a:solidFill>
                <a:effectLst/>
              </a:rPr>
            </a:br>
            <a:endParaRPr lang="en-US" sz="2400" dirty="0">
              <a:solidFill>
                <a:schemeClr val="bg1"/>
              </a:solidFill>
              <a:effectLst/>
            </a:endParaRPr>
          </a:p>
        </p:txBody>
      </p:sp>
      <p:sp>
        <p:nvSpPr>
          <p:cNvPr id="3" name="Subtitle 2"/>
          <p:cNvSpPr>
            <a:spLocks noGrp="1"/>
          </p:cNvSpPr>
          <p:nvPr>
            <p:ph type="subTitle" idx="1"/>
          </p:nvPr>
        </p:nvSpPr>
        <p:spPr>
          <a:xfrm>
            <a:off x="609600" y="1447800"/>
            <a:ext cx="8001000" cy="1752600"/>
          </a:xfrm>
        </p:spPr>
        <p:txBody>
          <a:bodyPr/>
          <a:lstStyle/>
          <a:p>
            <a:endParaRPr lang="en-US" sz="2400" dirty="0">
              <a:solidFill>
                <a:schemeClr val="bg1"/>
              </a:solidFill>
              <a:effectLst/>
            </a:endParaRPr>
          </a:p>
          <a:p>
            <a:pPr algn="l"/>
            <a:r>
              <a:rPr lang="en-US" sz="2400" dirty="0" smtClean="0">
                <a:solidFill>
                  <a:schemeClr val="bg1"/>
                </a:solidFill>
                <a:effectLst/>
              </a:rPr>
              <a:t>There has emerged movement to renew Open Science by transforming the production of scientific research and the distribution of its findings in ways that would both address long-recognized inefficiencies in Op </a:t>
            </a:r>
            <a:r>
              <a:rPr lang="en-US" sz="2400" dirty="0" err="1" smtClean="0">
                <a:solidFill>
                  <a:schemeClr val="bg1"/>
                </a:solidFill>
                <a:effectLst/>
              </a:rPr>
              <a:t>Sci</a:t>
            </a:r>
            <a:r>
              <a:rPr lang="en-US" sz="2400" dirty="0" smtClean="0">
                <a:solidFill>
                  <a:schemeClr val="bg1"/>
                </a:solidFill>
                <a:effectLst/>
              </a:rPr>
              <a:t> as a resource allocation system, and the respects in which communities of researchers in science remain hierarchically structured.</a:t>
            </a:r>
          </a:p>
          <a:p>
            <a:pPr algn="l"/>
            <a:r>
              <a:rPr lang="en-US" sz="2400" dirty="0" smtClean="0">
                <a:solidFill>
                  <a:schemeClr val="bg1"/>
                </a:solidFill>
                <a:effectLst/>
              </a:rPr>
              <a:t>This welcome development continues to display the mixture of creativity, ingenuity and volunteered dedication in “tool-building,” including organizational innovations  --on the part of people within the academically based open science communities, traits that served well its defense.  </a:t>
            </a:r>
            <a:endParaRPr lang="en-US" sz="2400" dirty="0">
              <a:solidFill>
                <a:schemeClr val="bg1"/>
              </a:solidFill>
              <a:effectLst/>
            </a:endParaRPr>
          </a:p>
        </p:txBody>
      </p:sp>
    </p:spTree>
    <p:extLst>
      <p:ext uri="{BB962C8B-B14F-4D97-AF65-F5344CB8AC3E}">
        <p14:creationId xmlns:p14="http://schemas.microsoft.com/office/powerpoint/2010/main" val="2501381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pPr marL="285750" algn="l">
              <a:buClr>
                <a:schemeClr val="tx2">
                  <a:lumMod val="40000"/>
                  <a:lumOff val="60000"/>
                </a:schemeClr>
              </a:buClr>
              <a:buSzPct val="150000"/>
            </a:pPr>
            <a:r>
              <a:rPr lang="en-US" dirty="0" smtClean="0">
                <a:solidFill>
                  <a:schemeClr val="accent6">
                    <a:lumMod val="40000"/>
                    <a:lumOff val="60000"/>
                  </a:schemeClr>
                </a:solidFill>
                <a:effectLst/>
              </a:rPr>
              <a:t>			</a:t>
            </a:r>
            <a:r>
              <a:rPr lang="en-US" dirty="0" smtClean="0">
                <a:solidFill>
                  <a:schemeClr val="accent6">
                    <a:lumMod val="40000"/>
                    <a:lumOff val="60000"/>
                  </a:schemeClr>
                </a:solidFill>
                <a:effectLst/>
              </a:rPr>
              <a:t>  </a:t>
            </a:r>
            <a:r>
              <a:rPr lang="en-US" sz="3600" dirty="0" smtClean="0">
                <a:solidFill>
                  <a:schemeClr val="accent6">
                    <a:lumMod val="40000"/>
                    <a:lumOff val="60000"/>
                  </a:schemeClr>
                </a:solidFill>
                <a:effectLst/>
              </a:rPr>
              <a:t>Part I</a:t>
            </a:r>
            <a:r>
              <a:rPr lang="en-US" dirty="0" smtClean="0">
                <a:solidFill>
                  <a:schemeClr val="accent6">
                    <a:lumMod val="40000"/>
                    <a:lumOff val="60000"/>
                  </a:schemeClr>
                </a:solidFill>
                <a:effectLst/>
              </a:rPr>
              <a:t/>
            </a:r>
            <a:br>
              <a:rPr lang="en-US" dirty="0" smtClean="0">
                <a:solidFill>
                  <a:schemeClr val="accent6">
                    <a:lumMod val="40000"/>
                    <a:lumOff val="60000"/>
                  </a:schemeClr>
                </a:solidFill>
                <a:effectLst/>
              </a:rPr>
            </a:br>
            <a:r>
              <a:rPr lang="en-US" sz="2400" dirty="0" smtClean="0">
                <a:solidFill>
                  <a:schemeClr val="accent6">
                    <a:lumMod val="40000"/>
                    <a:lumOff val="60000"/>
                  </a:schemeClr>
                </a:solidFill>
                <a:effectLst/>
              </a:rPr>
              <a:t/>
            </a:r>
            <a:br>
              <a:rPr lang="en-US" sz="2400" dirty="0" smtClean="0">
                <a:solidFill>
                  <a:schemeClr val="accent6">
                    <a:lumMod val="40000"/>
                    <a:lumOff val="60000"/>
                  </a:schemeClr>
                </a:solidFill>
                <a:effectLst/>
              </a:rPr>
            </a:br>
            <a:r>
              <a:rPr lang="en-US" sz="3600" dirty="0" smtClean="0">
                <a:solidFill>
                  <a:schemeClr val="accent6">
                    <a:lumMod val="40000"/>
                    <a:lumOff val="60000"/>
                  </a:schemeClr>
                </a:solidFill>
                <a:effectLst/>
              </a:rPr>
              <a:t>Some modern economics of the organization of research activities</a:t>
            </a:r>
            <a:r>
              <a:rPr lang="en-US" sz="3600" dirty="0" smtClean="0">
                <a:solidFill>
                  <a:schemeClr val="accent6">
                    <a:lumMod val="40000"/>
                    <a:lumOff val="60000"/>
                  </a:schemeClr>
                </a:solidFill>
                <a:effectLst/>
              </a:rPr>
              <a:t/>
            </a:r>
            <a:br>
              <a:rPr lang="en-US" sz="3600" dirty="0" smtClean="0">
                <a:solidFill>
                  <a:schemeClr val="accent6">
                    <a:lumMod val="40000"/>
                    <a:lumOff val="60000"/>
                  </a:schemeClr>
                </a:solidFill>
                <a:effectLst/>
              </a:rPr>
            </a:br>
            <a:r>
              <a:rPr lang="en-US" sz="3600" dirty="0">
                <a:solidFill>
                  <a:schemeClr val="accent6">
                    <a:lumMod val="40000"/>
                    <a:lumOff val="60000"/>
                  </a:schemeClr>
                </a:solidFill>
                <a:effectLst/>
              </a:rPr>
              <a:t/>
            </a:r>
            <a:br>
              <a:rPr lang="en-US" sz="3600" dirty="0">
                <a:solidFill>
                  <a:schemeClr val="accent6">
                    <a:lumMod val="40000"/>
                    <a:lumOff val="60000"/>
                  </a:schemeClr>
                </a:solidFill>
                <a:effectLst/>
              </a:rPr>
            </a:br>
            <a:r>
              <a:rPr lang="en-US" sz="3600" dirty="0" smtClean="0">
                <a:solidFill>
                  <a:schemeClr val="accent6">
                    <a:lumMod val="40000"/>
                    <a:lumOff val="60000"/>
                  </a:schemeClr>
                </a:solidFill>
                <a:effectLst/>
              </a:rPr>
              <a:t>● </a:t>
            </a:r>
            <a:r>
              <a:rPr lang="en-US" sz="3200" dirty="0" smtClean="0">
                <a:solidFill>
                  <a:schemeClr val="bg1"/>
                </a:solidFill>
                <a:effectLst/>
              </a:rPr>
              <a:t>The peculiarity of information as an economic good</a:t>
            </a:r>
            <a:r>
              <a:rPr lang="en-US" sz="3600" dirty="0" smtClean="0">
                <a:solidFill>
                  <a:schemeClr val="accent6">
                    <a:lumMod val="40000"/>
                    <a:lumOff val="60000"/>
                  </a:schemeClr>
                </a:solidFill>
                <a:effectLst/>
              </a:rPr>
              <a:t/>
            </a:r>
            <a:br>
              <a:rPr lang="en-US" sz="3600" dirty="0" smtClean="0">
                <a:solidFill>
                  <a:schemeClr val="accent6">
                    <a:lumMod val="40000"/>
                    <a:lumOff val="60000"/>
                  </a:schemeClr>
                </a:solidFill>
                <a:effectLst/>
              </a:rPr>
            </a:br>
            <a:r>
              <a:rPr lang="en-US" sz="3600" dirty="0" smtClean="0">
                <a:solidFill>
                  <a:schemeClr val="accent6">
                    <a:lumMod val="40000"/>
                    <a:lumOff val="60000"/>
                  </a:schemeClr>
                </a:solidFill>
                <a:effectLst/>
              </a:rPr>
              <a:t/>
            </a:r>
            <a:br>
              <a:rPr lang="en-US" sz="3600" dirty="0" smtClean="0">
                <a:solidFill>
                  <a:schemeClr val="accent6">
                    <a:lumMod val="40000"/>
                    <a:lumOff val="60000"/>
                  </a:schemeClr>
                </a:solidFill>
                <a:effectLst/>
              </a:rPr>
            </a:br>
            <a:r>
              <a:rPr lang="en-US" sz="3600" dirty="0">
                <a:solidFill>
                  <a:schemeClr val="accent6">
                    <a:lumMod val="40000"/>
                    <a:lumOff val="60000"/>
                  </a:schemeClr>
                </a:solidFill>
                <a:effectLst/>
              </a:rPr>
              <a:t>● </a:t>
            </a:r>
            <a:r>
              <a:rPr lang="en-US" sz="3200" dirty="0" smtClean="0">
                <a:solidFill>
                  <a:schemeClr val="bg1"/>
                </a:solidFill>
                <a:effectLst/>
              </a:rPr>
              <a:t>Three macro-institutional questions about the existence of distinctive modes of organizing research activities</a:t>
            </a:r>
            <a:r>
              <a:rPr lang="en-US" sz="3600" dirty="0">
                <a:solidFill>
                  <a:schemeClr val="accent6">
                    <a:lumMod val="40000"/>
                    <a:lumOff val="60000"/>
                  </a:schemeClr>
                </a:solidFill>
                <a:effectLst/>
              </a:rPr>
              <a:t/>
            </a:r>
            <a:br>
              <a:rPr lang="en-US" sz="3600" dirty="0">
                <a:solidFill>
                  <a:schemeClr val="accent6">
                    <a:lumMod val="40000"/>
                    <a:lumOff val="60000"/>
                  </a:schemeClr>
                </a:solidFill>
                <a:effectLst/>
              </a:rPr>
            </a:br>
            <a:endParaRPr lang="en-US" sz="3600" dirty="0">
              <a:solidFill>
                <a:schemeClr val="accent6">
                  <a:lumMod val="40000"/>
                  <a:lumOff val="60000"/>
                </a:schemeClr>
              </a:solidFill>
              <a:effectLst/>
            </a:endParaRPr>
          </a:p>
        </p:txBody>
      </p:sp>
    </p:spTree>
    <p:extLst>
      <p:ext uri="{BB962C8B-B14F-4D97-AF65-F5344CB8AC3E}">
        <p14:creationId xmlns:p14="http://schemas.microsoft.com/office/powerpoint/2010/main" val="2581676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838199"/>
          </a:xfrm>
        </p:spPr>
        <p:txBody>
          <a:bodyPr/>
          <a:lstStyle/>
          <a:p>
            <a:r>
              <a:rPr lang="en-US" sz="2400" dirty="0" smtClean="0">
                <a:solidFill>
                  <a:schemeClr val="accent1">
                    <a:lumMod val="60000"/>
                    <a:lumOff val="40000"/>
                  </a:schemeClr>
                </a:solidFill>
                <a:effectLst/>
              </a:rPr>
              <a:t>Beyond “defensive” measures – can the Open Science system be thoroughly </a:t>
            </a:r>
            <a:r>
              <a:rPr lang="en-US" sz="2400" i="1" dirty="0" smtClean="0">
                <a:solidFill>
                  <a:schemeClr val="accent1">
                    <a:lumMod val="60000"/>
                    <a:lumOff val="40000"/>
                  </a:schemeClr>
                </a:solidFill>
                <a:effectLst/>
              </a:rPr>
              <a:t>re-engineered</a:t>
            </a:r>
            <a:r>
              <a:rPr lang="en-US" sz="2400" dirty="0" smtClean="0">
                <a:solidFill>
                  <a:schemeClr val="accent1">
                    <a:lumMod val="60000"/>
                    <a:lumOff val="40000"/>
                  </a:schemeClr>
                </a:solidFill>
                <a:effectLst/>
              </a:rPr>
              <a:t> to make it ”better” and less fragile?</a:t>
            </a:r>
            <a:r>
              <a:rPr lang="en-US" sz="2400" dirty="0" smtClean="0">
                <a:effectLst/>
              </a:rPr>
              <a:t>  </a:t>
            </a:r>
            <a:endParaRPr lang="en-US" sz="2400" dirty="0">
              <a:effectLst/>
            </a:endParaRPr>
          </a:p>
        </p:txBody>
      </p:sp>
      <p:sp>
        <p:nvSpPr>
          <p:cNvPr id="3" name="Subtitle 2"/>
          <p:cNvSpPr>
            <a:spLocks noGrp="1"/>
          </p:cNvSpPr>
          <p:nvPr>
            <p:ph type="subTitle" idx="1"/>
          </p:nvPr>
        </p:nvSpPr>
        <p:spPr>
          <a:xfrm>
            <a:off x="457200" y="1295400"/>
            <a:ext cx="8153400" cy="1752600"/>
          </a:xfrm>
        </p:spPr>
        <p:txBody>
          <a:bodyPr/>
          <a:lstStyle/>
          <a:p>
            <a:pPr algn="l"/>
            <a:r>
              <a:rPr lang="en-US" sz="2000" dirty="0" smtClean="0">
                <a:solidFill>
                  <a:schemeClr val="bg1"/>
                </a:solidFill>
                <a:effectLst/>
              </a:rPr>
              <a:t>Visions of a future mode of doing science are inspiring and energizing </a:t>
            </a:r>
            <a:r>
              <a:rPr lang="en-US" sz="2000" dirty="0" err="1" smtClean="0">
                <a:solidFill>
                  <a:schemeClr val="bg1"/>
                </a:solidFill>
                <a:effectLst/>
              </a:rPr>
              <a:t>pratical</a:t>
            </a:r>
            <a:r>
              <a:rPr lang="en-US" sz="2000" dirty="0" smtClean="0">
                <a:solidFill>
                  <a:schemeClr val="bg1"/>
                </a:solidFill>
                <a:effectLst/>
              </a:rPr>
              <a:t> tool-building activities that are visible now on thousands of pages of the Web . </a:t>
            </a:r>
          </a:p>
          <a:p>
            <a:pPr algn="l"/>
            <a:r>
              <a:rPr lang="en-US" sz="2000" dirty="0" smtClean="0">
                <a:solidFill>
                  <a:schemeClr val="bg1"/>
                </a:solidFill>
                <a:effectLst/>
              </a:rPr>
              <a:t>E.g., Daniel </a:t>
            </a:r>
            <a:r>
              <a:rPr lang="en-US" sz="2000" dirty="0" err="1" smtClean="0">
                <a:solidFill>
                  <a:schemeClr val="bg1"/>
                </a:solidFill>
                <a:effectLst/>
              </a:rPr>
              <a:t>Mietchen’s</a:t>
            </a:r>
            <a:r>
              <a:rPr lang="en-US" sz="2000" dirty="0" smtClean="0">
                <a:solidFill>
                  <a:schemeClr val="bg1"/>
                </a:solidFill>
                <a:effectLst/>
              </a:rPr>
              <a:t> … </a:t>
            </a:r>
          </a:p>
          <a:p>
            <a:pPr algn="l"/>
            <a:endParaRPr lang="en-US" sz="2000" dirty="0">
              <a:solidFill>
                <a:schemeClr val="bg1"/>
              </a:solidFill>
              <a:effectLst/>
            </a:endParaRPr>
          </a:p>
          <a:p>
            <a:pPr algn="l"/>
            <a:r>
              <a:rPr lang="en-US" sz="2000" dirty="0" smtClean="0">
                <a:solidFill>
                  <a:schemeClr val="bg1"/>
                </a:solidFill>
                <a:effectLst/>
              </a:rPr>
              <a:t>Open source software has provided a metaphor for the possible emergence of a radically different and more effective model of producing useful knowledge…in the form of algorithms, and tools that permit fundamental restructuring of such work. But metaphors harbor dangers along with their ability to liberate thinking. There are serious problems in taking a metaphor to be a useful paradigm: the brilliant success of open source was grounded on features of software and the system within which its productions could readily be embedded. Code is self-validating: it compiles and runs, or the doesn’t, it admits of modularizations and semi-decomposability of its architecture – which opens the way for its production to be distributed and to scale… </a:t>
            </a:r>
            <a:endParaRPr lang="en-US" sz="2000" dirty="0">
              <a:solidFill>
                <a:schemeClr val="bg1"/>
              </a:solidFill>
              <a:effectLst/>
            </a:endParaRPr>
          </a:p>
        </p:txBody>
      </p:sp>
    </p:spTree>
    <p:extLst>
      <p:ext uri="{BB962C8B-B14F-4D97-AF65-F5344CB8AC3E}">
        <p14:creationId xmlns:p14="http://schemas.microsoft.com/office/powerpoint/2010/main" val="9640273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838199"/>
          </a:xfrm>
        </p:spPr>
        <p:txBody>
          <a:bodyPr/>
          <a:lstStyle/>
          <a:p>
            <a:r>
              <a:rPr lang="en-US" sz="2400" dirty="0" smtClean="0">
                <a:solidFill>
                  <a:schemeClr val="accent1">
                    <a:lumMod val="60000"/>
                    <a:lumOff val="40000"/>
                  </a:schemeClr>
                </a:solidFill>
                <a:effectLst/>
              </a:rPr>
              <a:t>Beyond “defensive” measures – can the Open Science system be thoroughly </a:t>
            </a:r>
            <a:r>
              <a:rPr lang="en-US" sz="2400" i="1" dirty="0" smtClean="0">
                <a:solidFill>
                  <a:schemeClr val="accent1">
                    <a:lumMod val="60000"/>
                    <a:lumOff val="40000"/>
                  </a:schemeClr>
                </a:solidFill>
                <a:effectLst/>
              </a:rPr>
              <a:t>re-engineered</a:t>
            </a:r>
            <a:r>
              <a:rPr lang="en-US" sz="2400" dirty="0" smtClean="0">
                <a:solidFill>
                  <a:schemeClr val="accent1">
                    <a:lumMod val="60000"/>
                    <a:lumOff val="40000"/>
                  </a:schemeClr>
                </a:solidFill>
                <a:effectLst/>
              </a:rPr>
              <a:t> to make it ”better” and less fragile?</a:t>
            </a:r>
            <a:br>
              <a:rPr lang="en-US" sz="2400" dirty="0" smtClean="0">
                <a:solidFill>
                  <a:schemeClr val="accent1">
                    <a:lumMod val="60000"/>
                    <a:lumOff val="40000"/>
                  </a:schemeClr>
                </a:solidFill>
                <a:effectLst/>
              </a:rPr>
            </a:br>
            <a:r>
              <a:rPr lang="en-US" sz="2400" dirty="0">
                <a:solidFill>
                  <a:schemeClr val="accent1">
                    <a:lumMod val="60000"/>
                    <a:lumOff val="40000"/>
                  </a:schemeClr>
                </a:solidFill>
                <a:effectLst/>
              </a:rPr>
              <a:t>	</a:t>
            </a:r>
            <a:r>
              <a:rPr lang="en-US" sz="2400" dirty="0" smtClean="0">
                <a:solidFill>
                  <a:schemeClr val="accent1">
                    <a:lumMod val="60000"/>
                    <a:lumOff val="40000"/>
                  </a:schemeClr>
                </a:solidFill>
                <a:effectLst/>
              </a:rPr>
              <a:t>				</a:t>
            </a:r>
            <a:r>
              <a:rPr lang="en-US" sz="2400" dirty="0" err="1" smtClean="0">
                <a:solidFill>
                  <a:schemeClr val="accent1">
                    <a:lumMod val="60000"/>
                    <a:lumOff val="40000"/>
                  </a:schemeClr>
                </a:solidFill>
                <a:effectLst/>
              </a:rPr>
              <a:t>contd</a:t>
            </a:r>
            <a:r>
              <a:rPr lang="en-US" sz="2400" dirty="0" smtClean="0">
                <a:effectLst/>
              </a:rPr>
              <a:t>  </a:t>
            </a:r>
            <a:endParaRPr lang="en-US" sz="2400" dirty="0">
              <a:effectLst/>
            </a:endParaRPr>
          </a:p>
        </p:txBody>
      </p:sp>
      <p:sp>
        <p:nvSpPr>
          <p:cNvPr id="3" name="Subtitle 2"/>
          <p:cNvSpPr>
            <a:spLocks noGrp="1"/>
          </p:cNvSpPr>
          <p:nvPr>
            <p:ph type="subTitle" idx="1"/>
          </p:nvPr>
        </p:nvSpPr>
        <p:spPr>
          <a:xfrm>
            <a:off x="457200" y="1295400"/>
            <a:ext cx="8153400" cy="1752600"/>
          </a:xfrm>
        </p:spPr>
        <p:txBody>
          <a:bodyPr/>
          <a:lstStyle/>
          <a:p>
            <a:pPr algn="l"/>
            <a:r>
              <a:rPr lang="en-US" sz="2000" dirty="0" smtClean="0">
                <a:solidFill>
                  <a:schemeClr val="bg1"/>
                </a:solidFill>
                <a:effectLst/>
              </a:rPr>
              <a:t>Science conducted in the traditional open science mode is not like open source software development because it is not like software: software code is self-validating, but scientific findings relate to particular properties of large and complex natural systems, and their implications and interpretation often remain contextually determined and problematic.</a:t>
            </a:r>
          </a:p>
          <a:p>
            <a:pPr algn="l"/>
            <a:endParaRPr lang="en-US" sz="2000" dirty="0">
              <a:solidFill>
                <a:schemeClr val="bg1"/>
              </a:solidFill>
              <a:effectLst/>
            </a:endParaRPr>
          </a:p>
          <a:p>
            <a:pPr algn="l"/>
            <a:r>
              <a:rPr lang="en-US" sz="2000" dirty="0" smtClean="0">
                <a:solidFill>
                  <a:schemeClr val="bg1"/>
                </a:solidFill>
                <a:effectLst/>
              </a:rPr>
              <a:t>As John </a:t>
            </a:r>
            <a:r>
              <a:rPr lang="en-US" sz="2000" dirty="0" err="1" smtClean="0">
                <a:solidFill>
                  <a:schemeClr val="bg1"/>
                </a:solidFill>
                <a:effectLst/>
              </a:rPr>
              <a:t>Wilbanks</a:t>
            </a:r>
            <a:r>
              <a:rPr lang="en-US" sz="2000" dirty="0" smtClean="0">
                <a:solidFill>
                  <a:schemeClr val="bg1"/>
                </a:solidFill>
                <a:effectLst/>
              </a:rPr>
              <a:t> (2009) pointed out, open source software’s success </a:t>
            </a:r>
            <a:r>
              <a:rPr lang="en-US" sz="2000" dirty="0" err="1" smtClean="0">
                <a:solidFill>
                  <a:schemeClr val="bg1"/>
                </a:solidFill>
                <a:effectLst/>
              </a:rPr>
              <a:t>stemed</a:t>
            </a:r>
            <a:r>
              <a:rPr lang="en-US" sz="2000" dirty="0" smtClean="0">
                <a:solidFill>
                  <a:schemeClr val="bg1"/>
                </a:solidFill>
                <a:effectLst/>
              </a:rPr>
              <a:t> because the environment in which it arose facilitated its development (and debugging) being distributed process.  EXPAND (see “modern science’ for </a:t>
            </a:r>
            <a:r>
              <a:rPr lang="en-US" sz="2000" dirty="0" err="1" smtClean="0">
                <a:solidFill>
                  <a:schemeClr val="bg1"/>
                </a:solidFill>
                <a:effectLst/>
              </a:rPr>
              <a:t>Wilbanks</a:t>
            </a:r>
            <a:r>
              <a:rPr lang="en-US" sz="2000" dirty="0" smtClean="0">
                <a:solidFill>
                  <a:schemeClr val="bg1"/>
                </a:solidFill>
                <a:effectLst/>
              </a:rPr>
              <a:t>).</a:t>
            </a:r>
            <a:endParaRPr lang="en-US" sz="2000" dirty="0">
              <a:solidFill>
                <a:schemeClr val="bg1"/>
              </a:solidFill>
              <a:effectLst/>
            </a:endParaRPr>
          </a:p>
          <a:p>
            <a:pPr algn="l"/>
            <a:r>
              <a:rPr lang="en-US" sz="2000" dirty="0" smtClean="0">
                <a:solidFill>
                  <a:schemeClr val="bg1"/>
                </a:solidFill>
                <a:effectLst/>
              </a:rPr>
              <a:t>To avoid the dangers of embracing and commitment resources to forcing an inappropriate paradigm upon open science in the effort to “improve it”, it is important not only to understand how Open Source arose, but also to understand the open science system that we were fortunate to have inherited, to grasp the sources of its comparative efficiencies and their connect with the systems imperfections.</a:t>
            </a:r>
            <a:endParaRPr lang="en-US" sz="2000" dirty="0">
              <a:solidFill>
                <a:schemeClr val="bg1"/>
              </a:solidFill>
              <a:effectLst/>
            </a:endParaRPr>
          </a:p>
        </p:txBody>
      </p:sp>
    </p:spTree>
    <p:extLst>
      <p:ext uri="{BB962C8B-B14F-4D97-AF65-F5344CB8AC3E}">
        <p14:creationId xmlns:p14="http://schemas.microsoft.com/office/powerpoint/2010/main" val="37094635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 y="34290"/>
            <a:ext cx="8862060" cy="8309967"/>
          </a:xfrm>
          <a:prstGeom prst="rect">
            <a:avLst/>
          </a:prstGeom>
        </p:spPr>
        <p:txBody>
          <a:bodyPr wrap="square">
            <a:spAutoFit/>
          </a:bodyPr>
          <a:lstStyle/>
          <a:p>
            <a:pPr algn="ctr"/>
            <a:r>
              <a:rPr lang="en-US" sz="2000" b="1" dirty="0" smtClean="0">
                <a:solidFill>
                  <a:schemeClr val="bg1"/>
                </a:solidFill>
              </a:rPr>
              <a:t>Tools </a:t>
            </a:r>
            <a:r>
              <a:rPr lang="en-US" sz="2000" b="1" dirty="0">
                <a:solidFill>
                  <a:schemeClr val="bg1"/>
                </a:solidFill>
              </a:rPr>
              <a:t>for Open </a:t>
            </a:r>
            <a:r>
              <a:rPr lang="en-US" sz="2000" b="1" dirty="0" smtClean="0">
                <a:solidFill>
                  <a:schemeClr val="bg1"/>
                </a:solidFill>
              </a:rPr>
              <a:t>Science – an OKFN OP SCI Working Group Selection</a:t>
            </a:r>
          </a:p>
          <a:p>
            <a:pPr algn="ctr"/>
            <a:r>
              <a:rPr lang="en-US" sz="2000" b="1" dirty="0">
                <a:solidFill>
                  <a:schemeClr val="bg1"/>
                </a:solidFill>
                <a:hlinkClick r:id="rId2"/>
              </a:rPr>
              <a:t>http://science.okfn.org/tools-for-open-science</a:t>
            </a:r>
            <a:r>
              <a:rPr lang="en-US" sz="2000" b="1" dirty="0" smtClean="0">
                <a:solidFill>
                  <a:schemeClr val="bg1"/>
                </a:solidFill>
                <a:hlinkClick r:id="rId2"/>
              </a:rPr>
              <a:t>/</a:t>
            </a:r>
            <a:endParaRPr lang="en-US" sz="2000" b="1" dirty="0" smtClean="0">
              <a:solidFill>
                <a:schemeClr val="bg1"/>
              </a:solidFill>
            </a:endParaRPr>
          </a:p>
          <a:p>
            <a:endParaRPr lang="en-US" sz="1000" dirty="0">
              <a:solidFill>
                <a:schemeClr val="bg1"/>
              </a:solidFill>
            </a:endParaRPr>
          </a:p>
          <a:p>
            <a:pPr>
              <a:spcAft>
                <a:spcPts val="1200"/>
              </a:spcAft>
            </a:pPr>
            <a:r>
              <a:rPr lang="en-US" sz="1600" dirty="0">
                <a:solidFill>
                  <a:schemeClr val="bg1"/>
                </a:solidFill>
              </a:rPr>
              <a:t>In this page are listed a series of tools and services scientists can use to open their science. These are organized in different topics covering different facets of Open Science. Some of these tools are only targeted to certain fields of science, some are more general. Early 2013, the open science community is very active. New initiatives emerge every week and it is hard to be up to date. At the end of the page are links to other webpages tracking the creation and evolution of tools with different </a:t>
            </a:r>
            <a:r>
              <a:rPr lang="en-US" sz="1600" dirty="0" smtClean="0">
                <a:solidFill>
                  <a:schemeClr val="bg1"/>
                </a:solidFill>
              </a:rPr>
              <a:t>emphasis</a:t>
            </a:r>
            <a:r>
              <a:rPr lang="en-US" sz="1400" dirty="0" smtClean="0">
                <a:solidFill>
                  <a:schemeClr val="bg1"/>
                </a:solidFill>
              </a:rPr>
              <a:t>.</a:t>
            </a:r>
            <a:endParaRPr lang="en-US" sz="1400" dirty="0">
              <a:solidFill>
                <a:schemeClr val="bg1"/>
              </a:solidFill>
            </a:endParaRPr>
          </a:p>
          <a:p>
            <a:r>
              <a:rPr lang="en-US" sz="1600" dirty="0">
                <a:solidFill>
                  <a:schemeClr val="tx2">
                    <a:lumMod val="40000"/>
                    <a:lumOff val="60000"/>
                  </a:schemeClr>
                </a:solidFill>
              </a:rPr>
              <a:t>Share </a:t>
            </a:r>
            <a:r>
              <a:rPr lang="en-US" sz="1600" dirty="0" smtClean="0">
                <a:solidFill>
                  <a:schemeClr val="tx2">
                    <a:lumMod val="40000"/>
                    <a:lumOff val="60000"/>
                  </a:schemeClr>
                </a:solidFill>
              </a:rPr>
              <a:t>Your Data – share data </a:t>
            </a:r>
            <a:r>
              <a:rPr lang="en-US" sz="1600" dirty="0">
                <a:solidFill>
                  <a:schemeClr val="tx2">
                    <a:lumMod val="40000"/>
                    <a:lumOff val="60000"/>
                  </a:schemeClr>
                </a:solidFill>
              </a:rPr>
              <a:t>with other scientists of your field</a:t>
            </a:r>
          </a:p>
          <a:p>
            <a:r>
              <a:rPr lang="en-US" sz="1600" dirty="0">
                <a:solidFill>
                  <a:schemeClr val="bg1"/>
                </a:solidFill>
              </a:rPr>
              <a:t>Site 	</a:t>
            </a:r>
            <a:r>
              <a:rPr lang="en-US" sz="1600" dirty="0" smtClean="0">
                <a:solidFill>
                  <a:schemeClr val="bg1"/>
                </a:solidFill>
              </a:rPr>
              <a:t>	About</a:t>
            </a:r>
            <a:endParaRPr lang="en-US" sz="800" dirty="0" smtClean="0">
              <a:solidFill>
                <a:schemeClr val="bg1"/>
              </a:solidFill>
            </a:endParaRPr>
          </a:p>
          <a:p>
            <a:endParaRPr lang="en-US" sz="900" dirty="0">
              <a:solidFill>
                <a:schemeClr val="bg1"/>
              </a:solidFill>
            </a:endParaRPr>
          </a:p>
          <a:p>
            <a:r>
              <a:rPr lang="en-US" sz="1600" dirty="0" smtClean="0">
                <a:solidFill>
                  <a:schemeClr val="bg1"/>
                </a:solidFill>
              </a:rPr>
              <a:t> 	  Publish </a:t>
            </a:r>
            <a:r>
              <a:rPr lang="en-US" sz="1600" dirty="0">
                <a:solidFill>
                  <a:schemeClr val="bg1"/>
                </a:solidFill>
              </a:rPr>
              <a:t>all of your research outputs in seconds in an easily citable, </a:t>
            </a:r>
            <a:r>
              <a:rPr lang="en-US" sz="1600" dirty="0" smtClean="0">
                <a:solidFill>
                  <a:schemeClr val="bg1"/>
                </a:solidFill>
              </a:rPr>
              <a:t>sharable and 	  discoverable </a:t>
            </a:r>
            <a:r>
              <a:rPr lang="en-US" sz="1600" dirty="0">
                <a:solidFill>
                  <a:schemeClr val="bg1"/>
                </a:solidFill>
              </a:rPr>
              <a:t>manner. All file formats can be </a:t>
            </a:r>
            <a:r>
              <a:rPr lang="en-US" sz="1600" dirty="0" smtClean="0">
                <a:solidFill>
                  <a:schemeClr val="bg1"/>
                </a:solidFill>
              </a:rPr>
              <a:t>published</a:t>
            </a:r>
            <a:r>
              <a:rPr lang="en-US" sz="1600" dirty="0">
                <a:solidFill>
                  <a:schemeClr val="bg1"/>
                </a:solidFill>
              </a:rPr>
              <a:t>, including videos </a:t>
            </a:r>
            <a:r>
              <a:rPr lang="en-US" sz="1600" dirty="0" smtClean="0">
                <a:solidFill>
                  <a:schemeClr val="bg1"/>
                </a:solidFill>
              </a:rPr>
              <a:t>and datasets 	  that </a:t>
            </a:r>
            <a:r>
              <a:rPr lang="en-US" sz="1600" dirty="0">
                <a:solidFill>
                  <a:schemeClr val="bg1"/>
                </a:solidFill>
              </a:rPr>
              <a:t>are often demoted to </a:t>
            </a:r>
            <a:r>
              <a:rPr lang="en-US" sz="1600" dirty="0" smtClean="0">
                <a:solidFill>
                  <a:schemeClr val="bg1"/>
                </a:solidFill>
              </a:rPr>
              <a:t>the </a:t>
            </a:r>
            <a:r>
              <a:rPr lang="en-US" sz="1600" dirty="0">
                <a:solidFill>
                  <a:schemeClr val="bg1"/>
                </a:solidFill>
              </a:rPr>
              <a:t>supplemental materials </a:t>
            </a:r>
            <a:r>
              <a:rPr lang="en-US" sz="1600" dirty="0" smtClean="0">
                <a:solidFill>
                  <a:schemeClr val="bg1"/>
                </a:solidFill>
              </a:rPr>
              <a:t>section in </a:t>
            </a:r>
            <a:r>
              <a:rPr lang="en-US" sz="1600" dirty="0">
                <a:solidFill>
                  <a:schemeClr val="bg1"/>
                </a:solidFill>
              </a:rPr>
              <a:t>current </a:t>
            </a:r>
            <a:r>
              <a:rPr lang="en-US" sz="1600" dirty="0" smtClean="0">
                <a:solidFill>
                  <a:schemeClr val="bg1"/>
                </a:solidFill>
              </a:rPr>
              <a:t>	 	  publishing  models</a:t>
            </a:r>
            <a:r>
              <a:rPr lang="en-US" sz="1600" dirty="0">
                <a:solidFill>
                  <a:schemeClr val="bg1"/>
                </a:solidFill>
              </a:rPr>
              <a:t>. </a:t>
            </a:r>
            <a:r>
              <a:rPr lang="en-US" sz="1600" dirty="0" err="1" smtClean="0">
                <a:solidFill>
                  <a:schemeClr val="accent6">
                    <a:lumMod val="40000"/>
                    <a:lumOff val="60000"/>
                  </a:schemeClr>
                </a:solidFill>
              </a:rPr>
              <a:t>figshare</a:t>
            </a:r>
            <a:r>
              <a:rPr lang="en-US" sz="1600" dirty="0" smtClean="0">
                <a:solidFill>
                  <a:schemeClr val="bg1"/>
                </a:solidFill>
              </a:rPr>
              <a:t> </a:t>
            </a:r>
            <a:r>
              <a:rPr lang="en-US" sz="1600" dirty="0">
                <a:solidFill>
                  <a:schemeClr val="bg1"/>
                </a:solidFill>
              </a:rPr>
              <a:t>uses creative commons licensing to </a:t>
            </a:r>
            <a:r>
              <a:rPr lang="en-US" sz="1600" dirty="0" smtClean="0">
                <a:solidFill>
                  <a:schemeClr val="bg1"/>
                </a:solidFill>
              </a:rPr>
              <a:t>allow </a:t>
            </a:r>
            <a:r>
              <a:rPr lang="en-US" sz="1600" dirty="0">
                <a:solidFill>
                  <a:schemeClr val="bg1"/>
                </a:solidFill>
              </a:rPr>
              <a:t>frictionless </a:t>
            </a:r>
            <a:r>
              <a:rPr lang="en-US" sz="1600" dirty="0" smtClean="0">
                <a:solidFill>
                  <a:schemeClr val="bg1"/>
                </a:solidFill>
              </a:rPr>
              <a:t>	  sharing of research </a:t>
            </a:r>
            <a:r>
              <a:rPr lang="en-US" sz="1600" dirty="0">
                <a:solidFill>
                  <a:schemeClr val="bg1"/>
                </a:solidFill>
              </a:rPr>
              <a:t>data whilst allowing users to maintain </a:t>
            </a:r>
            <a:r>
              <a:rPr lang="en-US" sz="1600" dirty="0" smtClean="0">
                <a:solidFill>
                  <a:schemeClr val="bg1"/>
                </a:solidFill>
              </a:rPr>
              <a:t>their </a:t>
            </a:r>
            <a:r>
              <a:rPr lang="en-US" sz="1600" dirty="0">
                <a:solidFill>
                  <a:schemeClr val="bg1"/>
                </a:solidFill>
              </a:rPr>
              <a:t>ownership</a:t>
            </a:r>
            <a:r>
              <a:rPr lang="en-US" sz="1600" dirty="0" smtClean="0">
                <a:solidFill>
                  <a:schemeClr val="bg1"/>
                </a:solidFill>
              </a:rPr>
              <a:t>.</a:t>
            </a:r>
          </a:p>
          <a:p>
            <a:endParaRPr lang="en-US" sz="1400" dirty="0" smtClean="0">
              <a:solidFill>
                <a:schemeClr val="bg1"/>
              </a:solidFill>
            </a:endParaRPr>
          </a:p>
          <a:p>
            <a:r>
              <a:rPr lang="en-US" sz="1600" dirty="0" smtClean="0">
                <a:solidFill>
                  <a:schemeClr val="tx2">
                    <a:lumMod val="40000"/>
                    <a:lumOff val="60000"/>
                  </a:schemeClr>
                </a:solidFill>
              </a:rPr>
              <a:t>Collaborate </a:t>
            </a:r>
            <a:r>
              <a:rPr lang="en-US" sz="1600" dirty="0">
                <a:solidFill>
                  <a:schemeClr val="tx2">
                    <a:lumMod val="40000"/>
                    <a:lumOff val="60000"/>
                  </a:schemeClr>
                </a:solidFill>
              </a:rPr>
              <a:t>&amp; Reproduce Previous </a:t>
            </a:r>
            <a:r>
              <a:rPr lang="en-US" sz="1600" dirty="0" smtClean="0">
                <a:solidFill>
                  <a:schemeClr val="tx2">
                    <a:lumMod val="40000"/>
                    <a:lumOff val="60000"/>
                  </a:schemeClr>
                </a:solidFill>
              </a:rPr>
              <a:t>Studies--Transparently </a:t>
            </a:r>
            <a:r>
              <a:rPr lang="en-US" sz="1600" dirty="0">
                <a:solidFill>
                  <a:schemeClr val="tx2">
                    <a:lumMod val="40000"/>
                    <a:lumOff val="60000"/>
                  </a:schemeClr>
                </a:solidFill>
              </a:rPr>
              <a:t>document and archive studies with version control</a:t>
            </a:r>
          </a:p>
          <a:p>
            <a:pPr>
              <a:spcAft>
                <a:spcPts val="600"/>
              </a:spcAft>
            </a:pPr>
            <a:r>
              <a:rPr lang="en-US" sz="1600" dirty="0">
                <a:solidFill>
                  <a:schemeClr val="bg1"/>
                </a:solidFill>
              </a:rPr>
              <a:t>Site 	</a:t>
            </a:r>
            <a:r>
              <a:rPr lang="en-US" sz="1600" dirty="0" smtClean="0">
                <a:solidFill>
                  <a:schemeClr val="bg1"/>
                </a:solidFill>
              </a:rPr>
              <a:t>	About</a:t>
            </a:r>
            <a:endParaRPr lang="en-US" sz="1600" dirty="0">
              <a:solidFill>
                <a:schemeClr val="bg1"/>
              </a:solidFill>
            </a:endParaRPr>
          </a:p>
          <a:p>
            <a:r>
              <a:rPr lang="en-US" sz="1600" dirty="0">
                <a:solidFill>
                  <a:schemeClr val="bg1"/>
                </a:solidFill>
              </a:rPr>
              <a:t>Open Science 	The Open Science Framework (OSF) is part network of research </a:t>
            </a:r>
            <a:r>
              <a:rPr lang="en-US" sz="1600" dirty="0" smtClean="0">
                <a:solidFill>
                  <a:schemeClr val="bg1"/>
                </a:solidFill>
              </a:rPr>
              <a:t>			materials</a:t>
            </a:r>
            <a:r>
              <a:rPr lang="en-US" sz="1600" dirty="0">
                <a:solidFill>
                  <a:schemeClr val="bg1"/>
                </a:solidFill>
              </a:rPr>
              <a:t>, </a:t>
            </a:r>
            <a:r>
              <a:rPr lang="en-US" sz="1600" dirty="0" smtClean="0">
                <a:solidFill>
                  <a:schemeClr val="bg1"/>
                </a:solidFill>
              </a:rPr>
              <a:t>Framework part </a:t>
            </a:r>
            <a:r>
              <a:rPr lang="en-US" sz="1600" dirty="0">
                <a:solidFill>
                  <a:schemeClr val="bg1"/>
                </a:solidFill>
              </a:rPr>
              <a:t>version control system, and part collaboration </a:t>
            </a:r>
            <a:r>
              <a:rPr lang="en-US" sz="1600" dirty="0" smtClean="0">
                <a:solidFill>
                  <a:schemeClr val="bg1"/>
                </a:solidFill>
              </a:rPr>
              <a:t>		software</a:t>
            </a:r>
            <a:r>
              <a:rPr lang="en-US" sz="1600" dirty="0">
                <a:solidFill>
                  <a:schemeClr val="bg1"/>
                </a:solidFill>
              </a:rPr>
              <a:t>. The purpose of </a:t>
            </a:r>
            <a:r>
              <a:rPr lang="en-US" sz="1600" dirty="0" smtClean="0">
                <a:solidFill>
                  <a:schemeClr val="bg1"/>
                </a:solidFill>
              </a:rPr>
              <a:t>the </a:t>
            </a:r>
            <a:r>
              <a:rPr lang="en-US" sz="1600" dirty="0">
                <a:solidFill>
                  <a:schemeClr val="bg1"/>
                </a:solidFill>
              </a:rPr>
              <a:t>software is to support the scientist’s workflow </a:t>
            </a:r>
            <a:r>
              <a:rPr lang="en-US" sz="1600" dirty="0" smtClean="0">
                <a:solidFill>
                  <a:schemeClr val="bg1"/>
                </a:solidFill>
              </a:rPr>
              <a:t>		and </a:t>
            </a:r>
            <a:r>
              <a:rPr lang="en-US" sz="1600" dirty="0">
                <a:solidFill>
                  <a:schemeClr val="bg1"/>
                </a:solidFill>
              </a:rPr>
              <a:t>help increase the </a:t>
            </a:r>
            <a:r>
              <a:rPr lang="en-US" sz="1600" dirty="0" smtClean="0">
                <a:solidFill>
                  <a:schemeClr val="bg1"/>
                </a:solidFill>
              </a:rPr>
              <a:t>alignment </a:t>
            </a:r>
            <a:r>
              <a:rPr lang="en-US" sz="1600" dirty="0">
                <a:solidFill>
                  <a:schemeClr val="bg1"/>
                </a:solidFill>
              </a:rPr>
              <a:t>between scientific values and scientific </a:t>
            </a:r>
            <a:r>
              <a:rPr lang="en-US" sz="1600" dirty="0" smtClean="0">
                <a:solidFill>
                  <a:schemeClr val="bg1"/>
                </a:solidFill>
              </a:rPr>
              <a:t>		practices</a:t>
            </a:r>
            <a:r>
              <a:rPr lang="en-US" sz="1600" dirty="0">
                <a:solidFill>
                  <a:schemeClr val="bg1"/>
                </a:solidFill>
              </a:rPr>
              <a:t>. The </a:t>
            </a:r>
            <a:r>
              <a:rPr lang="en-US" sz="1600" dirty="0" smtClean="0">
                <a:solidFill>
                  <a:schemeClr val="bg1"/>
                </a:solidFill>
              </a:rPr>
              <a:t> Reproducibility </a:t>
            </a:r>
            <a:r>
              <a:rPr lang="en-US" sz="1600" dirty="0">
                <a:solidFill>
                  <a:schemeClr val="bg1"/>
                </a:solidFill>
              </a:rPr>
              <a:t>Project uses this system.</a:t>
            </a:r>
          </a:p>
          <a:p>
            <a:r>
              <a:rPr lang="en-US" dirty="0" smtClean="0">
                <a:solidFill>
                  <a:schemeClr val="bg1"/>
                </a:solidFill>
              </a:rPr>
              <a:t>-</a:t>
            </a:r>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See </a:t>
            </a:r>
            <a:r>
              <a:rPr lang="en-US" dirty="0">
                <a:solidFill>
                  <a:schemeClr val="bg1"/>
                </a:solidFill>
              </a:rPr>
              <a:t>more at: </a:t>
            </a:r>
            <a:r>
              <a:rPr lang="en-US" sz="1600" dirty="0">
                <a:solidFill>
                  <a:schemeClr val="accent6">
                    <a:lumMod val="40000"/>
                    <a:lumOff val="60000"/>
                  </a:schemeClr>
                </a:solidFill>
                <a:hlinkClick r:id="rId3"/>
              </a:rPr>
              <a:t>http://</a:t>
            </a:r>
            <a:r>
              <a:rPr lang="en-US" sz="1600" dirty="0" smtClean="0">
                <a:solidFill>
                  <a:schemeClr val="accent6">
                    <a:lumMod val="40000"/>
                    <a:lumOff val="60000"/>
                  </a:schemeClr>
                </a:solidFill>
                <a:hlinkClick r:id="rId3"/>
              </a:rPr>
              <a:t>science.okfn.org/tools-for-open-science</a:t>
            </a:r>
            <a:r>
              <a:rPr lang="en-US" sz="1600" dirty="0" smtClean="0">
                <a:solidFill>
                  <a:schemeClr val="accent6">
                    <a:lumMod val="40000"/>
                    <a:lumOff val="60000"/>
                  </a:schemeClr>
                </a:solidFill>
              </a:rPr>
              <a:t>/#</a:t>
            </a:r>
            <a:r>
              <a:rPr lang="en-US" sz="1600" dirty="0">
                <a:solidFill>
                  <a:schemeClr val="accent6">
                    <a:lumMod val="40000"/>
                    <a:lumOff val="60000"/>
                  </a:schemeClr>
                </a:solidFill>
              </a:rPr>
              <a:t>sthash.RbYdzvXe.dpuf</a:t>
            </a:r>
          </a:p>
        </p:txBody>
      </p:sp>
      <p:sp>
        <p:nvSpPr>
          <p:cNvPr id="3" name="Rectangle 2"/>
          <p:cNvSpPr/>
          <p:nvPr/>
        </p:nvSpPr>
        <p:spPr>
          <a:xfrm>
            <a:off x="129540" y="3099554"/>
            <a:ext cx="1066800" cy="369332"/>
          </a:xfrm>
          <a:prstGeom prst="rect">
            <a:avLst/>
          </a:prstGeom>
        </p:spPr>
        <p:txBody>
          <a:bodyPr wrap="square">
            <a:spAutoFit/>
          </a:bodyPr>
          <a:lstStyle/>
          <a:p>
            <a:r>
              <a:rPr lang="en-US" dirty="0" err="1" smtClean="0">
                <a:solidFill>
                  <a:schemeClr val="accent6">
                    <a:lumMod val="40000"/>
                    <a:lumOff val="60000"/>
                  </a:schemeClr>
                </a:solidFill>
              </a:rPr>
              <a:t>figshare</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1404342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536575"/>
          </a:xfrm>
        </p:spPr>
        <p:txBody>
          <a:bodyPr/>
          <a:lstStyle/>
          <a:p>
            <a:r>
              <a:rPr lang="en-US" sz="1800" b="1" i="1" dirty="0" smtClean="0">
                <a:solidFill>
                  <a:schemeClr val="accent6">
                    <a:lumMod val="40000"/>
                    <a:lumOff val="60000"/>
                  </a:schemeClr>
                </a:solidFill>
                <a:effectLst/>
              </a:rPr>
              <a:t>Toward the  more radical “opening of Science”: OPEN NOTEBOOK Tools</a:t>
            </a:r>
            <a:endParaRPr lang="en-US" sz="1800" b="1" i="1" dirty="0">
              <a:solidFill>
                <a:schemeClr val="accent6">
                  <a:lumMod val="40000"/>
                  <a:lumOff val="60000"/>
                </a:schemeClr>
              </a:solidFill>
              <a:effectLst/>
            </a:endParaRPr>
          </a:p>
        </p:txBody>
      </p:sp>
      <p:sp>
        <p:nvSpPr>
          <p:cNvPr id="3" name="Subtitle 2"/>
          <p:cNvSpPr>
            <a:spLocks noGrp="1"/>
          </p:cNvSpPr>
          <p:nvPr>
            <p:ph type="subTitle" idx="1"/>
          </p:nvPr>
        </p:nvSpPr>
        <p:spPr>
          <a:xfrm>
            <a:off x="381000" y="1066800"/>
            <a:ext cx="8458200" cy="5486400"/>
          </a:xfrm>
        </p:spPr>
        <p:txBody>
          <a:bodyPr/>
          <a:lstStyle/>
          <a:p>
            <a:endParaRPr lang="en-US" sz="1600" dirty="0">
              <a:effectLst/>
            </a:endParaRP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03294"/>
            <a:ext cx="8534400" cy="555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0" y="6131801"/>
            <a:ext cx="1295400" cy="353943"/>
          </a:xfrm>
          <a:prstGeom prst="rect">
            <a:avLst/>
          </a:prstGeom>
          <a:noFill/>
        </p:spPr>
        <p:txBody>
          <a:bodyPr wrap="square" rtlCol="0">
            <a:spAutoFit/>
          </a:bodyPr>
          <a:lstStyle/>
          <a:p>
            <a:r>
              <a:rPr lang="en-US" sz="1650" b="1" dirty="0" smtClean="0">
                <a:solidFill>
                  <a:srgbClr val="777777"/>
                </a:solidFill>
                <a:latin typeface="Calibri" panose="020F0502020204030204" pitchFamily="34" charset="0"/>
              </a:rPr>
              <a:t>notebooks</a:t>
            </a:r>
            <a:r>
              <a:rPr lang="en-US" sz="1700" b="1" dirty="0" smtClean="0"/>
              <a:t>.</a:t>
            </a:r>
            <a:endParaRPr lang="en-US" sz="1700" b="1" dirty="0"/>
          </a:p>
        </p:txBody>
      </p:sp>
    </p:spTree>
    <p:extLst>
      <p:ext uri="{BB962C8B-B14F-4D97-AF65-F5344CB8AC3E}">
        <p14:creationId xmlns:p14="http://schemas.microsoft.com/office/powerpoint/2010/main" val="2657637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effectLst/>
              </a:rPr>
              <a:t/>
            </a:r>
            <a:br>
              <a:rPr lang="en-US" dirty="0" smtClean="0">
                <a:solidFill>
                  <a:schemeClr val="accent1">
                    <a:lumMod val="20000"/>
                    <a:lumOff val="80000"/>
                  </a:schemeClr>
                </a:solidFill>
                <a:effectLst/>
              </a:rPr>
            </a:br>
            <a:r>
              <a:rPr lang="en-US" dirty="0" smtClean="0">
                <a:solidFill>
                  <a:schemeClr val="accent1">
                    <a:lumMod val="20000"/>
                    <a:lumOff val="80000"/>
                  </a:schemeClr>
                </a:solidFill>
                <a:effectLst/>
              </a:rPr>
              <a:t>Part V</a:t>
            </a:r>
            <a:endParaRPr lang="en-US" dirty="0">
              <a:solidFill>
                <a:schemeClr val="accent1">
                  <a:lumMod val="20000"/>
                  <a:lumOff val="80000"/>
                </a:schemeClr>
              </a:solidFill>
              <a:effectLst/>
            </a:endParaRPr>
          </a:p>
        </p:txBody>
      </p:sp>
      <p:sp>
        <p:nvSpPr>
          <p:cNvPr id="3" name="Content Placeholder 2"/>
          <p:cNvSpPr>
            <a:spLocks noGrp="1"/>
          </p:cNvSpPr>
          <p:nvPr>
            <p:ph idx="1"/>
          </p:nvPr>
        </p:nvSpPr>
        <p:spPr/>
        <p:txBody>
          <a:bodyPr/>
          <a:lstStyle/>
          <a:p>
            <a:endParaRPr lang="en-US" dirty="0" smtClean="0">
              <a:solidFill>
                <a:schemeClr val="bg1"/>
              </a:solidFill>
              <a:effectLst/>
            </a:endParaRPr>
          </a:p>
          <a:p>
            <a:endParaRPr lang="en-US" dirty="0">
              <a:solidFill>
                <a:schemeClr val="bg1"/>
              </a:solidFill>
              <a:effectLst/>
            </a:endParaRPr>
          </a:p>
          <a:p>
            <a:r>
              <a:rPr lang="en-US" dirty="0" smtClean="0">
                <a:solidFill>
                  <a:schemeClr val="bg1"/>
                </a:solidFill>
                <a:effectLst/>
              </a:rPr>
              <a:t> </a:t>
            </a:r>
            <a:r>
              <a:rPr lang="en-US" dirty="0" smtClean="0">
                <a:solidFill>
                  <a:schemeClr val="accent1">
                    <a:lumMod val="20000"/>
                    <a:lumOff val="80000"/>
                  </a:schemeClr>
                </a:solidFill>
                <a:effectLst/>
              </a:rPr>
              <a:t>A Cautiously Optimistic Conclusion </a:t>
            </a:r>
            <a:endParaRPr lang="en-US" dirty="0">
              <a:solidFill>
                <a:schemeClr val="accent1">
                  <a:lumMod val="20000"/>
                  <a:lumOff val="80000"/>
                </a:schemeClr>
              </a:solidFill>
              <a:effectLst/>
            </a:endParaRPr>
          </a:p>
        </p:txBody>
      </p:sp>
    </p:spTree>
    <p:extLst>
      <p:ext uri="{BB962C8B-B14F-4D97-AF65-F5344CB8AC3E}">
        <p14:creationId xmlns:p14="http://schemas.microsoft.com/office/powerpoint/2010/main" val="3504248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685800" y="304801"/>
            <a:ext cx="7772400" cy="609599"/>
          </a:xfrm>
        </p:spPr>
        <p:txBody>
          <a:bodyPr/>
          <a:lstStyle/>
          <a:p>
            <a:pPr eaLnBrk="1" hangingPunct="1"/>
            <a:r>
              <a:rPr lang="en-US" sz="3600" dirty="0" smtClean="0">
                <a:solidFill>
                  <a:schemeClr val="hlink"/>
                </a:solidFill>
                <a:effectLst/>
              </a:rPr>
              <a:t>A cautiously optimistic conclusion 1</a:t>
            </a:r>
          </a:p>
        </p:txBody>
      </p:sp>
      <p:sp>
        <p:nvSpPr>
          <p:cNvPr id="40963" name="Rectangle 5"/>
          <p:cNvSpPr>
            <a:spLocks noGrp="1" noChangeArrowheads="1"/>
          </p:cNvSpPr>
          <p:nvPr>
            <p:ph type="subTitle" idx="1"/>
          </p:nvPr>
        </p:nvSpPr>
        <p:spPr>
          <a:xfrm>
            <a:off x="228600" y="914400"/>
            <a:ext cx="8686800" cy="2362200"/>
          </a:xfrm>
        </p:spPr>
        <p:txBody>
          <a:bodyPr/>
          <a:lstStyle/>
          <a:p>
            <a:pPr algn="l" eaLnBrk="1" hangingPunct="1">
              <a:spcBef>
                <a:spcPts val="0"/>
              </a:spcBef>
            </a:pPr>
            <a:r>
              <a:rPr lang="en-US" sz="2800" dirty="0">
                <a:solidFill>
                  <a:schemeClr val="bg1"/>
                </a:solidFill>
                <a:effectLst/>
              </a:rPr>
              <a:t>The main lessons and implications for the future vitality of open science institutions that can be drawn </a:t>
            </a:r>
            <a:r>
              <a:rPr lang="en-US" sz="2800" dirty="0" smtClean="0">
                <a:solidFill>
                  <a:schemeClr val="bg1"/>
                </a:solidFill>
                <a:effectLst/>
              </a:rPr>
              <a:t>from an understanding of their origins, and the </a:t>
            </a:r>
            <a:r>
              <a:rPr lang="en-US" sz="2800" dirty="0">
                <a:solidFill>
                  <a:schemeClr val="bg1"/>
                </a:solidFill>
                <a:effectLst/>
              </a:rPr>
              <a:t>experiences of the past 15 </a:t>
            </a:r>
            <a:r>
              <a:rPr lang="en-US" sz="2800" dirty="0" smtClean="0">
                <a:solidFill>
                  <a:schemeClr val="bg1"/>
                </a:solidFill>
                <a:effectLst/>
              </a:rPr>
              <a:t>years,  </a:t>
            </a:r>
            <a:r>
              <a:rPr lang="en-US" sz="2800" dirty="0">
                <a:solidFill>
                  <a:schemeClr val="bg1"/>
                </a:solidFill>
                <a:effectLst/>
              </a:rPr>
              <a:t>is that research communities of this kind possess not only the technical and organizational ingenuity, but also the organizational capabilities to apply them to sustain </a:t>
            </a:r>
            <a:r>
              <a:rPr lang="en-US" sz="2800" dirty="0" smtClean="0">
                <a:solidFill>
                  <a:schemeClr val="bg1"/>
                </a:solidFill>
                <a:effectLst/>
              </a:rPr>
              <a:t>key features of their distinctive “way of working.”   </a:t>
            </a:r>
          </a:p>
          <a:p>
            <a:pPr algn="l" eaLnBrk="1" hangingPunct="1">
              <a:spcBef>
                <a:spcPts val="0"/>
              </a:spcBef>
            </a:pPr>
            <a:endParaRPr lang="en-US" sz="2800" dirty="0">
              <a:solidFill>
                <a:schemeClr val="bg1"/>
              </a:solidFill>
              <a:effectLst/>
            </a:endParaRPr>
          </a:p>
          <a:p>
            <a:pPr algn="l" eaLnBrk="1" hangingPunct="1">
              <a:spcBef>
                <a:spcPts val="0"/>
              </a:spcBef>
            </a:pPr>
            <a:r>
              <a:rPr lang="en-US" sz="2800" dirty="0" smtClean="0">
                <a:solidFill>
                  <a:schemeClr val="bg1"/>
                </a:solidFill>
                <a:effectLst/>
              </a:rPr>
              <a:t>Society at large has benefited from this, since it served to protect the comparative efficiency if open science’s collaborative </a:t>
            </a:r>
            <a:r>
              <a:rPr lang="en-US" sz="2800" dirty="0">
                <a:solidFill>
                  <a:schemeClr val="bg1"/>
                </a:solidFill>
                <a:effectLst/>
              </a:rPr>
              <a:t>modes of conducting socially valuable exploratory, fundamental research</a:t>
            </a:r>
            <a:r>
              <a:rPr lang="en-US" sz="2800" dirty="0" smtClean="0">
                <a:solidFill>
                  <a:schemeClr val="bg1"/>
                </a:solidFill>
                <a:effectLst/>
              </a:rPr>
              <a:t>.</a:t>
            </a:r>
          </a:p>
          <a:p>
            <a:pPr algn="l" eaLnBrk="1" hangingPunct="1">
              <a:lnSpc>
                <a:spcPct val="80000"/>
              </a:lnSpc>
            </a:pPr>
            <a:endParaRPr lang="en-US" sz="2800" dirty="0" smtClean="0">
              <a:solidFill>
                <a:schemeClr val="bg1"/>
              </a:solidFill>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685800" y="304801"/>
            <a:ext cx="7772400" cy="609599"/>
          </a:xfrm>
        </p:spPr>
        <p:txBody>
          <a:bodyPr/>
          <a:lstStyle/>
          <a:p>
            <a:pPr eaLnBrk="1" hangingPunct="1"/>
            <a:r>
              <a:rPr lang="en-US" sz="3600" dirty="0" smtClean="0">
                <a:solidFill>
                  <a:schemeClr val="hlink"/>
                </a:solidFill>
                <a:effectLst/>
              </a:rPr>
              <a:t>A cautiously optimistic conclusion - 2</a:t>
            </a:r>
          </a:p>
        </p:txBody>
      </p:sp>
      <p:sp>
        <p:nvSpPr>
          <p:cNvPr id="40963" name="Rectangle 5"/>
          <p:cNvSpPr>
            <a:spLocks noGrp="1" noChangeArrowheads="1"/>
          </p:cNvSpPr>
          <p:nvPr>
            <p:ph type="subTitle" idx="1"/>
          </p:nvPr>
        </p:nvSpPr>
        <p:spPr>
          <a:xfrm>
            <a:off x="228600" y="914400"/>
            <a:ext cx="8686800" cy="2362200"/>
          </a:xfrm>
        </p:spPr>
        <p:txBody>
          <a:bodyPr/>
          <a:lstStyle/>
          <a:p>
            <a:pPr algn="l" eaLnBrk="1" hangingPunct="1">
              <a:lnSpc>
                <a:spcPct val="80000"/>
              </a:lnSpc>
            </a:pPr>
            <a:endParaRPr lang="en-US" sz="1800" dirty="0" smtClean="0">
              <a:solidFill>
                <a:schemeClr val="bg1"/>
              </a:solidFill>
              <a:effectLst/>
            </a:endParaRPr>
          </a:p>
          <a:p>
            <a:pPr algn="l" eaLnBrk="1" hangingPunct="1">
              <a:lnSpc>
                <a:spcPct val="112000"/>
              </a:lnSpc>
              <a:spcBef>
                <a:spcPts val="0"/>
              </a:spcBef>
              <a:spcAft>
                <a:spcPts val="1200"/>
              </a:spcAft>
            </a:pPr>
            <a:r>
              <a:rPr lang="en-US" sz="2400" dirty="0" smtClean="0">
                <a:solidFill>
                  <a:schemeClr val="bg1"/>
                </a:solidFill>
                <a:effectLst/>
              </a:rPr>
              <a:t>Moreover, researchers working in the open science mode have demonstrated their ability to generate attractive projects and proposals to radically restructure the way that science will be conducted in the future, so that it can more fully exploit the powers of digital information and computer-mediated telecommunications networks</a:t>
            </a:r>
            <a:r>
              <a:rPr lang="en-US" sz="2400" smtClean="0">
                <a:solidFill>
                  <a:schemeClr val="bg1"/>
                </a:solidFill>
                <a:effectLst/>
              </a:rPr>
              <a:t>.  </a:t>
            </a:r>
            <a:endParaRPr lang="en-US" sz="1600" dirty="0">
              <a:solidFill>
                <a:schemeClr val="bg1"/>
              </a:solidFill>
              <a:effectLst/>
            </a:endParaRPr>
          </a:p>
          <a:p>
            <a:pPr algn="l" eaLnBrk="1" hangingPunct="1">
              <a:lnSpc>
                <a:spcPct val="112000"/>
              </a:lnSpc>
              <a:spcBef>
                <a:spcPts val="0"/>
              </a:spcBef>
              <a:spcAft>
                <a:spcPts val="1200"/>
              </a:spcAft>
            </a:pPr>
            <a:r>
              <a:rPr lang="en-US" sz="2400" dirty="0" smtClean="0">
                <a:solidFill>
                  <a:schemeClr val="bg1"/>
                </a:solidFill>
                <a:effectLst/>
              </a:rPr>
              <a:t>For these efforts to succeed will require that they also work to mobilize sustained adequate support from </a:t>
            </a:r>
            <a:r>
              <a:rPr lang="en-US" sz="2400" dirty="0">
                <a:solidFill>
                  <a:schemeClr val="bg1"/>
                </a:solidFill>
                <a:effectLst/>
              </a:rPr>
              <a:t>external, public and charitable sources of funding, </a:t>
            </a:r>
            <a:r>
              <a:rPr lang="en-US" sz="2400" dirty="0" smtClean="0">
                <a:solidFill>
                  <a:schemeClr val="bg1"/>
                </a:solidFill>
                <a:effectLst/>
              </a:rPr>
              <a:t>and “</a:t>
            </a:r>
            <a:r>
              <a:rPr lang="en-US" sz="2400" dirty="0">
                <a:solidFill>
                  <a:schemeClr val="bg1"/>
                </a:solidFill>
                <a:effectLst/>
              </a:rPr>
              <a:t>top down” public </a:t>
            </a:r>
            <a:r>
              <a:rPr lang="en-US" sz="2400" dirty="0" smtClean="0">
                <a:solidFill>
                  <a:schemeClr val="bg1"/>
                </a:solidFill>
                <a:effectLst/>
              </a:rPr>
              <a:t>policy and regulatory </a:t>
            </a:r>
            <a:r>
              <a:rPr lang="en-US" sz="2400" dirty="0">
                <a:solidFill>
                  <a:schemeClr val="bg1"/>
                </a:solidFill>
                <a:effectLst/>
              </a:rPr>
              <a:t>actions </a:t>
            </a:r>
            <a:r>
              <a:rPr lang="en-US" sz="2400" dirty="0" smtClean="0">
                <a:solidFill>
                  <a:schemeClr val="bg1"/>
                </a:solidFill>
                <a:effectLst/>
              </a:rPr>
              <a:t>that will </a:t>
            </a:r>
            <a:r>
              <a:rPr lang="en-US" sz="2400" dirty="0">
                <a:solidFill>
                  <a:schemeClr val="bg1"/>
                </a:solidFill>
                <a:effectLst/>
              </a:rPr>
              <a:t>reinforce </a:t>
            </a:r>
            <a:r>
              <a:rPr lang="en-US" sz="2400" dirty="0" smtClean="0">
                <a:solidFill>
                  <a:schemeClr val="bg1"/>
                </a:solidFill>
                <a:effectLst/>
              </a:rPr>
              <a:t> their informal norms. In the way </a:t>
            </a:r>
            <a:r>
              <a:rPr lang="en-US" sz="2400" dirty="0" err="1" smtClean="0">
                <a:solidFill>
                  <a:schemeClr val="bg1"/>
                </a:solidFill>
                <a:effectLst/>
              </a:rPr>
              <a:t>OpSci</a:t>
            </a:r>
            <a:r>
              <a:rPr lang="en-US" sz="2400" dirty="0" smtClean="0">
                <a:solidFill>
                  <a:schemeClr val="bg1"/>
                </a:solidFill>
                <a:effectLst/>
              </a:rPr>
              <a:t> communities will be able to reproduce its ethos in </a:t>
            </a:r>
            <a:r>
              <a:rPr lang="en-US" sz="2400" dirty="0">
                <a:solidFill>
                  <a:schemeClr val="bg1"/>
                </a:solidFill>
                <a:effectLst/>
              </a:rPr>
              <a:t>successive generations of </a:t>
            </a:r>
            <a:r>
              <a:rPr lang="en-US" sz="2400" dirty="0" smtClean="0">
                <a:solidFill>
                  <a:schemeClr val="bg1"/>
                </a:solidFill>
                <a:effectLst/>
              </a:rPr>
              <a:t>university-trained researcher.  </a:t>
            </a:r>
            <a:r>
              <a:rPr lang="en-US" sz="2400" dirty="0">
                <a:solidFill>
                  <a:schemeClr val="bg1"/>
                </a:solidFill>
                <a:effectLst/>
              </a:rPr>
              <a:t>researchers.</a:t>
            </a:r>
            <a:endParaRPr lang="en-US" sz="2400" dirty="0" smtClean="0">
              <a:solidFill>
                <a:schemeClr val="bg1"/>
              </a:solidFill>
              <a:effectLst/>
            </a:endParaRPr>
          </a:p>
        </p:txBody>
      </p:sp>
    </p:spTree>
    <p:extLst>
      <p:ext uri="{BB962C8B-B14F-4D97-AF65-F5344CB8AC3E}">
        <p14:creationId xmlns:p14="http://schemas.microsoft.com/office/powerpoint/2010/main" val="116677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686800" cy="920750"/>
          </a:xfrm>
        </p:spPr>
        <p:txBody>
          <a:bodyPr/>
          <a:lstStyle/>
          <a:p>
            <a:pPr algn="l" eaLnBrk="1" hangingPunct="1"/>
            <a:r>
              <a:rPr lang="en-US" sz="2800" i="1" dirty="0" smtClean="0">
                <a:solidFill>
                  <a:schemeClr val="hlink"/>
                </a:solidFill>
                <a:effectLst/>
              </a:rPr>
              <a:t>Why do we have different institutions for organizing research activity?   </a:t>
            </a:r>
            <a:r>
              <a:rPr lang="en-US" sz="2400" dirty="0" smtClean="0">
                <a:solidFill>
                  <a:schemeClr val="hlink"/>
                </a:solidFill>
                <a:effectLst/>
              </a:rPr>
              <a:t>The </a:t>
            </a:r>
            <a:r>
              <a:rPr lang="en-US" sz="2400" dirty="0">
                <a:solidFill>
                  <a:schemeClr val="hlink"/>
                </a:solidFill>
                <a:effectLst/>
              </a:rPr>
              <a:t>economist’s (‘ahistorical’) answer </a:t>
            </a:r>
            <a:r>
              <a:rPr lang="en-US" sz="2400" dirty="0" smtClean="0">
                <a:solidFill>
                  <a:schemeClr val="hlink"/>
                </a:solidFill>
                <a:effectLst/>
              </a:rPr>
              <a:t>for publicly funded open science goes as follows: </a:t>
            </a:r>
            <a:br>
              <a:rPr lang="en-US" sz="2400" dirty="0" smtClean="0">
                <a:solidFill>
                  <a:schemeClr val="hlink"/>
                </a:solidFill>
                <a:effectLst/>
              </a:rPr>
            </a:br>
            <a:r>
              <a:rPr lang="en-US" sz="2400" dirty="0" smtClean="0">
                <a:solidFill>
                  <a:schemeClr val="hlink"/>
                </a:solidFill>
                <a:effectLst/>
              </a:rPr>
              <a:t>: </a:t>
            </a:r>
            <a:endParaRPr lang="en-US" sz="2400" dirty="0" smtClean="0">
              <a:solidFill>
                <a:schemeClr val="bg1"/>
              </a:solidFill>
              <a:effectLst/>
            </a:endParaRPr>
          </a:p>
        </p:txBody>
      </p:sp>
      <p:sp>
        <p:nvSpPr>
          <p:cNvPr id="73731" name="Rectangle 3"/>
          <p:cNvSpPr>
            <a:spLocks noGrp="1" noChangeArrowheads="1"/>
          </p:cNvSpPr>
          <p:nvPr>
            <p:ph type="body" idx="1"/>
          </p:nvPr>
        </p:nvSpPr>
        <p:spPr>
          <a:xfrm>
            <a:off x="228600" y="1524000"/>
            <a:ext cx="8915400" cy="5857875"/>
          </a:xfrm>
        </p:spPr>
        <p:txBody>
          <a:bodyPr/>
          <a:lstStyle/>
          <a:p>
            <a:pPr indent="-61913" eaLnBrk="1" hangingPunct="1">
              <a:lnSpc>
                <a:spcPct val="90000"/>
              </a:lnSpc>
              <a:buFont typeface="Wingdings" pitchFamily="2" charset="2"/>
              <a:buNone/>
              <a:defRPr/>
            </a:pPr>
            <a:r>
              <a:rPr lang="en-US" i="1" dirty="0" smtClean="0">
                <a:solidFill>
                  <a:srgbClr val="66FFFF"/>
                </a:solidFill>
                <a:effectLst/>
              </a:rPr>
              <a:t>	</a:t>
            </a:r>
            <a:r>
              <a:rPr lang="en-US" sz="2800" b="1" dirty="0" smtClean="0">
                <a:solidFill>
                  <a:schemeClr val="bg1"/>
                </a:solidFill>
                <a:effectLst/>
              </a:rPr>
              <a:t>Information is the key input as well as the output of research, and it has </a:t>
            </a:r>
            <a:r>
              <a:rPr lang="en-US" sz="2800" b="1" i="1" dirty="0" smtClean="0">
                <a:solidFill>
                  <a:srgbClr val="66FFFF"/>
                </a:solidFill>
                <a:effectLst/>
              </a:rPr>
              <a:t>public good properties</a:t>
            </a:r>
            <a:r>
              <a:rPr lang="en-US" sz="2800" b="1" dirty="0" smtClean="0">
                <a:solidFill>
                  <a:srgbClr val="66FFFF"/>
                </a:solidFill>
                <a:effectLst/>
              </a:rPr>
              <a:t>:</a:t>
            </a:r>
            <a:r>
              <a:rPr lang="en-US" i="1" dirty="0" smtClean="0">
                <a:solidFill>
                  <a:schemeClr val="bg1"/>
                </a:solidFill>
              </a:rPr>
              <a:t>	</a:t>
            </a:r>
            <a:r>
              <a:rPr lang="en-US" sz="1800" i="1" dirty="0">
                <a:solidFill>
                  <a:schemeClr val="bg1"/>
                </a:solidFill>
                <a:effectLst/>
              </a:rPr>
              <a:t>	</a:t>
            </a:r>
            <a:endParaRPr lang="en-US" sz="1800" i="1" dirty="0" smtClean="0">
              <a:solidFill>
                <a:schemeClr val="bg1"/>
              </a:solidFill>
              <a:effectLst/>
            </a:endParaRPr>
          </a:p>
          <a:p>
            <a:pPr eaLnBrk="1" hangingPunct="1">
              <a:lnSpc>
                <a:spcPct val="90000"/>
              </a:lnSpc>
              <a:buFont typeface="Wingdings" pitchFamily="2" charset="2"/>
              <a:buNone/>
              <a:defRPr/>
            </a:pPr>
            <a:r>
              <a:rPr lang="en-US" i="1" dirty="0" smtClean="0">
                <a:solidFill>
                  <a:schemeClr val="bg1"/>
                </a:solidFill>
                <a:effectLst/>
              </a:rPr>
              <a:t>		</a:t>
            </a:r>
            <a:r>
              <a:rPr lang="en-US" sz="2800" i="1" dirty="0" smtClean="0">
                <a:solidFill>
                  <a:schemeClr val="bg1"/>
                </a:solidFill>
                <a:effectLst/>
              </a:rPr>
              <a:t>a) infinite expansibilty</a:t>
            </a:r>
            <a:r>
              <a:rPr lang="en-US" sz="2800" dirty="0" smtClean="0">
                <a:solidFill>
                  <a:schemeClr val="bg1"/>
                </a:solidFill>
                <a:effectLst/>
              </a:rPr>
              <a:t>, i.e., negligible marginal transfer costs and </a:t>
            </a:r>
            <a:r>
              <a:rPr lang="en-US" sz="2800" i="1" dirty="0" smtClean="0">
                <a:solidFill>
                  <a:schemeClr val="bg1"/>
                </a:solidFill>
                <a:effectLst/>
              </a:rPr>
              <a:t>non-rival</a:t>
            </a:r>
            <a:r>
              <a:rPr lang="en-US" sz="2800" dirty="0" smtClean="0">
                <a:solidFill>
                  <a:schemeClr val="bg1"/>
                </a:solidFill>
                <a:effectLst/>
              </a:rPr>
              <a:t> use</a:t>
            </a:r>
            <a:endParaRPr lang="en-US" sz="2800" i="1" dirty="0" smtClean="0">
              <a:solidFill>
                <a:schemeClr val="bg1"/>
              </a:solidFill>
              <a:effectLst/>
            </a:endParaRPr>
          </a:p>
          <a:p>
            <a:pPr eaLnBrk="1" hangingPunct="1">
              <a:lnSpc>
                <a:spcPct val="90000"/>
              </a:lnSpc>
              <a:buFont typeface="Wingdings" pitchFamily="2" charset="2"/>
              <a:buNone/>
              <a:defRPr/>
            </a:pPr>
            <a:endParaRPr lang="en-US" sz="1100" i="1" dirty="0" smtClean="0">
              <a:solidFill>
                <a:schemeClr val="bg1"/>
              </a:solidFill>
              <a:effectLst/>
            </a:endParaRPr>
          </a:p>
          <a:p>
            <a:pPr eaLnBrk="1" hangingPunct="1">
              <a:lnSpc>
                <a:spcPct val="90000"/>
              </a:lnSpc>
              <a:buFont typeface="Wingdings" pitchFamily="2" charset="2"/>
              <a:buNone/>
              <a:defRPr/>
            </a:pPr>
            <a:r>
              <a:rPr lang="en-US" sz="2800" i="1" dirty="0" smtClean="0">
                <a:solidFill>
                  <a:schemeClr val="bg1"/>
                </a:solidFill>
                <a:effectLst/>
              </a:rPr>
              <a:t>		b) indivisibility</a:t>
            </a:r>
            <a:r>
              <a:rPr lang="en-US" sz="2800" dirty="0" smtClean="0">
                <a:solidFill>
                  <a:schemeClr val="bg1"/>
                </a:solidFill>
                <a:effectLst/>
              </a:rPr>
              <a:t> (i.e., information is integral and heterogenous) and it has substantial fixed costs of creation</a:t>
            </a:r>
          </a:p>
          <a:p>
            <a:pPr eaLnBrk="1" hangingPunct="1">
              <a:lnSpc>
                <a:spcPct val="90000"/>
              </a:lnSpc>
              <a:buFont typeface="Wingdings" pitchFamily="2" charset="2"/>
              <a:buNone/>
              <a:defRPr/>
            </a:pPr>
            <a:endParaRPr lang="en-US" sz="1100" dirty="0" smtClean="0">
              <a:solidFill>
                <a:schemeClr val="bg1"/>
              </a:solidFill>
              <a:effectLst/>
            </a:endParaRPr>
          </a:p>
          <a:p>
            <a:pPr eaLnBrk="1" hangingPunct="1">
              <a:lnSpc>
                <a:spcPct val="90000"/>
              </a:lnSpc>
              <a:buFont typeface="Wingdings" pitchFamily="2" charset="2"/>
              <a:buNone/>
              <a:defRPr/>
            </a:pPr>
            <a:r>
              <a:rPr lang="en-US" sz="2800" dirty="0" smtClean="0">
                <a:solidFill>
                  <a:schemeClr val="bg1"/>
                </a:solidFill>
                <a:effectLst/>
              </a:rPr>
              <a:t>		c) </a:t>
            </a:r>
            <a:r>
              <a:rPr lang="en-US" sz="2800" i="1" dirty="0" smtClean="0">
                <a:solidFill>
                  <a:schemeClr val="bg1"/>
                </a:solidFill>
                <a:effectLst/>
              </a:rPr>
              <a:t>significant costs of effectively excluding access to and assuring exclusive possession of such goods</a:t>
            </a:r>
            <a:endParaRPr lang="en-US" sz="2800" dirty="0" smtClean="0">
              <a:solidFill>
                <a:schemeClr val="bg1"/>
              </a:solidFill>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77813"/>
            <a:ext cx="8736013" cy="788987"/>
          </a:xfrm>
        </p:spPr>
        <p:txBody>
          <a:bodyPr/>
          <a:lstStyle/>
          <a:p>
            <a:pPr algn="l" eaLnBrk="1" hangingPunct="1"/>
            <a:r>
              <a:rPr lang="en-US" sz="2800" b="1" dirty="0" smtClean="0">
                <a:solidFill>
                  <a:schemeClr val="hlink"/>
                </a:solidFill>
                <a:effectLst/>
              </a:rPr>
              <a:t>Thomas Jefferson recognized the “public goods” properties of ideas and information…in 1813: </a:t>
            </a:r>
            <a:endParaRPr lang="en-US" sz="2400" b="1" dirty="0" smtClean="0">
              <a:solidFill>
                <a:schemeClr val="bg1"/>
              </a:solidFill>
              <a:effectLst/>
            </a:endParaRPr>
          </a:p>
        </p:txBody>
      </p:sp>
      <p:sp>
        <p:nvSpPr>
          <p:cNvPr id="14339" name="Rectangle 3"/>
          <p:cNvSpPr>
            <a:spLocks noGrp="1" noChangeArrowheads="1"/>
          </p:cNvSpPr>
          <p:nvPr>
            <p:ph type="body" idx="1"/>
          </p:nvPr>
        </p:nvSpPr>
        <p:spPr>
          <a:xfrm>
            <a:off x="152400" y="1219200"/>
            <a:ext cx="8812213" cy="5068888"/>
          </a:xfrm>
        </p:spPr>
        <p:txBody>
          <a:bodyPr/>
          <a:lstStyle/>
          <a:p>
            <a:pPr marL="117475" indent="-117475" eaLnBrk="1" hangingPunct="1">
              <a:lnSpc>
                <a:spcPct val="80000"/>
              </a:lnSpc>
              <a:buFont typeface="Wingdings" pitchFamily="2" charset="2"/>
              <a:buNone/>
              <a:defRPr/>
            </a:pPr>
            <a:r>
              <a:rPr lang="en-US" sz="1800" dirty="0" smtClean="0">
                <a:latin typeface="Verdana" pitchFamily="34" charset="0"/>
              </a:rPr>
              <a:t>	</a:t>
            </a:r>
            <a:r>
              <a:rPr lang="en-US" sz="2200" i="1" dirty="0" smtClean="0">
                <a:solidFill>
                  <a:schemeClr val="bg2"/>
                </a:solidFill>
                <a:effectLst/>
                <a:latin typeface="Verdana" pitchFamily="34" charset="0"/>
              </a:rPr>
              <a:t>"If nature has made any one thing less susceptible than all others of exclusive property, it is the action of the thinking power called an idea, which an individual may exclusively possess as long as he keeps it to himself; but the moment it is divulged, it forces itself into the possession of every one, and the receiver cannot dispossess himself of it.  Its peculiar character, too, is that no one possesses the less, because every other possesses the whole of it</a:t>
            </a:r>
            <a:r>
              <a:rPr lang="en-US" sz="2200" i="1" dirty="0" smtClean="0">
                <a:solidFill>
                  <a:schemeClr val="hlink"/>
                </a:solidFill>
                <a:effectLst/>
                <a:latin typeface="Verdana" pitchFamily="34" charset="0"/>
              </a:rPr>
              <a:t>.  </a:t>
            </a:r>
            <a:r>
              <a:rPr lang="en-US" sz="2200" b="1" i="1" dirty="0" smtClean="0">
                <a:solidFill>
                  <a:schemeClr val="bg2"/>
                </a:solidFill>
                <a:effectLst/>
                <a:latin typeface="Verdana" pitchFamily="34" charset="0"/>
              </a:rPr>
              <a:t>He who receives an idea from me, receives instruction himself without lessening mine; as he who lights his taper at mine, receives light without darkening me.</a:t>
            </a:r>
            <a:r>
              <a:rPr lang="en-US" sz="2200" b="1" i="1" dirty="0" smtClean="0">
                <a:solidFill>
                  <a:schemeClr val="bg2"/>
                </a:solidFill>
                <a:effectLst/>
              </a:rPr>
              <a:t>  </a:t>
            </a:r>
          </a:p>
          <a:p>
            <a:pPr eaLnBrk="1" hangingPunct="1">
              <a:lnSpc>
                <a:spcPct val="80000"/>
              </a:lnSpc>
              <a:buFont typeface="Wingdings" pitchFamily="2" charset="2"/>
              <a:buNone/>
              <a:defRPr/>
            </a:pPr>
            <a:endParaRPr lang="en-US" sz="1100" i="1" dirty="0" smtClean="0">
              <a:solidFill>
                <a:schemeClr val="bg2"/>
              </a:solidFill>
              <a:effectLst/>
            </a:endParaRPr>
          </a:p>
          <a:p>
            <a:pPr marL="117475" indent="0" eaLnBrk="1" hangingPunct="1">
              <a:lnSpc>
                <a:spcPct val="80000"/>
              </a:lnSpc>
              <a:buFont typeface="Wingdings" pitchFamily="2" charset="2"/>
              <a:buNone/>
              <a:defRPr/>
            </a:pPr>
            <a:r>
              <a:rPr lang="en-US" sz="2200" i="1" dirty="0" smtClean="0">
                <a:solidFill>
                  <a:schemeClr val="bg2"/>
                </a:solidFill>
                <a:effectLst/>
                <a:latin typeface="Verdana" pitchFamily="34" charset="0"/>
              </a:rPr>
              <a:t>“That ideas should freely spread from one to another over the globe, for the moral and mutual instruction of man, and improvement of his condition, seems to have been peculiarly and benevolently designed by nature, when she made them, like fire, expansible over all space, without lessening their density in any point, and like the air in which we breathe, move, and have our physical being, incapable of confinement or exclusive appropriation."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
  <a:themeElements>
    <a:clrScheme name="Beam 10">
      <a:dk1>
        <a:srgbClr val="000000"/>
      </a:dk1>
      <a:lt1>
        <a:srgbClr val="FFFFFF"/>
      </a:lt1>
      <a:dk2>
        <a:srgbClr val="000099"/>
      </a:dk2>
      <a:lt2>
        <a:srgbClr val="FFFFFF"/>
      </a:lt2>
      <a:accent1>
        <a:srgbClr val="3366FF"/>
      </a:accent1>
      <a:accent2>
        <a:srgbClr val="7B46D0"/>
      </a:accent2>
      <a:accent3>
        <a:srgbClr val="FFFFFF"/>
      </a:accent3>
      <a:accent4>
        <a:srgbClr val="000000"/>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000000"/>
        </a:dk1>
        <a:lt1>
          <a:srgbClr val="FFFFFF"/>
        </a:lt1>
        <a:dk2>
          <a:srgbClr val="000099"/>
        </a:dk2>
        <a:lt2>
          <a:srgbClr val="FFFFFF"/>
        </a:lt2>
        <a:accent1>
          <a:srgbClr val="3366FF"/>
        </a:accent1>
        <a:accent2>
          <a:srgbClr val="7B46D0"/>
        </a:accent2>
        <a:accent3>
          <a:srgbClr val="FFFFFF"/>
        </a:accent3>
        <a:accent4>
          <a:srgbClr val="000000"/>
        </a:accent4>
        <a:accent5>
          <a:srgbClr val="ADB8FF"/>
        </a:accent5>
        <a:accent6>
          <a:srgbClr val="6F3FBC"/>
        </a:accent6>
        <a:hlink>
          <a:srgbClr val="86D1EC"/>
        </a:hlink>
        <a:folHlink>
          <a:srgbClr val="45C98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2303</TotalTime>
  <Words>4244</Words>
  <Application>Microsoft Office PowerPoint</Application>
  <PresentationFormat>On-screen Show (4:3)</PresentationFormat>
  <Paragraphs>574</Paragraphs>
  <Slides>76</Slides>
  <Notes>58</Notes>
  <HiddenSlides>0</HiddenSlides>
  <MMClips>0</MMClips>
  <ScaleCrop>false</ScaleCrop>
  <HeadingPairs>
    <vt:vector size="6" baseType="variant">
      <vt:variant>
        <vt:lpstr>Theme</vt:lpstr>
      </vt:variant>
      <vt:variant>
        <vt:i4>13</vt:i4>
      </vt:variant>
      <vt:variant>
        <vt:lpstr>Embedded OLE Servers</vt:lpstr>
      </vt:variant>
      <vt:variant>
        <vt:i4>2</vt:i4>
      </vt:variant>
      <vt:variant>
        <vt:lpstr>Slide Titles</vt:lpstr>
      </vt:variant>
      <vt:variant>
        <vt:i4>76</vt:i4>
      </vt:variant>
    </vt:vector>
  </HeadingPairs>
  <TitlesOfParts>
    <vt:vector size="91" baseType="lpstr">
      <vt:lpstr>Default Design</vt:lpstr>
      <vt:lpstr>Beam</vt:lpstr>
      <vt:lpstr>1_Default Design</vt:lpstr>
      <vt:lpstr>3_Default Design</vt:lpstr>
      <vt:lpstr>4_Default Design</vt:lpstr>
      <vt:lpstr>6_Default Design</vt:lpstr>
      <vt:lpstr>2_Default Design</vt:lpstr>
      <vt:lpstr>5_Default Design</vt:lpstr>
      <vt:lpstr>8_Default Design</vt:lpstr>
      <vt:lpstr>7_Default Design</vt:lpstr>
      <vt:lpstr>10_Default Design</vt:lpstr>
      <vt:lpstr>11_Default Design</vt:lpstr>
      <vt:lpstr>12_Default Design</vt:lpstr>
      <vt:lpstr>Picture</vt:lpstr>
      <vt:lpstr>Bitmap Image</vt:lpstr>
      <vt:lpstr>The Republic of Open Science  The institution’s historical origins and prospects for icontinued vitality  By  Paul A. David  Stanford University &amp; All  Souls College Oxford  &amp; UNU-Merit (Maastricht, NL)   A Keynote Presentation for the  International Seminar « OPEN SCIENCE, OPEN ISSUES »  in Rio de Janeiro, Brazil on 20-22nd August, 2014 Organized by Lincoe Interdisciplinary Lab with the joint sponsorship of BRIST, UFRJ and OKF-Brazil     P</vt:lpstr>
      <vt:lpstr>The Menu</vt:lpstr>
      <vt:lpstr>Prologue  Motivation and MessagesI</vt:lpstr>
      <vt:lpstr>PowerPoint Presentation</vt:lpstr>
      <vt:lpstr> Principal messages from the ‘new economics of science about the  the formal and informal institutions of the Republic of ‘Open Science’             - 1</vt:lpstr>
      <vt:lpstr>Principal messages  about the Rep-OpSci   - 2</vt:lpstr>
      <vt:lpstr>     Part I  Some modern economics of the organization of research activities  ● The peculiarity of information as an economic good  ● Three macro-institutional questions about the existence of distinctive modes of organizing research activities </vt:lpstr>
      <vt:lpstr>Why do we have different institutions for organizing research activity?   The economist’s (‘ahistorical’) answer for publicly funded open science goes as follows:  : </vt:lpstr>
      <vt:lpstr>Thomas Jefferson recognized the “public goods” properties of ideas and information…in 1813: </vt:lpstr>
      <vt:lpstr>PowerPoint Presentation</vt:lpstr>
      <vt:lpstr>PowerPoint Presentation</vt:lpstr>
      <vt:lpstr>PowerPoint Presentation</vt:lpstr>
      <vt:lpstr>PowerPoint Presentation</vt:lpstr>
      <vt:lpstr> </vt:lpstr>
      <vt:lpstr>PowerPoint Presentation</vt:lpstr>
      <vt:lpstr>Part II  Open science’s ethos and institutions</vt:lpstr>
      <vt:lpstr>  “Open science”– understanding a remarkable social innovation        What are the ethos, norms and institutions that distinguish the “Republic of (Open) Science”?        Why do we have a number of quite different “organizational regimes” for conducting scientific research? Particularly, why have both  ‘open science and ‘propriety R&amp;D’?         How could “open” science arise in a world of secret knowledge, and the secretive hunt for “Nature’s Secretes”? </vt:lpstr>
      <vt:lpstr>PowerPoint Presentation</vt:lpstr>
      <vt:lpstr>Idealized social norms and institutionalized procedures of modern “open science” (the Republic of Science)</vt:lpstr>
      <vt:lpstr>Idealized social norms and institutionalized procedures of modern “open science” (the Republic of Science)</vt:lpstr>
      <vt:lpstr>PowerPoint Presentation</vt:lpstr>
      <vt:lpstr>The “Logical Origins” of Open-Science Institutions: Functionalist Rationale</vt:lpstr>
      <vt:lpstr>OS is not a perfect institution: its key features cause inefficiencies in research resource allocation</vt:lpstr>
      <vt:lpstr>            Part III    The European circumstances in which the ideas and practices of open science arose  ●   The medieval world of “hidden knowledge”  ●    The “Scientific Revolution” of the 17th century  ●    Noble patrons and mathematicians  </vt:lpstr>
      <vt:lpstr>      The historical origins of the Open science Revolution… are not its ‘logical origins’:   ‘Open science’ emerged in Europe during the latter 16th and early 17th centuries, accompanying but distinct from the epistemological transformation of the Scientific Revolution.    The development of this mode of engaging in research --as a collective cooperative undertaking --constituted a break from the older tradition of secretively pursuing “Nature’s Secrets”….  ….a socio-institutional development that owed more to renaissance mathematics than to any imperatives of the new mechanical philosophy and observational methods of the Scientific Revolution.   </vt:lpstr>
      <vt:lpstr>PowerPoint Presentation</vt:lpstr>
      <vt:lpstr>PowerPoint Presentation</vt:lpstr>
      <vt:lpstr>   </vt:lpstr>
      <vt:lpstr>SCHEMA OF THE 17TH C. EPISTEMOLOGICAL REVOLUTION: “The Fusion of Mathematics and Experimentalism”</vt:lpstr>
      <vt:lpstr>PowerPoint Presentation</vt:lpstr>
      <vt:lpstr>PowerPoint Presentation</vt:lpstr>
      <vt:lpstr> Symbols from Newton’s ‘Liber Mercurioum Corporum’, the “Book of the Mercuries of Bodies” -- one of his earliest alchemical manuscripts (Keynes MS 31), dating from the late 1660’s </vt:lpstr>
      <vt:lpstr>‘The Historical Origins’: overview of the thesis</vt:lpstr>
      <vt:lpstr>‘Historical Origins’: details of the thesis</vt:lpstr>
      <vt:lpstr> Noble patrons, mathematicians, and  principal-agent problems     Multiple motivations for patronage    --  the utilitarian and the ornamental   Renaissance mathematicians’  successful   development of useful applications     -- also brought  greater informational  asymmetries between client-savants and  their patrons, few of whom were mathematicians   </vt:lpstr>
      <vt:lpstr>The Ornamental Motivation of noble patrons in Renaissance Europe was instrumental -- about POWER AND THE MANIFESTATION OF MAGNIFICENCE:   Mary Hollingsworth (1995: p.1), writing of Renaissance patrons of art and architecture, describes the usage of magnificence in state-craft:   "For them, art was the prime vehicle for the display of status, ambitions, beliefs and achievements; it was not a statement of their aesthetic sensibilities. The magnificent palaces and their lavish decoration commissioned by governments, guilds and individuals were designed to demonstrate the wealth and power of their owners....They understood [architecture's] value as propaganda.  Pope Nicholas V insisted that magnificent buildings were essential to convince ordinary people of the supreme power of the Church. The Venetian government began to build a costly clock tower at a time of economic instability to demonstrate that the state was not bankrupt.”</vt:lpstr>
      <vt:lpstr>RENAISSANCE MATHEMATICS -- A century after Regiomontanus, the practical “fruits” of mathematics had become a commonplace prescription for humanist educational reform: The Jesuit mathematician Christoph Clavius,] n 1586, prescribed the identification of mathematical passages in Aristotle as pedagogical exercises and stressed the centrality of mastering the mathematical disciplines for an understanding of the new ‘mechanical philosophy’:   “Physics cannot be understood correctly with [the mathematical disciplines], especially what pertains to that part concerning the number and motion of the celestial orbs, of the multitude of intelligences, of the effects of the stars…, of the divisions of continuous quantities to infinity, of the tides, of the winds, of comets, the rainbow, haloes, and other meterorological matters, or the proportion of motions, qualities, actions, passions, reactions etc., concerning which the calculatores [of fourteenth century-Merton College, Oxford] wrote much. I omit an infiinity of examples in Aristotle, Plato, and their most illustrious interpreters which can in no way be understood without some knowledge of the mathematical sciences.”  Source: English translation by Peter Dear, in Mesenne and the Learning of the Schools, Ithaca and London: Cornell University Press, 1988: p.45, from Christoph Clavius, “Modus quo disciplinae mathematicae in scholis Societatis possent promoveri,” In Monumenta paedogagical Societatis Iesu quae primam Rationem Studiorum 1586 praeccessere (Madrid 1901: p. 472).</vt:lpstr>
      <vt:lpstr>The utilitarian involvements of leading scientists from the late 15th through the late 17th century – reflected extensive engagement with the “mathematized” technological fields</vt:lpstr>
      <vt:lpstr>Open challenges, claims of discoveries and methods builds on the tradition of public trials of methods in Renaissance mathematics  </vt:lpstr>
      <vt:lpstr> Noble patrons, mathematicians  and principal-agent issues:        Coping with informational asymmetries in the patronage system             ● Challenges and public contests  from mid-16th c.  onwards,  especially among mathematicians   --    reputational competition gives rise to increasingly frequent priority  disputes towards the end of 16th century        ● A exceptional opportunity for ‘direct confirmation’-- the telescope and Galileo: in the quest for fame and patronage, ‘autoptic proferrence’  was more effective than independent scientific corroboration         </vt:lpstr>
      <vt:lpstr>Noble patrons, mathematicians asymmetric information    and principal-agent issues                   - 2             The telescope and Galileo   --  c.July, 1609 Gallileo learns of (1608) Dutch low-power telescope    --  late August, 1609 presents 12 x ’scope to Venetian Senate big salary at Padua    --   March 1610 : having built c. 20x ‘scope to observe the moon and planets, he  publishes Siderius nuncius, presenting his discovery of the moons of Jupiter as  the  “Medicean Stars”        -- April, 1610, goes to Florence to make sure that Cosimo II will view his “Stars”       -- June 1610: made Chief Mathematician at Pisa, and Philosopher to the Grand Duke, he  begins building ornate telescopes for the Duke to send to princes and cardinal      -- September- December, 1610 first independent corroborations of Jupiter’s moons:  from Santini (Venetian merchant);  from Kepler (given one of Gallileo’s ‘scopes for his patron Rudolph II  by from the Elector of Cologne;  and in December from  Jesuits  in  the  Collegio  Romano  </vt:lpstr>
      <vt:lpstr>Patronage, competition, and common agency: some economic implications            The nature of “common agency games and  the distribution of information rents </vt:lpstr>
      <vt:lpstr>Economic analysis and the Court Patronage System: Common agency contracting, with rivalrous principals ________________________________________________________</vt:lpstr>
      <vt:lpstr>Economic Analysis and the Court Patronage System: Common agency contracting --- continued ________________________________________________________</vt:lpstr>
      <vt:lpstr>Main conclusion from the story of the ‘origins’ of open science practices:  </vt:lpstr>
      <vt:lpstr>PowerPoint Presentation</vt:lpstr>
      <vt:lpstr>PowerPoint Presentation</vt:lpstr>
      <vt:lpstr>  Part IV  Modern challenges to the survival Open Science and the legacies  --  the New Op Sci Movement   </vt:lpstr>
      <vt:lpstr>PowerPoint Presentation</vt:lpstr>
      <vt:lpstr>PowerPoint Presentation</vt:lpstr>
      <vt:lpstr>PowerPoint Presentation</vt:lpstr>
      <vt:lpstr>Some unintended consequences of stronger IPR protections on public sector research results:</vt:lpstr>
      <vt:lpstr>digital technology and modern IP legislation    …may combine to end effective “fair use” limits       on monopolization of information-goods </vt:lpstr>
      <vt:lpstr>PowerPoint Presentation</vt:lpstr>
      <vt:lpstr>PowerPoint Presentation</vt:lpstr>
      <vt:lpstr>PowerPoint Presentation</vt:lpstr>
      <vt:lpstr>What could be done?   Two approaches to protecting OpSci</vt:lpstr>
      <vt:lpstr> The response from academic science communities – stimulated by “open source”  “Bottom up” initiatives to contractually construct   “research research resource commons” -- by licensing intellectual property on terms that protect common-use rights in information and data:   Working exemplars exist in the copyright domain:</vt:lpstr>
      <vt:lpstr>    INITIATIVES TO DEFEND THE ‘OPEN SCIENCE WAY OF WORKING’   The 1990s saw the emergence of  “bottom up” movement from within academic research communities undertook to protect and preserve shared and timely access to information and data resources, and to create  supportive tools, infrastructures and proceedures facilitating development of sustainably available digital information resources.    These have included institutionally hosted repositories for scientific pre-prints, journal articles and educational materials, “open access” electronic journals published with the support of universities and not-for-profit scientific organizations, public-domain digital data archives and federated open data networks – for example:  </vt:lpstr>
      <vt:lpstr>  PROTECTING ACCESS TO DATABASE RESOURCES IN GENETICS  AND GENOMICS – USING CONTACTS: The “HapMap” paradigm:  </vt:lpstr>
      <vt:lpstr>Protecting future open access to critical data is sometimes possible for a community that  is responsible for generating the data and able to act ex ante – i.e., before their data is taken into the regime of legal IPR protection:     A combination of technological “self-help” and  contract law can be sufficient to do that, as was shown by the HapMap community….       Contractual construction of a research commons within the sphere of IPR protection is therefore an ex post “corrective” strategy .  </vt:lpstr>
      <vt:lpstr> The HapMap Project’s novel anti-privatization tool: </vt:lpstr>
      <vt:lpstr>The contractually constructed quasi-commons (or “club commons) is the immediately feasible remedy for the anti-commons   -- and also for other less serious barriers to collaborative production of information and data resources:     – It  makes use of the legal protection afforded by the IPR  regime,and its limitations on total and indefinite monopoly  ownership;    -- It utilizes contract law to enforce compliance with voluntarity  entered agreements to pool IPR under common use or other  cross-licensing and “sharing” arrangments among members of t he  commons.)        </vt:lpstr>
      <vt:lpstr>PowerPoint Presentation</vt:lpstr>
      <vt:lpstr>  Creating a “research commons” --by licensing intellectual property to provide common-use rights has a number of working precedents: </vt:lpstr>
      <vt:lpstr>Ex Post Organization of Scientific Research Commons …  Biomedical Paradigms </vt:lpstr>
      <vt:lpstr>.</vt:lpstr>
      <vt:lpstr>SELECTIVE IMPLEMENTATION OF CONTRACTUALLY CONSTRUCTED  COMMONS IN INTANGIBLE AND NON-EXHAUSTIBLE RESOURCES: EFFICIENT IPR POOLS </vt:lpstr>
      <vt:lpstr>As the threat to the “open-ness” of open science system posed by the expansion and strengthing of IPR protection passed and the OA movement became established – with all its problems that call for remedies….   </vt:lpstr>
      <vt:lpstr>Beyond “defensive” measures – can the Open Science system be thoroughly re-engineered to make it ”better” and less fragile?  </vt:lpstr>
      <vt:lpstr>Beyond “defensive” measures – can the Open Science system be thoroughly re-engineered to make it ”better” and less fragile?      contd  </vt:lpstr>
      <vt:lpstr>PowerPoint Presentation</vt:lpstr>
      <vt:lpstr>Toward the  more radical “opening of Science”: OPEN NOTEBOOK Tools</vt:lpstr>
      <vt:lpstr> Part V</vt:lpstr>
      <vt:lpstr>A cautiously optimistic conclusion 1</vt:lpstr>
      <vt:lpstr>A cautiously optimistic conclusion - 2</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the ‘Open Science’ Revolution  The Advancement of Reliable Knowledge and the Knowledge-Driven Economy  By  Paul A. David  Stanford University &amp; University of Oxford  pad@stanford.edu    First World Conference on the Future of Science Venezia, Italy on 21-23 September 2005</dc:title>
  <dc:creator>Paul David</dc:creator>
  <cp:lastModifiedBy>Paul David</cp:lastModifiedBy>
  <cp:revision>118</cp:revision>
  <dcterms:created xsi:type="dcterms:W3CDTF">2005-09-22T16:37:15Z</dcterms:created>
  <dcterms:modified xsi:type="dcterms:W3CDTF">2014-08-20T17:26:19Z</dcterms:modified>
</cp:coreProperties>
</file>